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664" r:id="rId1"/>
    <p:sldMasterId id="2147497701" r:id="rId2"/>
  </p:sldMasterIdLst>
  <p:notesMasterIdLst>
    <p:notesMasterId r:id="rId3"/>
  </p:notesMasterIdLst>
  <p:sldIdLst>
    <p:sldId id="6802" r:id="rId4"/>
    <p:sldId id="6807" r:id="rId5"/>
    <p:sldId id="6811" r:id="rId6"/>
    <p:sldId id="6814" r:id="rId7"/>
    <p:sldId id="6820" r:id="rId9"/>
    <p:sldId id="6823" r:id="rId10"/>
    <p:sldId id="6826" r:id="rId11"/>
    <p:sldId id="6829" r:id="rId12"/>
    <p:sldId id="6835" r:id="rId14"/>
    <p:sldId id="6838" r:id="rId15"/>
    <p:sldId id="6841" r:id="rId16"/>
    <p:sldId id="6844" r:id="rId17"/>
    <p:sldId id="6850" r:id="rId19"/>
    <p:sldId id="6853" r:id="rId20"/>
    <p:sldId id="6856" r:id="rId21"/>
    <p:sldId id="6859" r:id="rId22"/>
    <p:sldId id="6862" r:id="rId23"/>
    <p:sldId id="6868" r:id="rId25"/>
    <p:sldId id="6871" r:id="rId26"/>
    <p:sldId id="6874" r:id="rId27"/>
    <p:sldId id="6877" r:id="rId28"/>
    <p:sldId id="6880" r:id="rId29"/>
    <p:sldId id="6886" r:id="rId31"/>
    <p:sldId id="6889" r:id="rId32"/>
    <p:sldId id="6892" r:id="rId33"/>
    <p:sldId id="6895" r:id="rId34"/>
    <p:sldId id="6898" r:id="rId35"/>
    <p:sldId id="6904" r:id="rId37"/>
    <p:sldId id="6907" r:id="rId38"/>
    <p:sldId id="6910" r:id="rId39"/>
    <p:sldId id="6914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65" r:id="rId1"/>
    <p:sldLayoutId id="2147497666" r:id="rId2"/>
    <p:sldLayoutId id="2147497667" r:id="rId3"/>
    <p:sldLayoutId id="2147497668" r:id="rId4"/>
    <p:sldLayoutId id="2147497669" r:id="rId5"/>
    <p:sldLayoutId id="2147497670" r:id="rId6"/>
    <p:sldLayoutId id="2147497671" r:id="rId7"/>
    <p:sldLayoutId id="2147497672" r:id="rId8"/>
    <p:sldLayoutId id="2147497673" r:id="rId9"/>
    <p:sldLayoutId id="2147497674" r:id="rId10"/>
    <p:sldLayoutId id="21474976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702" r:id="rId1"/>
    <p:sldLayoutId id="2147497703" r:id="rId2"/>
    <p:sldLayoutId id="2147497704" r:id="rId3"/>
    <p:sldLayoutId id="2147497705" r:id="rId4"/>
    <p:sldLayoutId id="2147497706" r:id="rId5"/>
    <p:sldLayoutId id="2147497707" r:id="rId6"/>
    <p:sldLayoutId id="2147497708" r:id="rId7"/>
    <p:sldLayoutId id="2147497709" r:id="rId8"/>
    <p:sldLayoutId id="2147497710" r:id="rId9"/>
    <p:sldLayoutId id="2147497711" r:id="rId10"/>
    <p:sldLayoutId id="214749771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tags" Target="../tags/tag281.xml"/><Relationship Id="rId22" Type="http://schemas.openxmlformats.org/officeDocument/2006/relationships/tags" Target="../tags/tag282.xml"/><Relationship Id="rId23" Type="http://schemas.openxmlformats.org/officeDocument/2006/relationships/tags" Target="../tags/tag283.xml"/><Relationship Id="rId24" Type="http://schemas.openxmlformats.org/officeDocument/2006/relationships/tags" Target="../tags/tag284.xml"/><Relationship Id="rId25" Type="http://schemas.openxmlformats.org/officeDocument/2006/relationships/tags" Target="../tags/tag285.xml"/><Relationship Id="rId26" Type="http://schemas.openxmlformats.org/officeDocument/2006/relationships/tags" Target="../tags/tag286.xml"/><Relationship Id="rId27" Type="http://schemas.openxmlformats.org/officeDocument/2006/relationships/tags" Target="../tags/tag287.xml"/><Relationship Id="rId28" Type="http://schemas.openxmlformats.org/officeDocument/2006/relationships/tags" Target="../tags/tag288.xml"/><Relationship Id="rId29" Type="http://schemas.openxmlformats.org/officeDocument/2006/relationships/tags" Target="../tags/tag289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tags" Target="../tags/tag333.xml"/><Relationship Id="rId22" Type="http://schemas.openxmlformats.org/officeDocument/2006/relationships/tags" Target="../tags/tag334.xml"/><Relationship Id="rId23" Type="http://schemas.openxmlformats.org/officeDocument/2006/relationships/tags" Target="../tags/tag335.xml"/><Relationship Id="rId24" Type="http://schemas.openxmlformats.org/officeDocument/2006/relationships/tags" Target="../tags/tag336.xml"/><Relationship Id="rId25" Type="http://schemas.openxmlformats.org/officeDocument/2006/relationships/tags" Target="../tags/tag337.xml"/><Relationship Id="rId26" Type="http://schemas.openxmlformats.org/officeDocument/2006/relationships/tags" Target="../tags/tag338.xml"/><Relationship Id="rId27" Type="http://schemas.openxmlformats.org/officeDocument/2006/relationships/tags" Target="../tags/tag339.xml"/><Relationship Id="rId28" Type="http://schemas.openxmlformats.org/officeDocument/2006/relationships/tags" Target="../tags/tag340.xml"/><Relationship Id="rId29" Type="http://schemas.openxmlformats.org/officeDocument/2006/relationships/tags" Target="../tags/tag341.xml"/><Relationship Id="rId30" Type="http://schemas.openxmlformats.org/officeDocument/2006/relationships/tags" Target="../tags/tag342.xml"/><Relationship Id="rId31" Type="http://schemas.openxmlformats.org/officeDocument/2006/relationships/tags" Target="../tags/tag343.xml"/><Relationship Id="rId32" Type="http://schemas.openxmlformats.org/officeDocument/2006/relationships/tags" Target="../tags/tag344.xml"/><Relationship Id="rId3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构建高效绩效考核体系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绩效考核体系的构成要素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绩效考核体系的实施步骤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绩效考核体系的注意事项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构建高效绩效考核体系的挑战与对策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绩效考核体系的重要性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绩效考核体系的重要性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提升员工工作积极性</a:t>
            </a:r>
            <a:endParaRPr altLang="en-US" lang="zh-CN"/>
          </a:p>
        </p:txBody>
      </p:sp>
      <p:sp>
        <p:nvSpPr>
          <p:cNvPr id="10489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激发员工潜力：通过绩效考核，发现员工的优势和不足，针对性地提供培训和发展机会，激发员工的潜力。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明确工作目标：绩效考核体系为员工提供明确的工作目标和期望，使员工能够清楚地了解自己的工作要求和标准。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激励员工表现：通过绩效考核，对表现优秀的员工给予适当的奖励和激励，提高员工的工作积极性和满意度。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促进团队合作：绩效考核体系鼓励员工之间的合作和互助，促进团队成员之间的相互支持和协作。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促进企业战略目标实现</a:t>
            </a:r>
            <a:endParaRPr altLang="en-US" lang="zh-CN"/>
          </a:p>
        </p:txBody>
      </p:sp>
      <p:sp>
        <p:nvSpPr>
          <p:cNvPr id="104897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明确企业战略目标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制定具体可行的计划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激励员工积极参与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及时调整和优化体系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优化人力资源配置</a:t>
            </a:r>
            <a:endParaRPr altLang="en-US" lang="zh-CN"/>
          </a:p>
        </p:txBody>
      </p:sp>
      <p:sp>
        <p:nvSpPr>
          <p:cNvPr id="10490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提高员工工作效率：通过绩效考核，了解员工的工作表现，合理分配工作任务，提高员工的工作效率。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促进员工个人发展：绩效考核结果可以为员工提供反馈，帮助员工了解自己的优点和不足，制定个人发展计划。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激励员工：绩效考核结果可以作为员工晋升、奖励、惩罚的依据，激励员工更加努力地工作。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提升组织绩效：通过优化人力资源配置，提高员工的工作效率，进而提升整个组织的绩效。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绩效考核体系的构成要素</a:t>
            </a:r>
            <a:endParaRPr altLang="en-US" dirty="0" lang="zh-CN"/>
          </a:p>
        </p:txBody>
      </p:sp>
      <p:sp>
        <p:nvSpPr>
          <p:cNvPr id="1049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考核指标设定</a:t>
            </a:r>
            <a:endParaRPr altLang="en-US" lang="zh-CN"/>
          </a:p>
        </p:txBody>
      </p:sp>
      <p:sp>
        <p:nvSpPr>
          <p:cNvPr id="10491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制定考核标准：根据考核目标和关键绩效指标，制定具体的考核标准，包括定量和定性的考核标准。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明确考核目标：根据企业战略和业务需求，确定考核目标和关键绩效指标。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确定考核周期：根据企业实际情况和业务需求，确定合理的考核周期，包括年度、季度、月度等。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考核指标的权重分配：根据企业战略和业务需求，对各项考核指标进行权重分配，以突出重点和导向性。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考核周期与方式</a:t>
            </a:r>
            <a:endParaRPr altLang="en-US" lang="zh-CN"/>
          </a:p>
        </p:txBody>
      </p:sp>
      <p:sp>
        <p:nvSpPr>
          <p:cNvPr id="1049206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考核周期：明确考核的周期，如年度、季度、月度等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考核方式：选择合适的考核方式，如目标管理、360度反馈等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考核结果反馈与运用</a:t>
            </a:r>
            <a:endParaRPr altLang="en-US" lang="zh-CN"/>
          </a:p>
        </p:txBody>
      </p:sp>
      <p:sp>
        <p:nvSpPr>
          <p:cNvPr id="1049252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4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7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考核结果反馈：及时向被考核者提供考核结果，并针对不足之处提出改进建议</a:t>
            </a:r>
            <a:endParaRPr altLang="en-US" dirty="0" sz="27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8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0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考核结果运用：将考核结果作为晋升、培训、薪酬调整等方面的依据，激励员工持续改进和提高绩效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绩效考核体系的实施步骤</a:t>
            </a:r>
            <a:endParaRPr altLang="en-US" dirty="0" lang="zh-CN"/>
          </a:p>
        </p:txBody>
      </p:sp>
      <p:sp>
        <p:nvSpPr>
          <p:cNvPr id="10492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制定考核计划与目标</a:t>
            </a:r>
            <a:endParaRPr altLang="en-US" lang="zh-CN"/>
          </a:p>
        </p:txBody>
      </p:sp>
      <p:sp>
        <p:nvSpPr>
          <p:cNvPr id="10493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制定考核计划和目标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明确考核目的和范围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确定考核周期和时间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确定考核指标和标准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设定具体考核指标和权重</a:t>
            </a:r>
            <a:endParaRPr altLang="en-US" lang="zh-CN"/>
          </a:p>
        </p:txBody>
      </p:sp>
      <p:sp>
        <p:nvSpPr>
          <p:cNvPr id="10494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明确考核目标和范围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制定具体的考核指标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确定各项指标的权重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制定考核标准和流程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实施考核并收集数据</a:t>
            </a:r>
            <a:endParaRPr altLang="en-US" lang="zh-CN"/>
          </a:p>
        </p:txBody>
      </p:sp>
      <p:sp>
        <p:nvSpPr>
          <p:cNvPr id="10494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确定考核周期和方式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制定考核标准和流程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收集考核数据并进行整理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对考核结果进行分析和反馈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分析考核结果并制定改进措施</a:t>
            </a:r>
            <a:endParaRPr altLang="en-US" lang="zh-CN"/>
          </a:p>
        </p:txBody>
      </p:sp>
      <p:sp>
        <p:nvSpPr>
          <p:cNvPr id="10495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分析考核结果：对考核结果进行统计、分析，找出存在的问题和不足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制定改进措施：针对分析结果，制定相应的改进措施，明确改进方向和目标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实施改进措施：将改进措施落实到具体的工作中，确保改进效果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持续改进：对改进后的绩效进行持续跟踪和评估，不断完善绩效考核体系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绩效考核体系的注意事项</a:t>
            </a:r>
            <a:endParaRPr altLang="en-US" dirty="0" lang="zh-CN"/>
          </a:p>
        </p:txBody>
      </p:sp>
      <p:sp>
        <p:nvSpPr>
          <p:cNvPr id="10495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确保考核指标的合理性和可操作性</a:t>
            </a:r>
            <a:endParaRPr altLang="en-US" lang="zh-CN"/>
          </a:p>
        </p:txBody>
      </p:sp>
      <p:sp>
        <p:nvSpPr>
          <p:cNvPr id="10496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考核指标应与公司战略和目标相一致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考核指标应具有可衡量性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考核指标应具有挑战性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考核指标应具有可达成性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避免主观因素影响考核结果公正性</a:t>
            </a:r>
            <a:endParaRPr altLang="en-US" lang="zh-CN"/>
          </a:p>
        </p:txBody>
      </p:sp>
      <p:sp>
        <p:nvSpPr>
          <p:cNvPr id="10497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考核者培训：对考核者进行培训，确保他们理解考核标准，减少主观偏见和误差。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制定明确的考核标准：确保考核标准客观、具体，避免主观臆断和模糊不清的描述。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采用多种考核方法：结合定量和定性考核方法，以客观、全面地评估员工绩效，减少主观因素干扰。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建立监督机制：设立监督机制，对考核过程进行监督，确保考核结果公正、公平。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及时反馈考核结果并跟进改进措施</a:t>
            </a:r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及时反馈考核结果：在考核结束后，应尽快将考核结果反馈给员工，以便员工了解自己的工作表现和需要改进的地方。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跟进改进措施：针对考核结果中存在的问题，制定相应的改进措施，并跟进员工是否按照改进计划进行改进。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建立沟通机制：在跟进过程中，应建立有效的沟通机制，及时了解员工的想法和意见，以便更好地指导员工改进工作。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激励与惩罚相结合：对于表现优秀的员工，应给予相应的奖励和激励；对于表现不佳的员工，应给予相应的惩罚和督促。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保持考核体系的持续优化和改进</a:t>
            </a:r>
            <a:endParaRPr altLang="en-US" lang="zh-CN"/>
          </a:p>
        </p:txBody>
      </p:sp>
      <p:sp>
        <p:nvSpPr>
          <p:cNvPr id="10498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定期评估和调整考核标准：根据实际情况和员工反馈，定期对考核标准进行评估和调整，确保考核体系的科学性和公正性。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及时更新考核方法：随着企业发展和市场变化，及时更新考核方法，以适应新的业务需求和员工发展需求。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鼓励员工参与：鼓励员工参与考核体系的制定和改进，提高员工的积极性和参与度，增强考核体系的可操作性和实效性。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建立反馈机制：建立有效的反馈机制，及时收集员工对考核体系的意见和建议，不断完善考核体系，提高员工满意度和工作效率。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构建高效绩效考核体系的挑战与对策</a:t>
            </a:r>
            <a:endParaRPr altLang="en-US" dirty="0" lang="zh-CN"/>
          </a:p>
        </p:txBody>
      </p:sp>
      <p:sp>
        <p:nvSpPr>
          <p:cNvPr id="1049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员工对考核的抵触心理</a:t>
            </a:r>
            <a:endParaRPr altLang="en-US" lang="zh-CN"/>
          </a:p>
        </p:txBody>
      </p:sp>
      <p:sp>
        <p:nvSpPr>
          <p:cNvPr id="10499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考核标准不明确：员工对考核标准不清晰，容易产生抵触情绪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考核过程不公正：员工认为考核过程存在不公正现象，对考核结果产生质疑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考核结果不公平：员工认为考核结果与自身表现不符，感到不公平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缺乏有效沟通：员工与管理者之间缺乏有效沟通，导致员工对考核产生误解和抵触情绪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考核标准过于笼统或模糊</a:t>
            </a:r>
            <a:endParaRPr altLang="en-US" lang="zh-CN"/>
          </a:p>
        </p:txBody>
      </p:sp>
      <p:sp>
        <p:nvSpPr>
          <p:cNvPr id="10499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考核标准缺乏具体性和可衡量性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考核标准过于主观，缺乏客观性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考核标准与实际工作情况脱节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考核标准缺乏透明度和公开性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考核结果缺乏有效运用</a:t>
            </a:r>
            <a:endParaRPr altLang="en-US" lang="zh-CN"/>
          </a:p>
        </p:txBody>
      </p:sp>
      <p:sp>
        <p:nvSpPr>
          <p:cNvPr id="10500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考核结果与员工晋升、薪酬调整不匹配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考核结果未及时反馈给员工，导致员工不了解自身表现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考核结果未与培训计划、改进措施相结合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考核结果未与公司战略目标、部门目标相匹配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对不同岗位和部门的适应性调整</a:t>
            </a:r>
            <a:endParaRPr altLang="en-US" lang="zh-CN"/>
          </a:p>
        </p:txBody>
      </p:sp>
      <p:sp>
        <p:nvSpPr>
          <p:cNvPr id="10500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针对不同岗位的考核标准制定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及时调整和优化考核体系以适应公司发展需要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确保考核体系与公司战略目标的一致性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针对不同部门的考核方式选择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总结构建高效绩效考核体系的重要性和实施步骤</a:t>
            </a:r>
            <a:endParaRPr altLang="en-US" lang="zh-CN"/>
          </a:p>
        </p:txBody>
      </p:sp>
      <p:sp>
        <p:nvSpPr>
          <p:cNvPr id="10502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绩效考核体系的重要性：提高员工绩效、促进组织目标实现、提升企业竞争力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总结：构建高效绩效考核体系需要明确目标、制定标准、选择方法、公正评价和及时反馈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展望：未来绩效考核体系需要更加科学、公正和有效，以促进企业和员工的共同发展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实施步骤：制定明确的考核标准、选择合适的考核方法、进行公正的考核评价、及时反馈与调整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分析当前面临的挑战并提出相应对策</a:t>
            </a:r>
            <a:endParaRPr altLang="en-US" lang="zh-CN"/>
          </a:p>
        </p:txBody>
      </p:sp>
      <p:sp>
        <p:nvSpPr>
          <p:cNvPr id="1050296" name="任意多边形 12"/>
          <p:cNvSpPr/>
          <p:nvPr>
            <p:custDataLst>
              <p:tags r:id="rId1"/>
            </p:custDataLst>
          </p:nvPr>
        </p:nvSpPr>
        <p:spPr>
          <a:xfrm rot="2700000">
            <a:off x="4159556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98" name="标题"/>
          <p:cNvSpPr txBox="1"/>
          <p:nvPr>
            <p:custDataLst>
              <p:tags r:id="rId2"/>
            </p:custDataLst>
          </p:nvPr>
        </p:nvSpPr>
        <p:spPr>
          <a:xfrm>
            <a:off x="4601038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00" name="文本框 25"/>
          <p:cNvSpPr txBox="1"/>
          <p:nvPr>
            <p:custDataLst>
              <p:tags r:id="rId3"/>
            </p:custDataLst>
          </p:nvPr>
        </p:nvSpPr>
        <p:spPr>
          <a:xfrm>
            <a:off x="4601038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挑战2：考核指标不明确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02" name="任意多边形 22"/>
          <p:cNvSpPr/>
          <p:nvPr>
            <p:custDataLst>
              <p:tags r:id="rId4"/>
            </p:custDataLst>
          </p:nvPr>
        </p:nvSpPr>
        <p:spPr>
          <a:xfrm rot="2700000">
            <a:off x="1544572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304" name="标题"/>
          <p:cNvSpPr txBox="1"/>
          <p:nvPr>
            <p:custDataLst>
              <p:tags r:id="rId5"/>
            </p:custDataLst>
          </p:nvPr>
        </p:nvSpPr>
        <p:spPr>
          <a:xfrm>
            <a:off x="1986054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06" name="文本框 25"/>
          <p:cNvSpPr txBox="1"/>
          <p:nvPr>
            <p:custDataLst>
              <p:tags r:id="rId6"/>
            </p:custDataLst>
          </p:nvPr>
        </p:nvSpPr>
        <p:spPr>
          <a:xfrm>
            <a:off x="1986054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挑战1：绩效考核体系不完善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08" name="任意多边形 27"/>
          <p:cNvSpPr/>
          <p:nvPr>
            <p:custDataLst>
              <p:tags r:id="rId7"/>
            </p:custDataLst>
          </p:nvPr>
        </p:nvSpPr>
        <p:spPr>
          <a:xfrm rot="2700000">
            <a:off x="9389523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310" name="标题"/>
          <p:cNvSpPr txBox="1"/>
          <p:nvPr>
            <p:custDataLst>
              <p:tags r:id="rId8"/>
            </p:custDataLst>
          </p:nvPr>
        </p:nvSpPr>
        <p:spPr>
          <a:xfrm>
            <a:off x="9831005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12" name="文本框 25"/>
          <p:cNvSpPr txBox="1"/>
          <p:nvPr>
            <p:custDataLst>
              <p:tags r:id="rId9"/>
            </p:custDataLst>
          </p:nvPr>
        </p:nvSpPr>
        <p:spPr>
          <a:xfrm>
            <a:off x="9831005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挑战4：考核结果不准确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14" name="任意多边形 32"/>
          <p:cNvSpPr/>
          <p:nvPr>
            <p:custDataLst>
              <p:tags r:id="rId10"/>
            </p:custDataLst>
          </p:nvPr>
        </p:nvSpPr>
        <p:spPr>
          <a:xfrm rot="2700000">
            <a:off x="6774539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316" name="标题"/>
          <p:cNvSpPr txBox="1"/>
          <p:nvPr>
            <p:custDataLst>
              <p:tags r:id="rId11"/>
            </p:custDataLst>
          </p:nvPr>
        </p:nvSpPr>
        <p:spPr>
          <a:xfrm>
            <a:off x="7216022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18" name="文本框 36"/>
          <p:cNvSpPr txBox="1"/>
          <p:nvPr>
            <p:custDataLst>
              <p:tags r:id="rId12"/>
            </p:custDataLst>
          </p:nvPr>
        </p:nvSpPr>
        <p:spPr>
          <a:xfrm>
            <a:off x="7216022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挑战3：考核过程不公正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20" name="标题"/>
          <p:cNvSpPr txBox="1"/>
          <p:nvPr>
            <p:custDataLst>
              <p:tags r:id="rId13"/>
            </p:custDataLst>
          </p:nvPr>
        </p:nvSpPr>
        <p:spPr>
          <a:xfrm>
            <a:off x="3745586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322" name="标题"/>
          <p:cNvSpPr txBox="1"/>
          <p:nvPr>
            <p:custDataLst>
              <p:tags r:id="rId14"/>
            </p:custDataLst>
          </p:nvPr>
        </p:nvSpPr>
        <p:spPr>
          <a:xfrm>
            <a:off x="1130602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1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324" name="标题"/>
          <p:cNvSpPr txBox="1"/>
          <p:nvPr>
            <p:custDataLst>
              <p:tags r:id="rId15"/>
            </p:custDataLst>
          </p:nvPr>
        </p:nvSpPr>
        <p:spPr>
          <a:xfrm>
            <a:off x="8975553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4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326" name="标题"/>
          <p:cNvSpPr txBox="1"/>
          <p:nvPr>
            <p:custDataLst>
              <p:tags r:id="rId16"/>
            </p:custDataLst>
          </p:nvPr>
        </p:nvSpPr>
        <p:spPr>
          <a:xfrm>
            <a:off x="6360570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3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328" name="任意多边形 3"/>
          <p:cNvSpPr/>
          <p:nvPr>
            <p:custDataLst>
              <p:tags r:id="rId17"/>
            </p:custDataLst>
          </p:nvPr>
        </p:nvSpPr>
        <p:spPr>
          <a:xfrm rot="2700000">
            <a:off x="4159556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330" name="标题"/>
          <p:cNvSpPr txBox="1"/>
          <p:nvPr>
            <p:custDataLst>
              <p:tags r:id="rId18"/>
            </p:custDataLst>
          </p:nvPr>
        </p:nvSpPr>
        <p:spPr>
          <a:xfrm>
            <a:off x="4601038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32" name="文本框 25"/>
          <p:cNvSpPr txBox="1"/>
          <p:nvPr>
            <p:custDataLst>
              <p:tags r:id="rId19"/>
            </p:custDataLst>
          </p:nvPr>
        </p:nvSpPr>
        <p:spPr>
          <a:xfrm>
            <a:off x="4601038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对策2：明确考核指标和标准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34" name="任意多边形 6"/>
          <p:cNvSpPr/>
          <p:nvPr>
            <p:custDataLst>
              <p:tags r:id="rId20"/>
            </p:custDataLst>
          </p:nvPr>
        </p:nvSpPr>
        <p:spPr>
          <a:xfrm rot="2700000">
            <a:off x="1544572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336" name="标题"/>
          <p:cNvSpPr txBox="1"/>
          <p:nvPr>
            <p:custDataLst>
              <p:tags r:id="rId21"/>
            </p:custDataLst>
          </p:nvPr>
        </p:nvSpPr>
        <p:spPr>
          <a:xfrm>
            <a:off x="1986054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38" name="文本框 8"/>
          <p:cNvSpPr txBox="1"/>
          <p:nvPr>
            <p:custDataLst>
              <p:tags r:id="rId22"/>
            </p:custDataLst>
          </p:nvPr>
        </p:nvSpPr>
        <p:spPr>
          <a:xfrm>
            <a:off x="1986054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对策1：建立完善的绩效考核体系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40" name="任意多边形 10"/>
          <p:cNvSpPr/>
          <p:nvPr>
            <p:custDataLst>
              <p:tags r:id="rId23"/>
            </p:custDataLst>
          </p:nvPr>
        </p:nvSpPr>
        <p:spPr>
          <a:xfrm rot="2700000">
            <a:off x="9389523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342" name="标题"/>
          <p:cNvSpPr txBox="1"/>
          <p:nvPr>
            <p:custDataLst>
              <p:tags r:id="rId24"/>
            </p:custDataLst>
          </p:nvPr>
        </p:nvSpPr>
        <p:spPr>
          <a:xfrm>
            <a:off x="9831005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44" name="文本框 25"/>
          <p:cNvSpPr txBox="1"/>
          <p:nvPr>
            <p:custDataLst>
              <p:tags r:id="rId25"/>
            </p:custDataLst>
          </p:nvPr>
        </p:nvSpPr>
        <p:spPr>
          <a:xfrm>
            <a:off x="9831005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对策4：提高考核结果的准确性和客观性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46" name="任意多边形 15"/>
          <p:cNvSpPr/>
          <p:nvPr>
            <p:custDataLst>
              <p:tags r:id="rId26"/>
            </p:custDataLst>
          </p:nvPr>
        </p:nvSpPr>
        <p:spPr>
          <a:xfrm rot="2700000">
            <a:off x="6774539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348" name="标题"/>
          <p:cNvSpPr txBox="1"/>
          <p:nvPr>
            <p:custDataLst>
              <p:tags r:id="rId27"/>
            </p:custDataLst>
          </p:nvPr>
        </p:nvSpPr>
        <p:spPr>
          <a:xfrm>
            <a:off x="7216022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50" name="文本框 19"/>
          <p:cNvSpPr txBox="1"/>
          <p:nvPr>
            <p:custDataLst>
              <p:tags r:id="rId28"/>
            </p:custDataLst>
          </p:nvPr>
        </p:nvSpPr>
        <p:spPr>
          <a:xfrm>
            <a:off x="7216022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对策3：加强考核过程的公正性和透明度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52" name="标题"/>
          <p:cNvSpPr txBox="1"/>
          <p:nvPr>
            <p:custDataLst>
              <p:tags r:id="rId29"/>
            </p:custDataLst>
          </p:nvPr>
        </p:nvSpPr>
        <p:spPr>
          <a:xfrm>
            <a:off x="3745586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6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354" name="标题"/>
          <p:cNvSpPr txBox="1"/>
          <p:nvPr>
            <p:custDataLst>
              <p:tags r:id="rId30"/>
            </p:custDataLst>
          </p:nvPr>
        </p:nvSpPr>
        <p:spPr>
          <a:xfrm>
            <a:off x="1130602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5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356" name="标题"/>
          <p:cNvSpPr txBox="1"/>
          <p:nvPr>
            <p:custDataLst>
              <p:tags r:id="rId31"/>
            </p:custDataLst>
          </p:nvPr>
        </p:nvSpPr>
        <p:spPr>
          <a:xfrm>
            <a:off x="8975553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8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358" name="标题"/>
          <p:cNvSpPr txBox="1"/>
          <p:nvPr>
            <p:custDataLst>
              <p:tags r:id="rId32"/>
            </p:custDataLst>
          </p:nvPr>
        </p:nvSpPr>
        <p:spPr>
          <a:xfrm>
            <a:off x="6360570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7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展望未来绩效考核体系的发展趋势和改进方向</a:t>
            </a:r>
            <a:endParaRPr altLang="en-US" lang="zh-CN"/>
          </a:p>
        </p:txBody>
      </p:sp>
      <p:sp>
        <p:nvSpPr>
          <p:cNvPr id="10503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未来发展趋势：绩效考核体系将更加注重多元化和个性化，以适应不同行业和企业的特点；同时，将更加注重考核数据的科学性和准确性，以提高考核的公正性和客观性。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504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改进方向：绩效考核体系将更加注重考核方法的创新和改进，以适应不断变化的市场环境和组织需求；同时，将更加注重考核结果的共享和运用，以促进组织内部的协作和沟通。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未来发展趋势：绩效考核体系将更加注重员工个人发展与组织目标相结合，以激发员工的积极性和创造力。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504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改进方向：绩效考核体系将更加注重过程和结果的平衡，以避免单一指标的片面性；同时，将更加注重考核结果的反馈和运用，以帮助员工改进和提高。</a:t>
            </a:r>
            <a:endParaRPr altLang="en-US" dirty="0" sz="17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5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45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4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3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2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2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2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1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1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1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4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4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4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3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3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3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0922_7*l_h_i*1_2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2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0922_7*l_h_i*1_1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1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0922_7*l_h_i*1_4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4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0922_7*l_h_i*1_3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3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6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6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6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5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5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5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8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8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8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8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8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8_1"/>
  <p:tag name="KSO_WM_DIAGRAM_VERSION" val="3"/>
  <p:tag name="KSO_WM_DIAGRAM_COLOR_TRICK" val="1"/>
  <p:tag name="KSO_WM_DIAGRAM_COLOR_TEXT_CAN_REMOVE" val="n"/>
  <p:tag name="KSO_WM_UNIT_VALUE" val="45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7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7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7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7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7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7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1"/>
  <p:tag name="KSO_WM_UNIT_ID" val="diagram20230922_7*l_h_i*1_6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6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1"/>
  <p:tag name="KSO_WM_UNIT_ID" val="diagram20230922_7*l_h_i*1_5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5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8_1"/>
  <p:tag name="KSO_WM_UNIT_ID" val="diagram20230922_7*l_h_i*1_8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8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7_1"/>
  <p:tag name="KSO_WM_UNIT_ID" val="diagram20230922_7*l_h_i*1_7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7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6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2023-12-19T11:04:24Z</dcterms:created>
  <dcterms:modified xsi:type="dcterms:W3CDTF">2023-12-19T11:04:24Z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bdfc3673034c47e794588b7df10b8477_21</vt:lpwstr>
  </property>
</Properties>
</file>