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517" r:id="rId1"/>
    <p:sldMasterId id="2147507554" r:id="rId2"/>
  </p:sldMasterIdLst>
  <p:notesMasterIdLst>
    <p:notesMasterId r:id="rId3"/>
  </p:notesMasterIdLst>
  <p:sldIdLst>
    <p:sldId id="10704" r:id="rId4"/>
    <p:sldId id="10709" r:id="rId5"/>
    <p:sldId id="10713" r:id="rId6"/>
    <p:sldId id="10716" r:id="rId7"/>
    <p:sldId id="10719" r:id="rId8"/>
    <p:sldId id="10722" r:id="rId9"/>
    <p:sldId id="10725" r:id="rId10"/>
    <p:sldId id="10728" r:id="rId11"/>
    <p:sldId id="10731" r:id="rId12"/>
    <p:sldId id="10734" r:id="rId13"/>
    <p:sldId id="10737" r:id="rId14"/>
    <p:sldId id="10740" r:id="rId15"/>
    <p:sldId id="10743" r:id="rId16"/>
    <p:sldId id="10746" r:id="rId17"/>
    <p:sldId id="10749" r:id="rId18"/>
    <p:sldId id="10752" r:id="rId19"/>
    <p:sldId id="10755" r:id="rId20"/>
    <p:sldId id="10758" r:id="rId21"/>
    <p:sldId id="10761" r:id="rId22"/>
    <p:sldId id="10764" r:id="rId23"/>
    <p:sldId id="10767" r:id="rId24"/>
    <p:sldId id="10770" r:id="rId25"/>
    <p:sldId id="10773" r:id="rId26"/>
    <p:sldId id="10776" r:id="rId27"/>
    <p:sldId id="10779" r:id="rId28"/>
    <p:sldId id="1078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518" r:id="rId1"/>
    <p:sldLayoutId id="2147507519" r:id="rId2"/>
    <p:sldLayoutId id="2147507520" r:id="rId3"/>
    <p:sldLayoutId id="2147507521" r:id="rId4"/>
    <p:sldLayoutId id="2147507522" r:id="rId5"/>
    <p:sldLayoutId id="2147507523" r:id="rId6"/>
    <p:sldLayoutId id="2147507524" r:id="rId7"/>
    <p:sldLayoutId id="2147507525" r:id="rId8"/>
    <p:sldLayoutId id="2147507526" r:id="rId9"/>
    <p:sldLayoutId id="2147507527" r:id="rId10"/>
    <p:sldLayoutId id="21475075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07555" r:id="rId1"/>
    <p:sldLayoutId id="2147507556" r:id="rId2"/>
    <p:sldLayoutId id="2147507557" r:id="rId3"/>
    <p:sldLayoutId id="2147507558" r:id="rId4"/>
    <p:sldLayoutId id="2147507559" r:id="rId5"/>
    <p:sldLayoutId id="2147507560" r:id="rId6"/>
    <p:sldLayoutId id="2147507561" r:id="rId7"/>
    <p:sldLayoutId id="2147507562" r:id="rId8"/>
    <p:sldLayoutId id="2147507563" r:id="rId9"/>
    <p:sldLayoutId id="2147507564" r:id="rId10"/>
    <p:sldLayoutId id="214750756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tags" Target="../tags/tag212.xml"/><Relationship Id="rId27" Type="http://schemas.openxmlformats.org/officeDocument/2006/relationships/tags" Target="../tags/tag213.xml"/><Relationship Id="rId28" Type="http://schemas.openxmlformats.org/officeDocument/2006/relationships/tags" Target="../tags/tag214.xml"/><Relationship Id="rId29" Type="http://schemas.openxmlformats.org/officeDocument/2006/relationships/tags" Target="../tags/tag21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学校双减策略研究与成功案例分享报告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学校双减策略研究背景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学校双减策略研究内容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学校双减策略研究结论与展望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学校双减成功案例分享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学校双减策略实施建议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学校双减策略研究背景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政策背景</a:t>
            </a:r>
            <a:endParaRPr altLang="en-US" lang="zh-CN"/>
          </a:p>
        </p:txBody>
      </p:sp>
      <p:sp>
        <p:nvSpPr>
          <p:cNvPr id="10490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政策出台：响应国家“双减”政策，减轻学生和家庭的负担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教育改革：推动学校教育改革，提高教育质量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社会需求：满足社会对高素质人才的需求，培养创新型人才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教育资源：合理配置教育资源，促进教育公平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教育现状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教育评价单一，过分注重分数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忽视学生身心健康和全面发展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学生学习压力大，负担沉重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教育资源不均衡，导致竞争激烈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研究目的</a:t>
            </a:r>
            <a:endParaRPr altLang="en-US" lang="zh-CN"/>
          </a:p>
        </p:txBody>
      </p:sp>
      <p:sp>
        <p:nvSpPr>
          <p:cNvPr id="10491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提升学校课后服务水平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减轻学生过重作业负担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防止和纠正“超前”、“超标”教学行为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促进学生全面发展、健康成长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研究意义</a:t>
            </a:r>
            <a:endParaRPr altLang="en-US" lang="zh-CN"/>
          </a:p>
        </p:txBody>
      </p:sp>
      <p:sp>
        <p:nvSpPr>
          <p:cNvPr id="10491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减轻学生课业负担，促进学生全面发展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提高教育质量，培养创新人才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推进教育改革，促进教育公平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提升学校办学水平，增强教师教学能力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学校双减策略研究内容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减负策略研究</a:t>
            </a:r>
            <a:endParaRPr altLang="en-US" lang="zh-CN"/>
          </a:p>
        </p:txBody>
      </p:sp>
      <p:sp>
        <p:nvSpPr>
          <p:cNvPr id="10493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减少考试次数和压力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优化课程设置和教学计划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推广多元化评价方式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提质策略研究</a:t>
            </a:r>
            <a:endParaRPr altLang="en-US" lang="zh-CN"/>
          </a:p>
        </p:txBody>
      </p:sp>
      <p:sp>
        <p:nvSpPr>
          <p:cNvPr id="10493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提质策略研究的目标：提高教育质量，促进学生全面发展。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提质策略研究的内容：优化课程设置，改进教学方法，加强师资培训，完善评价机制。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提质策略研究的实施：制定具体方案，明确责任分工，加强监督评估，及时调整改进。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提质策略研究的效果：提高教育质量，增强学生综合素质，促进学校可持续发展。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创新教育模式研究</a:t>
            </a:r>
            <a:endParaRPr altLang="en-US" lang="zh-CN"/>
          </a:p>
        </p:txBody>
      </p:sp>
      <p:sp>
        <p:nvSpPr>
          <p:cNvPr id="10494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创新教育模式的实践案例与效果评估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创新教育模式对提高学生学习效果的作用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创新教育模式在学校双减策略中的应用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评价体系改革研究</a:t>
            </a:r>
            <a:endParaRPr altLang="en-US" lang="zh-CN"/>
          </a:p>
        </p:txBody>
      </p:sp>
      <p:sp>
        <p:nvSpPr>
          <p:cNvPr id="10495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改革目标：建立科学、全面、客观、公正的评价体系，促进学生全面发展。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改革措施：制定评价标准、完善评价方式、加强评价监督等。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改革效果：提高学生综合素质，减轻学生课业负担，促进学校教育教学质量的提高。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改革内容：将单一的考试成绩评价转变为综合评价，包括品德、学业、体育、艺术等多个方面。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6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学校双减成功案例分享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案例一：某小学的减负实践</a:t>
            </a:r>
            <a:endParaRPr altLang="en-US" lang="zh-CN"/>
          </a:p>
        </p:txBody>
      </p:sp>
      <p:sp>
        <p:nvSpPr>
          <p:cNvPr id="10496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学校背景：某知名小学，学生人数众多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减负措施：制定合理的教学计划，减少作业量，增加课外活动时间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实施效果：学生负担减轻，综合素质得到提高，家长满意度增加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经验总结：合理规划教学计划，注重学生全面发展，加强家校沟通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案例二：某中学的提质经验</a:t>
            </a:r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背景：某中学在双减政策下，面临学生课业负担过重、教育质量不高等问题。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758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60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提质措施：该校采取了一系列提质措施，包括优化课程设置、强化课堂实效、开展课外拓展活动等。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762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764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实施效果：经过一段时间的实践，该校学生的综合素质得到提高，教育质量也得到了显著提升。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766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68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经验总结：该校的成功经验在于注重学生的全面发展，减轻学生课业负担，提高课堂教学质量，同时也需要加强教师培训和提高教师专业素养。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770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案例三：某地区的教育模式创新</a:t>
            </a:r>
            <a:endParaRPr altLang="en-US" lang="zh-CN"/>
          </a:p>
        </p:txBody>
      </p:sp>
      <p:sp>
        <p:nvSpPr>
          <p:cNvPr id="10498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案例三：某地区的教育模式创新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创新点：将课堂与课外活动相结合，减轻学生课业负担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实施方式：引入校外资源，开展丰富多彩的课外活动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实施效果：提高学生综合素质，减轻学生课业负担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案例四：某学校的评价体系改革探索</a:t>
            </a:r>
            <a:endParaRPr altLang="en-US" lang="zh-CN"/>
          </a:p>
        </p:txBody>
      </p:sp>
      <p:sp>
        <p:nvSpPr>
          <p:cNvPr id="10498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改革效果：减轻学生课业负担，提高教育质量，促进学生全面发展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经验总结：改革需要全校师生共同参与，加强家校合作，不断调整和完善评价体系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案例背景：某学校面临学生课业负担过重、教育质量不高等问题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改革措施：建立多元评价体系，注重学生综合素质和实践能力培养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9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学校双减策略实施建议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完善政策体系</a:t>
            </a:r>
            <a:endParaRPr altLang="en-US" lang="zh-CN"/>
          </a:p>
        </p:txBody>
      </p:sp>
      <p:sp>
        <p:nvSpPr>
          <p:cNvPr id="10500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制定科学合理的政策，确保双减策略的有效实施。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加强政策宣传和培训，提高教师和家长对双减策略的认识和理解。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建立政策评估和反馈机制，及时调整和完善双减策略。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鼓励社会各界参与双减策略的实施，形成良好的社会氛围。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</a:t>
            </a:r>
            <a:endParaRPr altLang="en-US" lang="zh-CN"/>
          </a:p>
        </p:txBody>
      </p:sp>
      <p:sp>
        <p:nvSpPr>
          <p:cNvPr id="10500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培训内容：如何实施双减策略，提高课堂教学质量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培训方式：线上+线下，定期开展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培训周期：每学期至少一次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培训效果评估：通过教学成果和反馈进行评估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推进家校共育</a:t>
            </a:r>
            <a:endParaRPr altLang="en-US" lang="zh-CN"/>
          </a:p>
        </p:txBody>
      </p:sp>
      <p:sp>
        <p:nvSpPr>
          <p:cNvPr id="10501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建立家校沟通机制，定期开展家长会、座谈会等活动，加强家校之间的交流与合作。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鼓励家长参与学校教育，成立家长委员会，共同参与学校管理、课程设置、活动策划等。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加强家庭教育指导，开设家长学校、家庭教育讲座等，提高家长的教育理念和方法。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建立家校合作项目，如家长义工、亲子活动等，促进家庭和学校的互动与合作。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强化监督评估</a:t>
            </a:r>
            <a:endParaRPr altLang="en-US" lang="zh-CN"/>
          </a:p>
        </p:txBody>
      </p:sp>
      <p:sp>
        <p:nvSpPr>
          <p:cNvPr id="10502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建立完善的监督机制，确保双减策略的落实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定期开展评估工作，及时发现问题并改进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加强与家长的沟通，共同监督学校双减工作的进展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鼓励社会各界参与监督，提高双减策略的透明度和公信力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2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学校双减策略研究结论与展望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3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学校双减策略需要与家庭教育、社会教育等多方面协同推进，形成教育合力。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学校双减策略能够有效减轻学生课业负担和心理压力，提高教育质量。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学校双减策略的成功实施需要教师具备较高的专业素养和教育理念，能够合理安排课程和作业。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学校双减策略需要持续监测和评估，不断完善和调整，以适应不同地区、不同学校的教育实际情况。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研究不足与展望</a:t>
            </a:r>
            <a:endParaRPr altLang="en-US" lang="zh-CN"/>
          </a:p>
        </p:txBody>
      </p:sp>
      <p:sp>
        <p:nvSpPr>
          <p:cNvPr id="10504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当前研究尚未涉及的问题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未来研究的方向和重点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需要进一步探讨的问题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对未来研究的期望和建议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8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5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2024-01-05T05:14:08Z</dcterms:created>
  <dcterms:modified xsi:type="dcterms:W3CDTF">2024-01-05T05:14:08Z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4808b469df6d4cc48be024696df6eda1_21</vt:lpwstr>
  </property>
</Properties>
</file>