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927" r:id="rId1"/>
    <p:sldMasterId id="2147485964" r:id="rId2"/>
  </p:sldMasterIdLst>
  <p:notesMasterIdLst>
    <p:notesMasterId r:id="rId3"/>
  </p:notesMasterIdLst>
  <p:sldIdLst>
    <p:sldId id="1299" r:id="rId4"/>
    <p:sldId id="1304" r:id="rId5"/>
    <p:sldId id="1309" r:id="rId6"/>
    <p:sldId id="1314" r:id="rId7"/>
    <p:sldId id="1321" r:id="rId9"/>
    <p:sldId id="1324" r:id="rId10"/>
    <p:sldId id="1327" r:id="rId11"/>
    <p:sldId id="1330" r:id="rId12"/>
    <p:sldId id="1334" r:id="rId13"/>
    <p:sldId id="1341" r:id="rId15"/>
    <p:sldId id="1344" r:id="rId16"/>
    <p:sldId id="1347" r:id="rId17"/>
    <p:sldId id="1350" r:id="rId18"/>
    <p:sldId id="1354" r:id="rId19"/>
    <p:sldId id="1361" r:id="rId21"/>
    <p:sldId id="1364" r:id="rId22"/>
    <p:sldId id="1367" r:id="rId23"/>
    <p:sldId id="1370" r:id="rId24"/>
    <p:sldId id="1374" r:id="rId25"/>
    <p:sldId id="1381" r:id="rId27"/>
    <p:sldId id="1384" r:id="rId28"/>
    <p:sldId id="1387" r:id="rId29"/>
    <p:sldId id="1390" r:id="rId30"/>
    <p:sldId id="1394" r:id="rId31"/>
    <p:sldId id="1401" r:id="rId33"/>
    <p:sldId id="1404" r:id="rId34"/>
    <p:sldId id="1407" r:id="rId35"/>
    <p:sldId id="1410" r:id="rId36"/>
    <p:sldId id="1414" r:id="rId37"/>
    <p:sldId id="1421" r:id="rId39"/>
    <p:sldId id="1424" r:id="rId40"/>
    <p:sldId id="1427" r:id="rId41"/>
    <p:sldId id="1430" r:id="rId42"/>
    <p:sldId id="1434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28" r:id="rId1"/>
    <p:sldLayoutId id="2147485929" r:id="rId2"/>
    <p:sldLayoutId id="2147485930" r:id="rId3"/>
    <p:sldLayoutId id="2147485931" r:id="rId4"/>
    <p:sldLayoutId id="2147485932" r:id="rId5"/>
    <p:sldLayoutId id="2147485933" r:id="rId6"/>
    <p:sldLayoutId id="2147485934" r:id="rId7"/>
    <p:sldLayoutId id="2147485935" r:id="rId8"/>
    <p:sldLayoutId id="2147485936" r:id="rId9"/>
    <p:sldLayoutId id="2147485937" r:id="rId10"/>
    <p:sldLayoutId id="21474859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965" r:id="rId1"/>
    <p:sldLayoutId id="2147485966" r:id="rId2"/>
    <p:sldLayoutId id="2147485967" r:id="rId3"/>
    <p:sldLayoutId id="2147485968" r:id="rId4"/>
    <p:sldLayoutId id="2147485969" r:id="rId5"/>
    <p:sldLayoutId id="2147485970" r:id="rId6"/>
    <p:sldLayoutId id="2147485971" r:id="rId7"/>
    <p:sldLayoutId id="2147485972" r:id="rId8"/>
    <p:sldLayoutId id="2147485973" r:id="rId9"/>
    <p:sldLayoutId id="2147485974" r:id="rId10"/>
    <p:sldLayoutId id="21474859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tags" Target="../tags/tag219.xml"/><Relationship Id="rId22" Type="http://schemas.openxmlformats.org/officeDocument/2006/relationships/tags" Target="../tags/tag220.xml"/><Relationship Id="rId23" Type="http://schemas.openxmlformats.org/officeDocument/2006/relationships/tags" Target="../tags/tag221.xml"/><Relationship Id="rId24" Type="http://schemas.openxmlformats.org/officeDocument/2006/relationships/tags" Target="../tags/tag222.xml"/><Relationship Id="rId2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tags" Target="../tags/tag404.xml"/><Relationship Id="rId10" Type="http://schemas.openxmlformats.org/officeDocument/2006/relationships/tags" Target="../tags/tag405.xml"/><Relationship Id="rId11" Type="http://schemas.openxmlformats.org/officeDocument/2006/relationships/tags" Target="../tags/tag406.xml"/><Relationship Id="rId12" Type="http://schemas.openxmlformats.org/officeDocument/2006/relationships/tags" Target="../tags/tag407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建立有效的供应商关系管理的要点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供应商选择与评估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供应商分类与分级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供应商沟通与协调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供应商激励与约束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供应商关系维护与发展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供应商选择与评估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供应商选择标准</a:t>
            </a:r>
            <a:endParaRPr altLang="en-US" lang="zh-CN"/>
          </a:p>
        </p:txBody>
      </p:sp>
      <p:sp>
        <p:nvSpPr>
          <p:cNvPr id="1048958" name="矩形 31"/>
          <p:cNvSpPr/>
          <p:nvPr>
            <p:custDataLst>
              <p:tags r:id="rId1"/>
            </p:custDataLst>
          </p:nvPr>
        </p:nvSpPr>
        <p:spPr>
          <a:xfrm>
            <a:off x="3836183" y="1452880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质量：供应商的产品质量是否符合要求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"/>
          <p:cNvSpPr/>
          <p:nvPr>
            <p:custDataLst>
              <p:tags r:id="rId2"/>
            </p:custDataLst>
          </p:nvPr>
        </p:nvSpPr>
        <p:spPr>
          <a:xfrm>
            <a:off x="3836183" y="2268957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价格：供应商的产品价格是否合理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5"/>
          <p:cNvSpPr/>
          <p:nvPr>
            <p:custDataLst>
              <p:tags r:id="rId3"/>
            </p:custDataLst>
          </p:nvPr>
        </p:nvSpPr>
        <p:spPr>
          <a:xfrm>
            <a:off x="3836183" y="3085034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交货期：供应商的交货期是否满足需求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7"/>
          <p:cNvSpPr/>
          <p:nvPr>
            <p:custDataLst>
              <p:tags r:id="rId4"/>
            </p:custDataLst>
          </p:nvPr>
        </p:nvSpPr>
        <p:spPr>
          <a:xfrm>
            <a:off x="3836183" y="3901111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服务：供应商的服务质量是否良好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3"/>
          <p:cNvSpPr/>
          <p:nvPr>
            <p:custDataLst>
              <p:tags r:id="rId5"/>
            </p:custDataLst>
          </p:nvPr>
        </p:nvSpPr>
        <p:spPr>
          <a:xfrm>
            <a:off x="3836183" y="4717188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信誉：供应商的信誉和声誉是否可靠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6"/>
          <p:cNvSpPr/>
          <p:nvPr>
            <p:custDataLst>
              <p:tags r:id="rId6"/>
            </p:custDataLst>
          </p:nvPr>
        </p:nvSpPr>
        <p:spPr>
          <a:xfrm>
            <a:off x="3836183" y="5533265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合作经验：与供应商的合作经验是否良好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供应商评估流程</a:t>
            </a:r>
            <a:endParaRPr altLang="en-US" lang="zh-CN"/>
          </a:p>
        </p:txBody>
      </p:sp>
      <p:sp>
        <p:nvSpPr>
          <p:cNvPr id="1049004" name="文本框 20"/>
          <p:cNvSpPr txBox="1"/>
          <p:nvPr>
            <p:custDataLst>
              <p:tags r:id="rId1"/>
            </p:custDataLst>
          </p:nvPr>
        </p:nvSpPr>
        <p:spPr>
          <a:xfrm>
            <a:off x="6780209" y="1452880"/>
            <a:ext cx="1362693" cy="1193290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3"/>
                    </a:gs>
                    <a:gs pos="67000">
                      <a:schemeClr val="accent3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03</a:t>
            </a:r>
            <a:endParaRPr altLang="zh-CN" b="1" dirty="0" sz="6600" lang="en-US" spc="100">
              <a:gradFill>
                <a:gsLst>
                  <a:gs pos="34000">
                    <a:schemeClr val="accent3"/>
                  </a:gs>
                  <a:gs pos="67000">
                    <a:schemeClr val="accent3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006" name="文本框 178"/>
          <p:cNvSpPr txBox="1"/>
          <p:nvPr>
            <p:custDataLst>
              <p:tags r:id="rId2"/>
            </p:custDataLst>
          </p:nvPr>
        </p:nvSpPr>
        <p:spPr>
          <a:xfrm>
            <a:off x="6292388" y="2320262"/>
            <a:ext cx="2338742" cy="1438813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1400" lang="zh-CN">
                <a:latin typeface="+mn-ea"/>
                <a:ea typeface="+mn-ea"/>
                <a:sym typeface="+mn-ea"/>
              </a:rPr>
              <a:t>收集信息：通过调查问卷、现场考察、历史数据等方式收集供应商的相关信息。</a:t>
            </a:r>
            <a:endParaRPr altLang="en-US" b="0" dirty="0" sz="1400" lang="zh-CN">
              <a:latin typeface="+mn-ea"/>
              <a:ea typeface="+mn-ea"/>
              <a:sym typeface="+mn-ea"/>
            </a:endParaRPr>
          </a:p>
        </p:txBody>
      </p:sp>
      <p:sp>
        <p:nvSpPr>
          <p:cNvPr id="1049008" name="文本框 18"/>
          <p:cNvSpPr txBox="1"/>
          <p:nvPr>
            <p:custDataLst>
              <p:tags r:id="rId3"/>
            </p:custDataLst>
          </p:nvPr>
        </p:nvSpPr>
        <p:spPr>
          <a:xfrm>
            <a:off x="1305268" y="1452880"/>
            <a:ext cx="1362693" cy="1193290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01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010" name="文本框 176"/>
          <p:cNvSpPr txBox="1"/>
          <p:nvPr>
            <p:custDataLst>
              <p:tags r:id="rId4"/>
            </p:custDataLst>
          </p:nvPr>
        </p:nvSpPr>
        <p:spPr>
          <a:xfrm>
            <a:off x="817447" y="2320262"/>
            <a:ext cx="2338742" cy="1438813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1400" lang="zh-CN">
                <a:latin typeface="+mn-ea"/>
                <a:ea typeface="+mn-ea"/>
                <a:sym typeface="+mn-ea"/>
              </a:rPr>
              <a:t>明确评估目标：确定评估的目的和范围，包括产品或服务的质量、价格、交货期等关键指标。</a:t>
            </a:r>
            <a:endParaRPr altLang="en-US" b="0" dirty="0" sz="1400" lang="zh-CN">
              <a:latin typeface="+mn-ea"/>
              <a:ea typeface="+mn-ea"/>
              <a:sym typeface="+mn-ea"/>
            </a:endParaRPr>
          </a:p>
        </p:txBody>
      </p:sp>
      <p:sp>
        <p:nvSpPr>
          <p:cNvPr id="1049012" name="文本框 19"/>
          <p:cNvSpPr txBox="1"/>
          <p:nvPr>
            <p:custDataLst>
              <p:tags r:id="rId5"/>
            </p:custDataLst>
          </p:nvPr>
        </p:nvSpPr>
        <p:spPr>
          <a:xfrm>
            <a:off x="4043065" y="1452880"/>
            <a:ext cx="1362693" cy="1193290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02</a:t>
            </a:r>
            <a:endParaRPr altLang="zh-CN" b="1" dirty="0" sz="66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014" name="文本框 177"/>
          <p:cNvSpPr txBox="1"/>
          <p:nvPr>
            <p:custDataLst>
              <p:tags r:id="rId6"/>
            </p:custDataLst>
          </p:nvPr>
        </p:nvSpPr>
        <p:spPr>
          <a:xfrm>
            <a:off x="3554592" y="2320262"/>
            <a:ext cx="2338742" cy="1438813"/>
          </a:xfrm>
          <a:prstGeom prst="rect"/>
          <a:noFill/>
        </p:spPr>
        <p:txBody>
          <a:bodyPr rtlCol="0" wrap="square">
            <a:normAutofit fontScale="74444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制定评估标准：根据评估目标，制定相应的评估标准，包括供应商的财务状况、技术能力、生产能力、质量管理等方面。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016" name="文本框 25"/>
          <p:cNvSpPr txBox="1"/>
          <p:nvPr>
            <p:custDataLst>
              <p:tags r:id="rId7"/>
            </p:custDataLst>
          </p:nvPr>
        </p:nvSpPr>
        <p:spPr>
          <a:xfrm>
            <a:off x="8149107" y="3904375"/>
            <a:ext cx="1362693" cy="1193290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07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018" name="文本框 180"/>
          <p:cNvSpPr txBox="1"/>
          <p:nvPr>
            <p:custDataLst>
              <p:tags r:id="rId8"/>
            </p:custDataLst>
          </p:nvPr>
        </p:nvSpPr>
        <p:spPr>
          <a:xfrm>
            <a:off x="7659982" y="4790670"/>
            <a:ext cx="2340549" cy="1438813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1400" lang="zh-CN">
                <a:latin typeface="+mn-ea"/>
                <a:ea typeface="+mn-ea"/>
                <a:sym typeface="+mn-ea"/>
              </a:rPr>
              <a:t>持续监控：在合同执行过程中，对供应商进行持续监控，确保供应商始终符合评估标准，并及时调整评估策略。</a:t>
            </a:r>
            <a:endParaRPr altLang="en-US" b="0" dirty="0" sz="1400" lang="zh-CN">
              <a:latin typeface="+mn-ea"/>
              <a:ea typeface="+mn-ea"/>
              <a:sym typeface="+mn-ea"/>
            </a:endParaRPr>
          </a:p>
        </p:txBody>
      </p:sp>
      <p:sp>
        <p:nvSpPr>
          <p:cNvPr id="1049020" name="文本框 23"/>
          <p:cNvSpPr txBox="1"/>
          <p:nvPr>
            <p:custDataLst>
              <p:tags r:id="rId9"/>
            </p:custDataLst>
          </p:nvPr>
        </p:nvSpPr>
        <p:spPr>
          <a:xfrm>
            <a:off x="2674166" y="3904375"/>
            <a:ext cx="1362693" cy="1193290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1"/>
                    </a:gs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zh-CN" dirty="0" sz="6600" lang="en-US">
                <a:gradFill>
                  <a:gsLst>
                    <a:gs pos="34000">
                      <a:schemeClr val="accent5"/>
                    </a:gs>
                    <a:gs pos="67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05</a:t>
            </a:r>
            <a:endParaRPr altLang="zh-CN" dirty="0" sz="6600" lang="en-US">
              <a:gradFill>
                <a:gsLst>
                  <a:gs pos="34000">
                    <a:schemeClr val="accent5"/>
                  </a:gs>
                  <a:gs pos="67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022" name="文本框 181"/>
          <p:cNvSpPr txBox="1"/>
          <p:nvPr>
            <p:custDataLst>
              <p:tags r:id="rId10"/>
            </p:custDataLst>
          </p:nvPr>
        </p:nvSpPr>
        <p:spPr>
          <a:xfrm>
            <a:off x="2185041" y="4790670"/>
            <a:ext cx="2340549" cy="1438813"/>
          </a:xfrm>
          <a:prstGeom prst="rect"/>
          <a:noFill/>
        </p:spPr>
        <p:txBody>
          <a:bodyPr rtlCol="0" wrap="square">
            <a:normAutofit fontScale="74444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详细评估：对筛选出的供应商进行详细的评估，包括现场考察、样品测试、价格谈判等环节，以确定最终的供应商选择。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024" name="文本框 24"/>
          <p:cNvSpPr txBox="1"/>
          <p:nvPr>
            <p:custDataLst>
              <p:tags r:id="rId11"/>
            </p:custDataLst>
          </p:nvPr>
        </p:nvSpPr>
        <p:spPr>
          <a:xfrm>
            <a:off x="5411311" y="3904375"/>
            <a:ext cx="1362693" cy="1193290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0">
                      <a:schemeClr val="accent6"/>
                    </a:gs>
                    <a:gs pos="3400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06</a:t>
            </a:r>
            <a:endParaRPr altLang="zh-CN" b="1" dirty="0" sz="6600" lang="en-US" spc="100">
              <a:gradFill>
                <a:gsLst>
                  <a:gs pos="0">
                    <a:schemeClr val="accent6"/>
                  </a:gs>
                  <a:gs pos="34000">
                    <a:schemeClr val="accent6"/>
                  </a:gs>
                  <a:gs pos="67000">
                    <a:schemeClr val="accent6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026" name="文本框 182"/>
          <p:cNvSpPr txBox="1"/>
          <p:nvPr>
            <p:custDataLst>
              <p:tags r:id="rId12"/>
            </p:custDataLst>
          </p:nvPr>
        </p:nvSpPr>
        <p:spPr>
          <a:xfrm>
            <a:off x="4922838" y="4776322"/>
            <a:ext cx="2340549" cy="1438813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1400" lang="zh-CN">
                <a:latin typeface="+mn-ea"/>
                <a:ea typeface="+mn-ea"/>
                <a:sym typeface="+mn-ea"/>
              </a:rPr>
              <a:t>签订合同：经过详细评估后，与选定的供应商签订合同，明确双方的权利和义务。</a:t>
            </a:r>
            <a:endParaRPr altLang="en-US" b="0" dirty="0" sz="1400" lang="zh-CN">
              <a:latin typeface="+mn-ea"/>
              <a:ea typeface="+mn-ea"/>
              <a:sym typeface="+mn-ea"/>
            </a:endParaRPr>
          </a:p>
        </p:txBody>
      </p:sp>
      <p:sp>
        <p:nvSpPr>
          <p:cNvPr id="1049028" name="文本框 21"/>
          <p:cNvSpPr txBox="1"/>
          <p:nvPr>
            <p:custDataLst>
              <p:tags r:id="rId13"/>
            </p:custDataLst>
          </p:nvPr>
        </p:nvSpPr>
        <p:spPr>
          <a:xfrm>
            <a:off x="9517353" y="1452880"/>
            <a:ext cx="1362693" cy="1193290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4"/>
                    </a:gs>
                    <a:gs pos="3400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</a:defRPr>
            </a:lvl1pPr>
          </a:lstStyle>
          <a:p>
            <a:r>
              <a:rPr altLang="zh-CN" dirty="0" sz="6600" lang="en-US">
                <a:latin typeface="+mn-ea"/>
              </a:rPr>
              <a:t>04</a:t>
            </a:r>
            <a:endParaRPr altLang="zh-CN" dirty="0" sz="6600" lang="en-US">
              <a:latin typeface="+mn-ea"/>
            </a:endParaRPr>
          </a:p>
        </p:txBody>
      </p:sp>
      <p:sp>
        <p:nvSpPr>
          <p:cNvPr id="1049030" name="文本框 179"/>
          <p:cNvSpPr txBox="1"/>
          <p:nvPr>
            <p:custDataLst>
              <p:tags r:id="rId14"/>
            </p:custDataLst>
          </p:nvPr>
        </p:nvSpPr>
        <p:spPr>
          <a:xfrm>
            <a:off x="9029532" y="2243958"/>
            <a:ext cx="2338742" cy="1438813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1400" lang="zh-CN">
                <a:latin typeface="+mn-ea"/>
                <a:ea typeface="+mn-ea"/>
                <a:sym typeface="+mn-ea"/>
              </a:rPr>
              <a:t>初步筛选：根据收集到的信息，对供应商进行初步筛选，确定符合评估标准的供应商名单。</a:t>
            </a:r>
            <a:endParaRPr altLang="en-US" b="0" dirty="0" sz="1400" lang="zh-CN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评估指标体系</a:t>
            </a:r>
            <a:endParaRPr altLang="en-US" lang="zh-CN"/>
          </a:p>
        </p:txBody>
      </p:sp>
      <p:sp>
        <p:nvSpPr>
          <p:cNvPr id="1049066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595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330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质量指标：评估供应商提供的产品或服务的质量水平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42"/>
          <p:cNvSpPr/>
          <p:nvPr>
            <p:custDataLst>
              <p:tags r:id="rId3"/>
            </p:custDataLst>
          </p:nvPr>
        </p:nvSpPr>
        <p:spPr>
          <a:xfrm>
            <a:off x="733289" y="2867420"/>
            <a:ext cx="1635696" cy="11583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317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350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价格指标：评估供应商提供的产品或服务的价格水平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3"/>
          <p:cNvSpPr/>
          <p:nvPr>
            <p:custDataLst>
              <p:tags r:id="rId6"/>
            </p:custDataLst>
          </p:nvPr>
        </p:nvSpPr>
        <p:spPr>
          <a:xfrm>
            <a:off x="3004308" y="2867420"/>
            <a:ext cx="1635696" cy="11583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635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667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交货期指标：评估供应商的交货期是否满足要求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4"/>
          <p:cNvSpPr/>
          <p:nvPr>
            <p:custDataLst>
              <p:tags r:id="rId9"/>
            </p:custDataLst>
          </p:nvPr>
        </p:nvSpPr>
        <p:spPr>
          <a:xfrm>
            <a:off x="5275328" y="2867420"/>
            <a:ext cx="1635696" cy="11583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655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687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服务指标：评估供应商提供的售后服务、技术支持等水平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5"/>
          <p:cNvSpPr/>
          <p:nvPr>
            <p:custDataLst>
              <p:tags r:id="rId12"/>
            </p:custDataLst>
          </p:nvPr>
        </p:nvSpPr>
        <p:spPr>
          <a:xfrm>
            <a:off x="7545646" y="2867420"/>
            <a:ext cx="1635696" cy="11583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376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707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信誉指标：评估供应商的信誉和诚信度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5"/>
          <p:cNvSpPr/>
          <p:nvPr>
            <p:custDataLst>
              <p:tags r:id="rId15"/>
            </p:custDataLst>
          </p:nvPr>
        </p:nvSpPr>
        <p:spPr>
          <a:xfrm>
            <a:off x="9816666" y="2867420"/>
            <a:ext cx="1635696" cy="11583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评估结果的应用</a:t>
            </a:r>
            <a:endParaRPr altLang="en-US" lang="zh-CN"/>
          </a:p>
        </p:txBody>
      </p:sp>
      <p:sp>
        <p:nvSpPr>
          <p:cNvPr id="104913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供应商分类：根据评估结果，将供应商分为优质、一般和不合格三类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优先合作：优先与优质供应商合作，减少与不合格供应商的合作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改进措施：针对评估结果中存在的问题，提出改进措施并监督实施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持续评估：定期对供应商进行重新评估，确保供应商的质量和交货期稳定可靠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供应商分类与分级</a:t>
            </a:r>
            <a:endParaRPr altLang="en-US" lang="zh-CN"/>
          </a:p>
        </p:txBody>
      </p:sp>
      <p:sp>
        <p:nvSpPr>
          <p:cNvPr id="10491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供应商分类方法</a:t>
            </a:r>
            <a:endParaRPr altLang="en-US" lang="zh-CN"/>
          </a:p>
        </p:txBody>
      </p:sp>
      <p:sp>
        <p:nvSpPr>
          <p:cNvPr id="10492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按采购量分类：根据采购量将供应商分为大型、中型和小型供应商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按采购频率分类：根据采购频率将供应商分为高频、中频和低频供应商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按采购金额分类：根据采购金额将供应商分为高金额、中金额和低金额供应商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按供应商性质分类：根据供应商的性质将其分为生产商、经销商和代理商等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供应商分级标准</a:t>
            </a:r>
            <a:endParaRPr altLang="en-US" lang="zh-CN"/>
          </a:p>
        </p:txBody>
      </p:sp>
      <p:sp>
        <p:nvSpPr>
          <p:cNvPr id="1049294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供应商分类：根据产品类型、采购金额、采购频率等因素进行分类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分级标准：根据供应商的绩效、质量、交货期、价格等因素进行分级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不同级别的供应商管理策略：针对不同级别的供应商制定不同的管理策略，如合作方式、沟通频率、质量要求等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供应商分级调整：根据供应商的实际表现和业务需求，定期对供应商进行分级调整，以保持供应商管理的有效性和灵活性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分类与分级的实施策略</a:t>
            </a:r>
            <a:endParaRPr altLang="en-US" lang="zh-CN"/>
          </a:p>
        </p:txBody>
      </p:sp>
      <p:sp>
        <p:nvSpPr>
          <p:cNvPr id="1049336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8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4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明确供应商分类与分级的标准：根据供应商的规模、技术水平、产品质量、交货期等关键指标进行分类与分级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4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制定相应的供应商管理策略：针对不同类别的供应商，制定相应的合作策略、采购策略、质量控制策略等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0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建立供应商信息管理系统：通过系统化管理，实现对供应商信息的全面掌握，提高管理效率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6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定期评估与调整：定期对供应商进行评估，根据评估结果对供应商分类与分级进行调整，确保管理的有效性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分类与分级的意义</a:t>
            </a:r>
            <a:endParaRPr altLang="en-US" lang="zh-CN"/>
          </a:p>
        </p:txBody>
      </p:sp>
      <p:sp>
        <p:nvSpPr>
          <p:cNvPr id="104939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9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优化资源配置：根据供应商的绩效和能力，合理分配资源和投入，确保供应商能够提供高质量的产品和服务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提高管理效率：通过分类与分级，可以更加有针对性地管理供应商，减少不必要的沟通和协调工作，提高管理效率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1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降低采购风险：对供应商进行分类与分级，可以更好地了解供应商的风险和潜力，从而采取相应的措施来降低采购风险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1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促进供应链协同：分类与分级可以促进供应商之间的合作和协同，形成更加紧密的供应链合作关系，提高整个供应链的效率和竞争力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供应商沟通与协调</a:t>
            </a:r>
            <a:endParaRPr altLang="en-US" lang="zh-CN"/>
          </a:p>
        </p:txBody>
      </p:sp>
      <p:sp>
        <p:nvSpPr>
          <p:cNvPr id="104945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沟通渠道的建立</a:t>
            </a:r>
            <a:endParaRPr altLang="en-US" lang="zh-CN"/>
          </a:p>
        </p:txBody>
      </p:sp>
      <p:sp>
        <p:nvSpPr>
          <p:cNvPr id="1049516" name="矩形: 圆角 1"/>
          <p:cNvSpPr/>
          <p:nvPr>
            <p:custDataLst>
              <p:tags r:id="rId1"/>
            </p:custDataLst>
          </p:nvPr>
        </p:nvSpPr>
        <p:spPr>
          <a:xfrm>
            <a:off x="608330" y="1546284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18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353" y="1684633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20" name="标题"/>
          <p:cNvSpPr txBox="1"/>
          <p:nvPr>
            <p:custDataLst>
              <p:tags r:id="rId3"/>
            </p:custDataLst>
          </p:nvPr>
        </p:nvSpPr>
        <p:spPr>
          <a:xfrm>
            <a:off x="733353" y="1642748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22" name="正文"/>
          <p:cNvSpPr txBox="1"/>
          <p:nvPr>
            <p:custDataLst>
              <p:tags r:id="rId4"/>
            </p:custDataLst>
          </p:nvPr>
        </p:nvSpPr>
        <p:spPr>
          <a:xfrm>
            <a:off x="2169526" y="1547553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5714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明确沟通目标：建立供应商沟通渠道的目标是确保双方能够准确、及时地传递信息，解决合作过程中出现的问题，并促进双方关系的持续发展。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24" name="矩形: 圆角 19"/>
          <p:cNvSpPr/>
          <p:nvPr>
            <p:custDataLst>
              <p:tags r:id="rId5"/>
            </p:custDataLst>
          </p:nvPr>
        </p:nvSpPr>
        <p:spPr>
          <a:xfrm>
            <a:off x="6158827" y="1546284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26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503" y="1683364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28" name="标题"/>
          <p:cNvSpPr txBox="1"/>
          <p:nvPr>
            <p:custDataLst>
              <p:tags r:id="rId7"/>
            </p:custDataLst>
          </p:nvPr>
        </p:nvSpPr>
        <p:spPr>
          <a:xfrm>
            <a:off x="6277503" y="1641478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30" name="正文"/>
          <p:cNvSpPr txBox="1"/>
          <p:nvPr>
            <p:custDataLst>
              <p:tags r:id="rId8"/>
            </p:custDataLst>
          </p:nvPr>
        </p:nvSpPr>
        <p:spPr>
          <a:xfrm>
            <a:off x="7714311" y="1548187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选择合适的沟通方式：根据具体情况选择合适的沟通方式，如面对面会议、电话会议、电子邮件等，以确保沟通渠道的畅通和效率。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32" name="矩形: 圆角 28"/>
          <p:cNvSpPr/>
          <p:nvPr>
            <p:custDataLst>
              <p:tags r:id="rId9"/>
            </p:custDataLst>
          </p:nvPr>
        </p:nvSpPr>
        <p:spPr>
          <a:xfrm>
            <a:off x="608330" y="3142385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34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353" y="3280734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36" name="标题"/>
          <p:cNvSpPr txBox="1"/>
          <p:nvPr>
            <p:custDataLst>
              <p:tags r:id="rId11"/>
            </p:custDataLst>
          </p:nvPr>
        </p:nvSpPr>
        <p:spPr>
          <a:xfrm>
            <a:off x="733353" y="3238849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38" name="正文"/>
          <p:cNvSpPr txBox="1"/>
          <p:nvPr>
            <p:custDataLst>
              <p:tags r:id="rId12"/>
            </p:custDataLst>
          </p:nvPr>
        </p:nvSpPr>
        <p:spPr>
          <a:xfrm>
            <a:off x="2169526" y="3143654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建立定期沟通机制：与供应商建立定期沟通机制，如每周、每月或每季度的例会，以确保双方能够及时了解合作进展和存在的问题。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40" name="矩形: 圆角 24"/>
          <p:cNvSpPr/>
          <p:nvPr>
            <p:custDataLst>
              <p:tags r:id="rId13"/>
            </p:custDataLst>
          </p:nvPr>
        </p:nvSpPr>
        <p:spPr>
          <a:xfrm>
            <a:off x="6158827" y="3142385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42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503" y="3279465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44" name="标题"/>
          <p:cNvSpPr txBox="1"/>
          <p:nvPr>
            <p:custDataLst>
              <p:tags r:id="rId15"/>
            </p:custDataLst>
          </p:nvPr>
        </p:nvSpPr>
        <p:spPr>
          <a:xfrm>
            <a:off x="6277503" y="3238214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46" name="正文"/>
          <p:cNvSpPr txBox="1"/>
          <p:nvPr>
            <p:custDataLst>
              <p:tags r:id="rId16"/>
            </p:custDataLst>
          </p:nvPr>
        </p:nvSpPr>
        <p:spPr>
          <a:xfrm>
            <a:off x="7714311" y="3144923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明确沟通内容：在沟通前，双方应明确沟通的内容和重点，包括合作进展、存在的问题、解决方案等，以确保沟通的针对性和有效性。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48" name="矩形: 圆角 39"/>
          <p:cNvSpPr/>
          <p:nvPr>
            <p:custDataLst>
              <p:tags r:id="rId17"/>
            </p:custDataLst>
          </p:nvPr>
        </p:nvSpPr>
        <p:spPr>
          <a:xfrm>
            <a:off x="608330" y="4738486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50" name="Freeform 7"/>
          <p:cNvSpPr/>
          <p:nvPr>
            <p:custDataLst>
              <p:tags r:id="rId18"/>
            </p:custDataLst>
          </p:nvPr>
        </p:nvSpPr>
        <p:spPr bwMode="auto">
          <a:xfrm flipV="1">
            <a:off x="733353" y="4876835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52" name="标题"/>
          <p:cNvSpPr txBox="1"/>
          <p:nvPr>
            <p:custDataLst>
              <p:tags r:id="rId19"/>
            </p:custDataLst>
          </p:nvPr>
        </p:nvSpPr>
        <p:spPr>
          <a:xfrm>
            <a:off x="733353" y="4834950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54" name="正文"/>
          <p:cNvSpPr txBox="1"/>
          <p:nvPr>
            <p:custDataLst>
              <p:tags r:id="rId20"/>
            </p:custDataLst>
          </p:nvPr>
        </p:nvSpPr>
        <p:spPr>
          <a:xfrm>
            <a:off x="2169526" y="4739755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保持开放和诚实的态度：在沟通过程中，双方应保持开放和诚实的态度，尊重对方的意见和想法，共同寻求解决方案。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56" name="矩形: 圆角 35"/>
          <p:cNvSpPr/>
          <p:nvPr>
            <p:custDataLst>
              <p:tags r:id="rId21"/>
            </p:custDataLst>
          </p:nvPr>
        </p:nvSpPr>
        <p:spPr>
          <a:xfrm>
            <a:off x="6158827" y="4738486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58" name="Freeform 7"/>
          <p:cNvSpPr/>
          <p:nvPr>
            <p:custDataLst>
              <p:tags r:id="rId22"/>
            </p:custDataLst>
          </p:nvPr>
        </p:nvSpPr>
        <p:spPr bwMode="auto">
          <a:xfrm flipV="1">
            <a:off x="6277503" y="4875566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60" name="标题"/>
          <p:cNvSpPr txBox="1"/>
          <p:nvPr>
            <p:custDataLst>
              <p:tags r:id="rId23"/>
            </p:custDataLst>
          </p:nvPr>
        </p:nvSpPr>
        <p:spPr>
          <a:xfrm>
            <a:off x="6277503" y="4834315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2" name="正文"/>
          <p:cNvSpPr txBox="1"/>
          <p:nvPr>
            <p:custDataLst>
              <p:tags r:id="rId24"/>
            </p:custDataLst>
          </p:nvPr>
        </p:nvSpPr>
        <p:spPr>
          <a:xfrm>
            <a:off x="7714311" y="4741024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记录和跟进：在沟通过程中，双方应对重要内容进行记录和跟进，以确保沟通成果的落实和持续改进。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沟通内容的确定</a:t>
            </a:r>
            <a:endParaRPr altLang="en-US" lang="zh-CN"/>
          </a:p>
        </p:txBody>
      </p:sp>
      <p:sp>
        <p:nvSpPr>
          <p:cNvPr id="1049598" name="矩形: 圆角 4"/>
          <p:cNvSpPr/>
          <p:nvPr>
            <p:custDataLst>
              <p:tags r:id="rId1"/>
            </p:custDataLst>
          </p:nvPr>
        </p:nvSpPr>
        <p:spPr>
          <a:xfrm>
            <a:off x="608330" y="3339863"/>
            <a:ext cx="2562081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2"/>
            </p:custDataLst>
          </p:nvPr>
        </p:nvSpPr>
        <p:spPr>
          <a:xfrm>
            <a:off x="778278" y="3545456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明确沟通目的和需求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02" name="矩形: 圆角 4"/>
          <p:cNvSpPr/>
          <p:nvPr>
            <p:custDataLst>
              <p:tags r:id="rId3"/>
            </p:custDataLst>
          </p:nvPr>
        </p:nvSpPr>
        <p:spPr>
          <a:xfrm>
            <a:off x="9016001" y="3340499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04" name="正文"/>
          <p:cNvSpPr txBox="1"/>
          <p:nvPr>
            <p:custDataLst>
              <p:tags r:id="rId4"/>
            </p:custDataLst>
          </p:nvPr>
        </p:nvSpPr>
        <p:spPr>
          <a:xfrm>
            <a:off x="9185949" y="3546092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 fontScale="8125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准备沟通所需的资料和信息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06" name="矩形: 圆角 4"/>
          <p:cNvSpPr/>
          <p:nvPr>
            <p:custDataLst>
              <p:tags r:id="rId5"/>
            </p:custDataLst>
          </p:nvPr>
        </p:nvSpPr>
        <p:spPr>
          <a:xfrm>
            <a:off x="3410887" y="3341136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08" name="正文"/>
          <p:cNvSpPr txBox="1"/>
          <p:nvPr>
            <p:custDataLst>
              <p:tags r:id="rId6"/>
            </p:custDataLst>
          </p:nvPr>
        </p:nvSpPr>
        <p:spPr>
          <a:xfrm>
            <a:off x="3581472" y="3546729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确定沟通方式和时间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10" name="矩形: 圆角 4"/>
          <p:cNvSpPr/>
          <p:nvPr>
            <p:custDataLst>
              <p:tags r:id="rId7"/>
            </p:custDataLst>
          </p:nvPr>
        </p:nvSpPr>
        <p:spPr>
          <a:xfrm>
            <a:off x="6213444" y="3341772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12" name="正文"/>
          <p:cNvSpPr txBox="1"/>
          <p:nvPr>
            <p:custDataLst>
              <p:tags r:id="rId8"/>
            </p:custDataLst>
          </p:nvPr>
        </p:nvSpPr>
        <p:spPr>
          <a:xfrm>
            <a:off x="6383392" y="3547365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制定沟通计划和流程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协调机制的建立</a:t>
            </a:r>
            <a:endParaRPr altLang="en-US" lang="zh-CN"/>
          </a:p>
        </p:txBody>
      </p:sp>
      <p:sp>
        <p:nvSpPr>
          <p:cNvPr id="104964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制定沟通计划：明确沟通的时间、地点和内容，确保沟通有序进行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明确沟通目标：确保双方对合作目标有清晰、一致的理解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建立沟通渠道：定期召开会议、使用电子邮件或在线聊天工具等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保持开放心态：尊重对方，倾听对方的意见和建议，寻找共同点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沟通与协调的效果评估</a:t>
            </a:r>
            <a:endParaRPr altLang="en-US" lang="zh-CN"/>
          </a:p>
        </p:txBody>
      </p:sp>
      <p:sp>
        <p:nvSpPr>
          <p:cNvPr id="104971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1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沟通效果：评估供应商是否准确理解需求和要求，以及是否能够及时回应和解决问题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协调效果：评估供应商是否能够积极协调资源，解决问题，并与公司内部团队保持良好合作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合作效果：评估供应商是否能够按时、按质、按量提供产品和服务，以及是否能够积极配合公司的发展战略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风险管理效果：评估供应商是否能够及时识别和应对潜在风险，并采取有效措施降低风险对公司的影响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供应商激励与约束</a:t>
            </a:r>
            <a:endParaRPr altLang="en-US" lang="zh-CN"/>
          </a:p>
        </p:txBody>
      </p:sp>
      <p:sp>
        <p:nvSpPr>
          <p:cNvPr id="10497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激励措施的设计</a:t>
            </a:r>
            <a:endParaRPr altLang="en-US" lang="zh-CN"/>
          </a:p>
        </p:txBody>
      </p:sp>
      <p:sp>
        <p:nvSpPr>
          <p:cNvPr id="104983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多样化激励手段：采用多种激励手段，如价格优惠、订单分配、质量奖励等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明确激励目标：确保激励措施与供应商关系管理的目标相一致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设定合理奖励标准：根据供应商的表现和业绩，设定合理的奖励标准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及时兑现奖励：确保奖励及时兑现，提高供应商的积极性和合作意愿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约束机制的建立</a:t>
            </a:r>
            <a:endParaRPr altLang="en-US" lang="zh-CN"/>
          </a:p>
        </p:txBody>
      </p:sp>
      <p:sp>
        <p:nvSpPr>
          <p:cNvPr id="104988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建立监督机制：通过定期的供应商评估和审计，对供应商的行为进行监督和检查，确保供应商遵守行为规范。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990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建立信息共享机制：与供应商建立信息共享平台，及时了解供应商的生产情况、质量状况等信息，以便及时发现问题并采取相应的措施。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990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明确供应商行为规范：制定详细的供应商行为准则，明确供应商的责任和义务，包括产品质量、交货期、价格等方面的要求。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990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7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建立奖惩制度：对于表现优秀的供应商，可以给予一定的奖励，如提高采购份额、提供更好的付款条件等；对于表现不佳的供应商，可以采取相应的惩罚措施，如降低采购份额、延迟付款等。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激励与约束的平衡策略</a:t>
            </a:r>
            <a:endParaRPr altLang="en-US" lang="zh-CN"/>
          </a:p>
        </p:txBody>
      </p:sp>
      <p:sp>
        <p:nvSpPr>
          <p:cNvPr id="104994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平衡策略：在激励与约束之间寻求平衡，既要激发供应商的积极性，又要保证供应商的稳定性和可靠性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激励策略：设立供应商奖励制度，鼓励供应商提高产品质量、降低成本、准时交货等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约束策略：设立供应商考核制度，对供应商进行定期评估，对不合格的供应商进行惩罚或淘汰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持续改进：根据供应商的表现和市场需求的变化，不断调整激励与约束的策略，实现供应商关系的持续优化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激励与约束的效果评估</a:t>
            </a:r>
            <a:endParaRPr altLang="en-US" lang="zh-CN"/>
          </a:p>
        </p:txBody>
      </p:sp>
      <p:sp>
        <p:nvSpPr>
          <p:cNvPr id="105001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约束效果评估：降低供应商违规行为，保障企业利益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激励效果评估：提高供应商积极性，促进合作共赢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激励与约束的平衡：确保供应商关系管理的稳定与高效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持续改进：根据效果评估结果，不断优化供应商激励与约束机制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供应商关系维护与发展</a:t>
            </a:r>
            <a:endParaRPr altLang="en-US" lang="zh-CN"/>
          </a:p>
        </p:txBody>
      </p:sp>
      <p:sp>
        <p:nvSpPr>
          <p:cNvPr id="105006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定期评估与调整策略</a:t>
            </a:r>
            <a:endParaRPr altLang="en-US" lang="zh-CN"/>
          </a:p>
        </p:txBody>
      </p:sp>
      <p:sp>
        <p:nvSpPr>
          <p:cNvPr id="105012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保持沟通与协作：加强与供应商的沟通与协作，及时了解供应商的需求和问题，共同解决合作中遇到的问题。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定期评估供应商绩效：建立评估体系，定期对供应商的绩效进行评估，包括质量、交货期、价格、服务等方面。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及时调整策略：根据供应商的绩效评估结果，及时调整供应商关系策略，包括合作方式、合作重点、合作目标等。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持续改进：不断总结经验，持续改进供应商关系管理策略，提高供应商的满意度和忠诚度。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建立长期合作关系</a:t>
            </a:r>
            <a:endParaRPr altLang="en-US" lang="zh-CN"/>
          </a:p>
        </p:txBody>
      </p:sp>
      <p:sp>
        <p:nvSpPr>
          <p:cNvPr id="1050190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2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9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明确合作目标：双方共同制定长期合作目标，确保合作方向一致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8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建立信任机制：加强沟通，建立互信，确保合作顺利进行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4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定期评估与调整：定期对供应商进行评估，及时发现问题并调整合作策略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0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激励机制：给予供应商合理的激励，如价格优惠、优先采购等，促进长期合作关系的建立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推动供应链协同发展</a:t>
            </a:r>
            <a:endParaRPr altLang="en-US" lang="zh-CN"/>
          </a:p>
        </p:txBody>
      </p:sp>
      <p:sp>
        <p:nvSpPr>
          <p:cNvPr id="105024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强化沟通：加强与供应商之间的沟通与交流，及时了解供应商的生产情况、质量状况和交货进度等信息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激励创新：鼓励供应商进行技术创新和管理创新，提高产品质量和生产效率，实现供应链的持续优化和发展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建立互信：加强与供应商之间的信任与合作，实现信息共享和风险共担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优化流程：通过简化采购流程、提高采购效率，降低采购成本，提升供应链整体竞争力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供应商关系维护与发展的意义</a:t>
            </a:r>
            <a:endParaRPr altLang="en-US" lang="zh-CN"/>
          </a:p>
        </p:txBody>
      </p:sp>
      <p:sp>
        <p:nvSpPr>
          <p:cNvPr id="105030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提升供应链稳定性：良好的供应商关系有助于减少供应链中断的风险，确保产品供应的稳定性和持续性。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1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降低采购成本：通过与供应商建立长期合作关系，可以获得更好的采购价格和条件，从而降低采购成本。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1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提升产品质量：与供应商建立紧密的合作关系，可以促进技术交流和信息共享，提升产品质量和性能。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2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增强企业竞争力：有效的供应商关系管理有助于企业获得更好的资源和服务，提升企业的竞争力和市场地位。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供应商风险管理与应对</a:t>
            </a:r>
            <a:endParaRPr altLang="en-US" lang="zh-CN"/>
          </a:p>
        </p:txBody>
      </p:sp>
      <p:sp>
        <p:nvSpPr>
          <p:cNvPr id="10503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供应商风险识别与评估</a:t>
            </a:r>
            <a:endParaRPr altLang="en-US" lang="zh-CN"/>
          </a:p>
        </p:txBody>
      </p:sp>
      <p:sp>
        <p:nvSpPr>
          <p:cNvPr id="105042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供应商风险类型：供应中断、质量问题、交货延迟等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风险识别方法：历史数据分析、供应商评估、合同审查等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风险评估标准：风险等级、影响程度、发生概率等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风险应对措施：备选供应商、合同条款调整、定期评估等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风险应对策略的制定与实施</a:t>
            </a:r>
            <a:endParaRPr altLang="en-US" lang="zh-CN"/>
          </a:p>
        </p:txBody>
      </p:sp>
      <p:sp>
        <p:nvSpPr>
          <p:cNvPr id="105048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识别潜在风险：对供应商进行全面评估，了解其财务状况、生产能力、质量等方面的情况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制定应对策略：根据识别出的风险，制定相应的应对策略，包括合同条款、交货期、价格等方面的调整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实施应对措施：与供应商进行沟通，明确双方的责任和义务，确保应对措施的有效实施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持续监控与调整：对供应商的风险进行持续监控，及时发现并调整应对策略，确保供应商关系的稳定和持续发展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风险监控与报告机制的建立</a:t>
            </a:r>
            <a:endParaRPr altLang="en-US" lang="zh-CN"/>
          </a:p>
        </p:txBody>
      </p:sp>
      <p:sp>
        <p:nvSpPr>
          <p:cNvPr id="105054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监控措施：采取有效的监控措施，确保供应商的风险得到及时发现和解决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风险识别与评估：对供应商可能存在的风险进行识别和评估，包括质量、交货、价格等方面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报告机制：建立定期报告机制，及时向相关部门和人员报告供应商的风险情况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应对策略：针对不同的风险情况，制定相应的应对策略，包括改进供应商管理、调整采购策略等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风险管理与应对的效果评估</a:t>
            </a:r>
            <a:endParaRPr altLang="en-US" lang="zh-CN"/>
          </a:p>
        </p:txBody>
      </p:sp>
      <p:sp>
        <p:nvSpPr>
          <p:cNvPr id="105059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评估指标：供应商的可靠性、稳定性、创新能力等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评估方法：定期评估、关键指标评估、综合评估等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评估结果：根据评估结果采取相应措施，如调整供应商名单、加强培训等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持续改进：根据评估结果持续改进供应商关系管理，提高整体效率和竞争力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0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65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7,&quot;pos&quot;:0.6700000166893005,&quot;transparency&quot;:1},{&quot;brightness&quot;:0,&quot;colorType&quot;:1,&quot;foreColorIndex&quot;:7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2_6*l_h_f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2_6*l_h_f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2_6*l_h_f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7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7_1"/>
  <p:tag name="KSO_WM_UNIT_ID" val="diagram20231322_6*l_h_f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5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9,&quot;pos&quot;:0.6700000166893005,&quot;transparency&quot;:1},{&quot;brightness&quot;:0,&quot;colorType&quot;:1,&quot;foreColorIndex&quot;:9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2_6*l_h_f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6_1"/>
  <p:tag name="KSO_WM_DIAGRAM_VERSION" val="3"/>
  <p:tag name="KSO_WM_DIAGRAM_COLOR_TEXT_CAN_REMOVE" val="n"/>
  <p:tag name="KSO_WM_UNIT_TEXT_FILL_FORE_SCHEMECOLOR_INDEX" val="10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,&quot;colorType&quot;:1,&quot;foreColorIndex&quot;:10,&quot;pos&quot;:0.6700000166893005,&quot;transparency&quot;:1},{&quot;brightness&quot;:0,&quot;colorType&quot;:1,&quot;foreColorIndex&quot;:10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2_6*l_h_f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4_1"/>
  <p:tag name="KSO_WM_DIAGRAM_VERSION" val="3"/>
  <p:tag name="KSO_WM_DIAGRAM_COLOR_TEXT_CAN_REMOVE" val="n"/>
  <p:tag name="KSO_WM_UNIT_TEXT_FILL_FORE_SCHEMECOLOR_INDEX" val="8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0.6700000166893005,&quot;transparency&quot;:1},{&quot;brightness&quot;:0,&quot;colorType&quot;:1,&quot;foreColorIndex&quot;:8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2_6*l_h_f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5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9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5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5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5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5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5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5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5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5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5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5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5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5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5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5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5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5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54_5*l_h_i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54_5*l_h_i*1_5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54_5*l_h_a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54_5*l_h_f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654_5*l_h_i*1_6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654_5*l_h_i*1_6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54_5*l_h_a*1_6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54_5*l_h_f*1_6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6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0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6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0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10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2023-12-19T06:27:46Z</dcterms:created>
  <dcterms:modified xsi:type="dcterms:W3CDTF">2023-12-19T06:27:46Z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37efc5aac9054865921ecc8906c9e231_21</vt:lpwstr>
  </property>
</Properties>
</file>