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7525" r:id="rId1"/>
    <p:sldMasterId id="2147517562" r:id="rId2"/>
  </p:sldMasterIdLst>
  <p:notesMasterIdLst>
    <p:notesMasterId r:id="rId3"/>
  </p:notesMasterIdLst>
  <p:sldIdLst>
    <p:sldId id="15132" r:id="rId4"/>
    <p:sldId id="15135" r:id="rId5"/>
    <p:sldId id="15138" r:id="rId6"/>
    <p:sldId id="15141" r:id="rId7"/>
    <p:sldId id="15144" r:id="rId8"/>
    <p:sldId id="15147" r:id="rId9"/>
    <p:sldId id="15150" r:id="rId10"/>
    <p:sldId id="15153" r:id="rId11"/>
    <p:sldId id="15156" r:id="rId12"/>
    <p:sldId id="15159" r:id="rId13"/>
    <p:sldId id="15162" r:id="rId14"/>
    <p:sldId id="15165" r:id="rId15"/>
    <p:sldId id="15168" r:id="rId16"/>
    <p:sldId id="15171" r:id="rId17"/>
    <p:sldId id="15174" r:id="rId18"/>
    <p:sldId id="15177" r:id="rId19"/>
    <p:sldId id="15180" r:id="rId20"/>
    <p:sldId id="15183" r:id="rId21"/>
    <p:sldId id="15186" r:id="rId22"/>
    <p:sldId id="15189" r:id="rId23"/>
    <p:sldId id="15192" r:id="rId24"/>
    <p:sldId id="15195" r:id="rId25"/>
    <p:sldId id="15198" r:id="rId26"/>
    <p:sldId id="15201" r:id="rId27"/>
    <p:sldId id="15204" r:id="rId28"/>
    <p:sldId id="15207" r:id="rId29"/>
    <p:sldId id="15210" r:id="rId30"/>
    <p:sldId id="1521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526" r:id="rId1"/>
    <p:sldLayoutId id="2147517527" r:id="rId2"/>
    <p:sldLayoutId id="2147517528" r:id="rId3"/>
    <p:sldLayoutId id="2147517529" r:id="rId4"/>
    <p:sldLayoutId id="2147517530" r:id="rId5"/>
    <p:sldLayoutId id="2147517531" r:id="rId6"/>
    <p:sldLayoutId id="2147517532" r:id="rId7"/>
    <p:sldLayoutId id="2147517533" r:id="rId8"/>
    <p:sldLayoutId id="2147517534" r:id="rId9"/>
    <p:sldLayoutId id="2147517535" r:id="rId10"/>
    <p:sldLayoutId id="21475175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563" r:id="rId1"/>
    <p:sldLayoutId id="2147517564" r:id="rId2"/>
    <p:sldLayoutId id="2147517565" r:id="rId3"/>
    <p:sldLayoutId id="2147517566" r:id="rId4"/>
    <p:sldLayoutId id="2147517567" r:id="rId5"/>
    <p:sldLayoutId id="2147517568" r:id="rId6"/>
    <p:sldLayoutId id="2147517569" r:id="rId7"/>
    <p:sldLayoutId id="2147517570" r:id="rId8"/>
    <p:sldLayoutId id="2147517571" r:id="rId9"/>
    <p:sldLayoutId id="2147517572" r:id="rId10"/>
    <p:sldLayoutId id="21475175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绿色校园与环境教育的整合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绿色校园的建设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环境教育的意义和目标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绿色校园与环境教育的整合策略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绿色校园与环境教育整合的挑战与机遇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推动绿色校园与环境教育整合的建议和展望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绿色校园的建设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校园环境的重要性</a:t>
            </a:r>
            <a:endParaRPr altLang="en-US" lang="zh-CN"/>
          </a:p>
        </p:txBody>
      </p:sp>
      <p:sp>
        <p:nvSpPr>
          <p:cNvPr id="10488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促进学生的身心健康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培养环保意识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营造和谐氛围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提升学习效率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绿色校园的定义和标准</a:t>
            </a:r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定义：绿色校园是指以可持续发展理念为指导，注重环境保护、资源节约和生态平衡的校园环境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标准：绿色校园的建设应符合国家相关法律法规和标准，包括建筑、绿化、节能、环保等方面的规定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绿色校园的实践案例</a:t>
            </a:r>
            <a:endParaRPr altLang="en-US" lang="zh-CN"/>
          </a:p>
        </p:txBody>
      </p:sp>
      <p:sp>
        <p:nvSpPr>
          <p:cNvPr id="10490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案例名称：南京林业大学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案例介绍：南京林业大学通过实施一系列环保措施，如建设生态湿地、使用可再生能源等，打造了一个绿色生态校园。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案例名称：浙江大学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案例介绍：浙江大学注重绿色建筑和可持续性发展，通过优化校园规划、推广节能技术等手段，实现了校园的绿色转型。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绿色校园的未来发展</a:t>
            </a:r>
            <a:endParaRPr altLang="en-US" lang="zh-CN"/>
          </a:p>
        </p:txBody>
      </p:sp>
      <p:sp>
        <p:nvSpPr>
          <p:cNvPr id="10490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创新绿色校园管理模式，实现可持续发展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持续推进绿色校园建设，提高环境教育质量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加强国际合作与交流，借鉴先进理念与实践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培养具有环保意识的未来领导者，传承绿色校园文化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4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环境教育的意义和目标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环境教育的定义和重要性</a:t>
            </a:r>
            <a:endParaRPr altLang="en-US" lang="zh-CN"/>
          </a:p>
        </p:txBody>
      </p:sp>
      <p:sp>
        <p:nvSpPr>
          <p:cNvPr id="10491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目的：环境教育的目标是培养人们的环保意识、知识和技能，使他们能够积极参与环境保护和可持续发展。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意义：环境教育不仅有助于保护地球生态环境，还能促进经济、社会和环境的和谐发展，为子孙后代创造更美好的未来。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定义：环境教育是一种通过培养人们的环境意识和技能，促进可持续发展的教育活动。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重要性：环境教育对于提高公众的环保意识、培养可持续生活方式、促进生态文明建设具有重要意义。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环境教育的目标和内容</a:t>
            </a:r>
            <a:endParaRPr altLang="en-US" lang="zh-CN"/>
          </a:p>
        </p:txBody>
      </p:sp>
      <p:sp>
        <p:nvSpPr>
          <p:cNvPr id="104924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倡导绿色生活，弘扬生态文明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培养具有环保素养的人才，推动社会进步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促进可持续发展，建设美好家园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提高环保意识，培养绿色行为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环境教育的方法和途径</a:t>
            </a:r>
            <a:endParaRPr altLang="en-US" lang="zh-CN"/>
          </a:p>
        </p:txBody>
      </p:sp>
      <p:sp>
        <p:nvSpPr>
          <p:cNvPr id="10493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课堂教育：通过课堂教学传授环境知识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实践活动：组织学生参与环保活动，如植树、垃圾分类等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家庭教育：倡导家庭参与，培养孩子的环保意识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社会宣传：利用媒体宣传环保理念，提高公众环保意识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环境教育的实践案例</a:t>
            </a:r>
            <a:endParaRPr altLang="en-US" lang="zh-CN"/>
          </a:p>
        </p:txBody>
      </p:sp>
      <p:sp>
        <p:nvSpPr>
          <p:cNvPr id="10493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节能减排：推广节能设备，减少能源消耗，降低碳排放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校园垃圾分类：通过垃圾分类活动，培养学生的环保意识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绿色出行：鼓励学生步行、骑行或乘坐公共交通工具，减少碳排放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生态保护：组织学生参与植树造林、湿地保护等生态保护活动，增强生态意识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4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绿色校园与环境教育的整合策略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整合的必要性和意义</a:t>
            </a:r>
            <a:endParaRPr altLang="en-US" lang="zh-CN"/>
          </a:p>
        </p:txBody>
      </p:sp>
      <p:sp>
        <p:nvSpPr>
          <p:cNvPr id="104948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提升学生环保意识，培养绿色生活习惯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响应国家政策，推动生态文明建设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整合资源，提高环境教育效果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促进可持续发展，建设和谐校园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整合的途径和方法</a:t>
            </a:r>
            <a:endParaRPr altLang="en-US" lang="zh-CN"/>
          </a:p>
        </p:txBody>
      </p:sp>
      <p:sp>
        <p:nvSpPr>
          <p:cNvPr id="10495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课程整合：将环境教育内容融入现有课程中，实现知识迁移和整合。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实践活动：组织学生参与绿色校园建设和环保实践活动，提高实践能力和环保意识。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教师培训：加强教师环保意识和教学方法的培训，提高教师的环保教育水平。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校园文化：营造绿色校园文化氛围，通过宣传和活动推广环保理念，增强学生的环保意识。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整合的实践案例和效果评估</a:t>
            </a:r>
            <a:endParaRPr altLang="en-US" lang="zh-CN"/>
          </a:p>
        </p:txBody>
      </p:sp>
      <p:sp>
        <p:nvSpPr>
          <p:cNvPr id="104961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实践案例：某中学实施绿色校园计划，包括节能减排、垃圾分类等方面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实践案例：某大学推广环保课程，将环境教育融入专业教育中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效果评估：实施绿色校园计划后，某中学的能源消耗和垃圾产生量明显减少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效果评估：某大学环保课程的学生满意度高，对环境问题有更深入的理解和关注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整合的未来发展方向</a:t>
            </a:r>
            <a:endParaRPr altLang="en-US" lang="zh-CN"/>
          </a:p>
        </p:txBody>
      </p:sp>
      <p:sp>
        <p:nvSpPr>
          <p:cNvPr id="10496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智能化管理：利用物联网、大数据等技术，实现校园环境的智能化监测和管理。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生态化建设：推广绿色建筑、生态景观等理念，打造生态友好的校园环境。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多元化教育：开展多种形式的环境教育活动，提高师生的环保意识和行动力。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社会化合作：加强与政府、企业、社区等各方的合作，共同推进绿色校园的建设和发展。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绿色校园与环境教育整合的挑战与机遇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面临的挑战和困难</a:t>
            </a:r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资金投入不足：绿色校园建设需要大量资金投入，而资金来源有限。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技术难题：绿色校园建设需要先进的技术支持，而目前技术水平有限。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人员素质参差不齐：环境教育需要高素质的教师队伍，而目前教师素质参差不齐。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缺乏统一标准：目前绿色校园与环境教育的整合缺乏统一的标准和规范，导致实施难度较大。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机遇和优势</a:t>
            </a:r>
            <a:endParaRPr altLang="en-US" lang="zh-CN"/>
          </a:p>
        </p:txBody>
      </p:sp>
      <p:sp>
        <p:nvSpPr>
          <p:cNvPr id="10498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增强社会责任感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提升校园文化品质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提高学生环保意识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应对挑战的策略和方法</a:t>
            </a:r>
            <a:endParaRPr altLang="en-US" lang="zh-CN"/>
          </a:p>
        </p:txBody>
      </p:sp>
      <p:sp>
        <p:nvSpPr>
          <p:cNvPr id="10499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建立绿色校园与环境教育整合的长期规划，明确目标与任务。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加强教师培训，提高教师的环保意识和教学能力。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开展丰富多彩的环境教育活动，增强学生的环保意识与实践能力。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加强与政府、企业和社会组织的合作，共同推进绿色校园与环境教育的整合。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抓住机遇的途径和实践</a:t>
            </a:r>
            <a:endParaRPr altLang="en-US" lang="zh-CN"/>
          </a:p>
        </p:txBody>
      </p:sp>
      <p:sp>
        <p:nvSpPr>
          <p:cNvPr id="10499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建立绿色校园与环境教育整合的机制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开展绿色校园与环境教育整合的实践活动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加强绿色校园与环境教育整合的宣传与推广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鼓励师生参与绿色校园与环境教育整合的行动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1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推动绿色校园与环境教育整合的建议和展望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政策层面的建议和支持</a:t>
            </a:r>
            <a:endParaRPr altLang="en-US" lang="zh-CN"/>
          </a:p>
        </p:txBody>
      </p:sp>
      <p:sp>
        <p:nvSpPr>
          <p:cNvPr id="10500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建立绿色校园与环境教育整合的评价体系，推动学校积极参与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制定相关政策，鼓励学校开展绿色校园与环境教育整合工作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加大对绿色校园与环境教育整合的投入，提供资金支持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加强政策宣传，提高社会对绿色校园与环境教育整合的认知度和支持度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学校层面的实践和创新</a:t>
            </a:r>
            <a:endParaRPr altLang="en-US" lang="zh-CN"/>
          </a:p>
        </p:txBody>
      </p:sp>
      <p:sp>
        <p:nvSpPr>
          <p:cNvPr id="10501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开展实践活动，让学生亲身体验环保行动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加强教师培训，提高教师的环保教育能力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开设环境教育课程，培养学生的环保意识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推广绿色校园文化，营造环保氛围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社会各界的参与和支持</a:t>
            </a:r>
            <a:endParaRPr altLang="en-US" lang="zh-CN"/>
          </a:p>
        </p:txBody>
      </p:sp>
      <p:sp>
        <p:nvSpPr>
          <p:cNvPr id="10501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社区参与：社区可以组织各种环保活动，提高居民环保意识，形成绿色生活氛围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政府政策支持：制定相关政策，鼓励学校和社区参与绿色校园和环境教育活动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企业合作：企业可以为学校提供资金、技术和资源支持，共同推动绿色校园建设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媒体宣传：媒体可以宣传绿色校园和环境教育的重要性，提高公众的环保意识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展望未来，推动可持续发展</a:t>
            </a:r>
            <a:endParaRPr altLang="en-US" lang="zh-CN"/>
          </a:p>
        </p:txBody>
      </p:sp>
      <p:sp>
        <p:nvSpPr>
          <p:cNvPr id="10502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培养环保意识：通过教育和宣传，提高师生的环保意识，形成绿色校园文化。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推广绿色技术：利用先进技术，推动校园的节能减排和资源循环利用。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开展实践活动：组织师生参与环保活动，如垃圾分类、植树造林等，提高环保行动力。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促进校企合作：与企业合作，共同研发环保技术，推动绿色产业的发展。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2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6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6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2023-12-31T19:11:57Z</dcterms:created>
  <dcterms:modified xsi:type="dcterms:W3CDTF">2023-12-31T19:11:57Z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bd9be39489724e3c8572bc31e14cc57a_21</vt:lpwstr>
  </property>
</Properties>
</file>