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407" r:id="rId1"/>
    <p:sldMasterId id="2147493444" r:id="rId2"/>
  </p:sldMasterIdLst>
  <p:notesMasterIdLst>
    <p:notesMasterId r:id="rId3"/>
  </p:notesMasterIdLst>
  <p:sldIdLst>
    <p:sldId id="4912" r:id="rId4"/>
    <p:sldId id="4917" r:id="rId5"/>
    <p:sldId id="4921" r:id="rId6"/>
    <p:sldId id="4924" r:id="rId7"/>
    <p:sldId id="4930" r:id="rId9"/>
    <p:sldId id="4933" r:id="rId10"/>
    <p:sldId id="4936" r:id="rId11"/>
    <p:sldId id="4939" r:id="rId12"/>
    <p:sldId id="4945" r:id="rId14"/>
    <p:sldId id="4948" r:id="rId15"/>
    <p:sldId id="4951" r:id="rId16"/>
    <p:sldId id="4954" r:id="rId17"/>
    <p:sldId id="4957" r:id="rId18"/>
    <p:sldId id="4963" r:id="rId20"/>
    <p:sldId id="4966" r:id="rId21"/>
    <p:sldId id="4969" r:id="rId22"/>
    <p:sldId id="4972" r:id="rId23"/>
    <p:sldId id="4975" r:id="rId24"/>
    <p:sldId id="4981" r:id="rId26"/>
    <p:sldId id="4984" r:id="rId27"/>
    <p:sldId id="4987" r:id="rId28"/>
    <p:sldId id="4990" r:id="rId29"/>
    <p:sldId id="4994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408" r:id="rId1"/>
    <p:sldLayoutId id="2147493409" r:id="rId2"/>
    <p:sldLayoutId id="2147493410" r:id="rId3"/>
    <p:sldLayoutId id="2147493411" r:id="rId4"/>
    <p:sldLayoutId id="2147493412" r:id="rId5"/>
    <p:sldLayoutId id="2147493413" r:id="rId6"/>
    <p:sldLayoutId id="2147493414" r:id="rId7"/>
    <p:sldLayoutId id="2147493415" r:id="rId8"/>
    <p:sldLayoutId id="2147493416" r:id="rId9"/>
    <p:sldLayoutId id="2147493417" r:id="rId10"/>
    <p:sldLayoutId id="214749341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3445" r:id="rId1"/>
    <p:sldLayoutId id="2147493446" r:id="rId2"/>
    <p:sldLayoutId id="2147493447" r:id="rId3"/>
    <p:sldLayoutId id="2147493448" r:id="rId4"/>
    <p:sldLayoutId id="2147493449" r:id="rId5"/>
    <p:sldLayoutId id="2147493450" r:id="rId6"/>
    <p:sldLayoutId id="2147493451" r:id="rId7"/>
    <p:sldLayoutId id="2147493452" r:id="rId8"/>
    <p:sldLayoutId id="2147493453" r:id="rId9"/>
    <p:sldLayoutId id="2147493454" r:id="rId10"/>
    <p:sldLayoutId id="214749345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tags" Target="../tags/tag266.xml"/><Relationship Id="rId18" Type="http://schemas.openxmlformats.org/officeDocument/2006/relationships/tags" Target="../tags/tag267.xml"/><Relationship Id="rId19" Type="http://schemas.openxmlformats.org/officeDocument/2006/relationships/tags" Target="../tags/tag268.xml"/><Relationship Id="rId20" Type="http://schemas.openxmlformats.org/officeDocument/2006/relationships/tags" Target="../tags/tag269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企业管理与高绩效提升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75057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75057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6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302514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302514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企业管理的重要性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9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530034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530034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高绩效提升的关键因素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2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757491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757491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企业管理与高绩效提升的实践方法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5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984948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984948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应对挑战与未来发展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企业管理的重要性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89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建立高效的管理团队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制定科学的管理制度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培养员工的职业素养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创新经营策略，提高市场竞争力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促进企业可持续发展</a:t>
            </a:r>
            <a:endParaRPr altLang="en-US" lang="zh-CN"/>
          </a:p>
        </p:txBody>
      </p:sp>
      <p:sp>
        <p:nvSpPr>
          <p:cNvPr id="10490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降低经营风险：企业管理有助于规范企业运营，降低经营风险，确保企业稳健发展。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提升企业竞争力：通过有效的企业管理，企业能够更好地适应市场变化，提高产品质量和服务水平，从而增强竞争力。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激发员工潜力：良好的企业管理能够激发员工的积极性和创造力，提高员工的工作效率和绩效。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促进企业创新：企业管理鼓励企业创新，推动企业不断适应市场需求和技术变革，保持领先地位。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增强员工归属感</a:t>
            </a:r>
            <a:endParaRPr altLang="en-US" lang="zh-CN"/>
          </a:p>
        </p:txBody>
      </p:sp>
      <p:sp>
        <p:nvSpPr>
          <p:cNvPr id="104907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制定合理的薪酬制度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建立良好的企业文化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提供良好的工作环境和福利待遇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注重员工个人发展，提供培训和晋升机会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高绩效提升的关键因素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明确目标与计划</a:t>
            </a:r>
            <a:endParaRPr altLang="en-US" lang="zh-CN"/>
          </a:p>
        </p:txBody>
      </p:sp>
      <p:sp>
        <p:nvSpPr>
          <p:cNvPr id="104918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计划制定：制定实现目标的详细计划，包括时间表、资源分配、任务分配等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目标设定：明确、具体、可衡量、可达成、有时限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目标与计划调整：根据实际情况及时调整目标与计划，确保其与实际情况相符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目标与计划执行：严格执行计划，确保目标的实现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有效沟通与协作</a:t>
            </a:r>
            <a:endParaRPr altLang="en-US" lang="zh-CN"/>
          </a:p>
        </p:txBody>
      </p:sp>
      <p:sp>
        <p:nvSpPr>
          <p:cNvPr id="104923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沟通的重要性：建立良好的沟通机制，提高员工之间的沟通效率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协作的价值：通过团队协作，实现共同目标，提高整体绩效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有效沟通的方法：倾听、表达、反馈等技巧，促进信息的准确传递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协作的实践：建立信任、明确分工、及时反馈等，提高团队协作效率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激励机制与培训发展</a:t>
            </a:r>
            <a:endParaRPr altLang="en-US" lang="zh-CN"/>
          </a:p>
        </p:txBody>
      </p:sp>
      <p:sp>
        <p:nvSpPr>
          <p:cNvPr id="104929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激励机制：通过奖励、晋升等方式激发员工积极性，提高工作效率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培训发展：提供培训和发展机会，帮助员工提升技能和知识水平，增强企业竞争力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激励机制与培训发展的结合：通过激励和培训的结合，提高员工的工作积极性和能力，实现高绩效提升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激励机制与培训发展的实践案例：介绍一些成功的实践案例，说明激励机制与培训发展对企业高绩效提升的重要性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创新思维与解决问题能力</a:t>
            </a:r>
            <a:endParaRPr altLang="en-US" lang="zh-CN"/>
          </a:p>
        </p:txBody>
      </p:sp>
      <p:sp>
        <p:nvSpPr>
          <p:cNvPr id="104933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创新思维：鼓励员工提出新想法、新方法，激发创造力和创新精神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解决问题能力：培养员工分析问题、解决问题的能力，提高工作效率和质量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团队合作：加强团队之间的协作和沟通，共同解决问题，实现高绩效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持续改进：不断寻求改进的机会和方法，持续提高企业的绩效和竞争力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7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企业管理与高绩效提升的实践方法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制定科学合理的管理制度</a:t>
            </a:r>
            <a:endParaRPr altLang="en-US" lang="zh-CN"/>
          </a:p>
        </p:txBody>
      </p:sp>
      <p:sp>
        <p:nvSpPr>
          <p:cNvPr id="104944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强化员工培训与团队建设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明确岗位职责与工作流程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建立有效的激励机制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持续改进并不断完善管理制度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营造积极向上的企业文化</a:t>
            </a:r>
            <a:endParaRPr altLang="en-US" lang="zh-CN"/>
          </a:p>
        </p:txBody>
      </p:sp>
      <p:sp>
        <p:nvSpPr>
          <p:cNvPr id="1049508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10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明确企业愿景和使命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12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鼓励创新和持续改进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16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18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建立共同价值观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20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22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倡导团队合作和沟通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强化团队建设与领导力培养</a:t>
            </a:r>
            <a:endParaRPr altLang="en-US" lang="zh-CN"/>
          </a:p>
        </p:txBody>
      </p:sp>
      <p:sp>
        <p:nvSpPr>
          <p:cNvPr id="104955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建立高效团队：通过明确的角色和责任分工，提高团队成员的协作能力和工作效率。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培养领导力：通过培训、实践和反馈等方式，提高团队领导者的领导能力和管理水平。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激励员工：通过制定合理的激励机制，激发员工的积极性和创造力，提高工作绩效。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建立良好的沟通机制：通过有效的沟通机制，促进团队成员之间的交流和协作，提高工作效率和绩效。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关注员工成长与福利保障</a:t>
            </a:r>
            <a:endParaRPr altLang="en-US" lang="zh-CN"/>
          </a:p>
        </p:txBody>
      </p:sp>
      <p:sp>
        <p:nvSpPr>
          <p:cNvPr id="104961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员工培训与发展：提供持续的职业发展机会，包括技能培训、领导力培训等，以提升员工的专业素养和综合能力。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激励机制：建立合理的薪酬体系和奖励机制，激发员工的积极性和创造力，提高工作效率和绩效。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员工关怀：关注员工的工作和生活，提供必要的支持和帮助，增强员工的归属感和忠诚度。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福利保障：提供全面的福利保障，包括医疗保险、养老保险、带薪休假等，以减轻员工的生活压力和工作负担。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5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应对挑战与未来发展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应对市场变化和竞争压力</a:t>
            </a:r>
            <a:endParaRPr altLang="en-US" lang="zh-CN"/>
          </a:p>
        </p:txBody>
      </p:sp>
      <p:sp>
        <p:nvSpPr>
          <p:cNvPr id="10497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了解市场趋势和竞争对手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调整产品或服务策略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创新营销策略和手段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加强团队建设和人才培养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创新管理理念和方法</a:t>
            </a:r>
            <a:endParaRPr altLang="en-US" lang="zh-CN"/>
          </a:p>
        </p:txBody>
      </p:sp>
      <p:sp>
        <p:nvSpPr>
          <p:cNvPr id="104978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创新管理方法：采用敏捷管理、精益管理、数字化管理等先进方法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创新管理理念：强调以人为本、开放包容、持续创新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应对挑战：积极应对市场变化、技术变革等挑战，保持企业竞争力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未来发展：通过创新管理理念和方法，推动企业持续发展，实现高绩效提升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培养高素质人才队伍</a:t>
            </a:r>
            <a:endParaRPr altLang="en-US" lang="zh-CN"/>
          </a:p>
        </p:txBody>
      </p:sp>
      <p:sp>
        <p:nvSpPr>
          <p:cNvPr id="104983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招聘与选拔：制定明确的招聘标准和流程，选拔具有潜力和能力的人才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培训与发展：提供系统的培训和发展计划，提高员工的专业技能和综合素质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激励机制：建立科学的激励机制，激发员工的积极性和创造力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团队建设：加强团队建设，提高员工的协作和沟通能力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推动企业数字化转型和智能化升级</a:t>
            </a:r>
            <a:endParaRPr altLang="en-US" lang="zh-CN"/>
          </a:p>
        </p:txBody>
      </p:sp>
      <p:sp>
        <p:nvSpPr>
          <p:cNvPr id="10498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数字化转型和智能化升级的背景和意义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数字化转型和智能化升级的挑战和解决方案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数字化转型和智能化升级的未来趋势和发展方向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数字化转型和智能化升级的实践和案例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4996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5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5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5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VALUE" val="35"/>
  <p:tag name="KSO_WM_UNIT_TYPE" val="l_h_a"/>
  <p:tag name="KSO_WM_UNIT_ID" val="custom20230267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5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2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5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3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5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5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5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26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4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7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1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27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272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2023-12-20T00:55:47Z</dcterms:created>
  <dcterms:modified xsi:type="dcterms:W3CDTF">2023-12-20T00:55:47Z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71f674bd1480439da753b0a295a571c1_21</vt:lpwstr>
  </property>
</Properties>
</file>