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496" r:id="rId1"/>
    <p:sldMasterId id="2147485533" r:id="rId2"/>
  </p:sldMasterIdLst>
  <p:notesMasterIdLst>
    <p:notesMasterId r:id="rId3"/>
  </p:notesMasterIdLst>
  <p:sldIdLst>
    <p:sldId id="1096" r:id="rId4"/>
    <p:sldId id="1101" r:id="rId5"/>
    <p:sldId id="1105" r:id="rId6"/>
    <p:sldId id="1108" r:id="rId7"/>
    <p:sldId id="1114" r:id="rId9"/>
    <p:sldId id="1117" r:id="rId10"/>
    <p:sldId id="1120" r:id="rId11"/>
    <p:sldId id="1123" r:id="rId12"/>
    <p:sldId id="1129" r:id="rId14"/>
    <p:sldId id="1132" r:id="rId15"/>
    <p:sldId id="1135" r:id="rId16"/>
    <p:sldId id="1138" r:id="rId17"/>
    <p:sldId id="1144" r:id="rId19"/>
    <p:sldId id="1147" r:id="rId20"/>
    <p:sldId id="1150" r:id="rId21"/>
    <p:sldId id="1153" r:id="rId22"/>
    <p:sldId id="1159" r:id="rId24"/>
    <p:sldId id="1162" r:id="rId25"/>
    <p:sldId id="1165" r:id="rId26"/>
    <p:sldId id="1168" r:id="rId27"/>
    <p:sldId id="1171" r:id="rId28"/>
    <p:sldId id="1177" r:id="rId30"/>
    <p:sldId id="1180" r:id="rId31"/>
    <p:sldId id="1183" r:id="rId32"/>
    <p:sldId id="1186" r:id="rId33"/>
    <p:sldId id="1192" r:id="rId35"/>
    <p:sldId id="1195" r:id="rId36"/>
    <p:sldId id="1198"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497" r:id="rId1"/>
    <p:sldLayoutId id="2147485498" r:id="rId2"/>
    <p:sldLayoutId id="2147485499" r:id="rId3"/>
    <p:sldLayoutId id="2147485500" r:id="rId4"/>
    <p:sldLayoutId id="2147485501" r:id="rId5"/>
    <p:sldLayoutId id="2147485502" r:id="rId6"/>
    <p:sldLayoutId id="2147485503" r:id="rId7"/>
    <p:sldLayoutId id="2147485504" r:id="rId8"/>
    <p:sldLayoutId id="2147485505" r:id="rId9"/>
    <p:sldLayoutId id="2147485506" r:id="rId10"/>
    <p:sldLayoutId id="21474855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534" r:id="rId1"/>
    <p:sldLayoutId id="2147485535" r:id="rId2"/>
    <p:sldLayoutId id="2147485536" r:id="rId3"/>
    <p:sldLayoutId id="2147485537" r:id="rId4"/>
    <p:sldLayoutId id="2147485538" r:id="rId5"/>
    <p:sldLayoutId id="2147485539" r:id="rId6"/>
    <p:sldLayoutId id="2147485540" r:id="rId7"/>
    <p:sldLayoutId id="2147485541" r:id="rId8"/>
    <p:sldLayoutId id="2147485542" r:id="rId9"/>
    <p:sldLayoutId id="2147485543" r:id="rId10"/>
    <p:sldLayoutId id="21474855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tags" Target="../tags/tag297.xml"/><Relationship Id="rId14" Type="http://schemas.openxmlformats.org/officeDocument/2006/relationships/tags" Target="../tags/tag298.xml"/><Relationship Id="rId15" Type="http://schemas.openxmlformats.org/officeDocument/2006/relationships/tags" Target="../tags/tag299.xml"/><Relationship Id="rId16" Type="http://schemas.openxmlformats.org/officeDocument/2006/relationships/tags" Target="../tags/tag300.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
            </a:r>
            <a:endParaRPr altLang="en-US" lang="zh-CN"/>
          </a:p>
        </p:txBody>
      </p:sp>
      <p:sp>
        <p:nvSpPr>
          <p:cNvPr id="1048652" name="标题 7"/>
          <p:cNvSpPr>
            <a:spLocks noGrp="1"/>
          </p:cNvSpPr>
          <p:nvPr>
            <p:ph type="title" idx="9"/>
            <p:custDataLst>
              <p:tags r:id="rId3"/>
            </p:custDataLst>
          </p:nvPr>
        </p:nvSpPr>
        <p:spPr/>
        <p:txBody>
          <a:bodyPr/>
          <a:p>
            <a:r>
              <a:rPr altLang="en-US" lang="zh-CN"/>
              <a:t>人工智能在智能农业与绿色发展中的应用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智能农业的发展现状</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人工智能在智能农业中的应用</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人工智能在绿色发展中的应用</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绿色发展的内涵与意义</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fontScale="95000" lnSpcReduction="20000"/>
          </a:bodyPr>
          <a:p>
            <a:r>
              <a:rPr altLang="en-US" b="1" dirty="0" sz="2000" lang="zh-CN" spc="300">
                <a:latin typeface="+mj-ea"/>
                <a:ea typeface="+mj-ea"/>
                <a:cs typeface="微软雅黑" panose="020B0503020204020204" pitchFamily="34" charset="-122"/>
              </a:rPr>
              <a:t>人工智能在智能农业与绿色发展中的融合应用</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智能农业的发展现状</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智能农业的定义与特点</a:t>
            </a:r>
            <a:endParaRPr altLang="en-US" lang="zh-CN"/>
          </a:p>
        </p:txBody>
      </p:sp>
      <p:sp>
        <p:nvSpPr>
          <p:cNvPr id="1049022" name="矩形 15"/>
          <p:cNvSpPr/>
          <p:nvPr>
            <p:custDataLst>
              <p:tags r:id="rId1"/>
            </p:custDataLst>
          </p:nvPr>
        </p:nvSpPr>
        <p:spPr>
          <a:xfrm>
            <a:off x="723061" y="2353135"/>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智能农业的定义：指利用现代信息技术和智能化装备对传统农业进行改造和升级，实现农业生产全过程的信息感知、精准控制、智能管理。</a:t>
            </a:r>
            <a:endParaRPr altLang="en-US" dirty="0" sz="1200" lang="zh-CN" spc="150">
              <a:solidFill>
                <a:schemeClr val="tx1">
                  <a:lumMod val="85000"/>
                  <a:lumOff val="15000"/>
                </a:schemeClr>
              </a:solidFill>
              <a:latin typeface="+mn-ea"/>
              <a:sym typeface="+mn-ea"/>
            </a:endParaRPr>
          </a:p>
        </p:txBody>
      </p:sp>
      <p:sp>
        <p:nvSpPr>
          <p:cNvPr id="1049024" name="任意多边形 17"/>
          <p:cNvSpPr/>
          <p:nvPr>
            <p:custDataLst>
              <p:tags r:id="rId2"/>
            </p:custDataLst>
          </p:nvPr>
        </p:nvSpPr>
        <p:spPr>
          <a:xfrm flipV="1">
            <a:off x="608400" y="223489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26" name="任意多边形 18"/>
          <p:cNvSpPr/>
          <p:nvPr>
            <p:custDataLst>
              <p:tags r:id="rId3"/>
            </p:custDataLst>
          </p:nvPr>
        </p:nvSpPr>
        <p:spPr>
          <a:xfrm flipH="1">
            <a:off x="9657035" y="305543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28" name="矩形 27"/>
          <p:cNvSpPr/>
          <p:nvPr>
            <p:custDataLst>
              <p:tags r:id="rId4"/>
            </p:custDataLst>
          </p:nvPr>
        </p:nvSpPr>
        <p:spPr>
          <a:xfrm>
            <a:off x="723061" y="4442109"/>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智能农业的特点：信息化、智能化、精准化、高效化。</a:t>
            </a:r>
            <a:endParaRPr altLang="en-US" dirty="0" sz="1200" lang="zh-CN" spc="150">
              <a:solidFill>
                <a:schemeClr val="tx1">
                  <a:lumMod val="85000"/>
                  <a:lumOff val="15000"/>
                </a:schemeClr>
              </a:solidFill>
              <a:latin typeface="+mn-ea"/>
              <a:sym typeface="+mn-ea"/>
            </a:endParaRPr>
          </a:p>
        </p:txBody>
      </p:sp>
      <p:sp>
        <p:nvSpPr>
          <p:cNvPr id="1049030" name="任意多边形 29"/>
          <p:cNvSpPr/>
          <p:nvPr>
            <p:custDataLst>
              <p:tags r:id="rId5"/>
            </p:custDataLst>
          </p:nvPr>
        </p:nvSpPr>
        <p:spPr>
          <a:xfrm flipV="1">
            <a:off x="608400" y="432386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2" name="任意多边形 30"/>
          <p:cNvSpPr/>
          <p:nvPr>
            <p:custDataLst>
              <p:tags r:id="rId6"/>
            </p:custDataLst>
          </p:nvPr>
        </p:nvSpPr>
        <p:spPr>
          <a:xfrm flipH="1">
            <a:off x="9657035" y="514440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2" name="内容占位符 1"/>
          <p:cNvSpPr>
            <a:spLocks noGrp="1"/>
          </p:cNvSpPr>
          <p:nvPr>
            <p:ph idx="3"/>
          </p:nvPr>
        </p:nvSpPr>
        <p:spPr/>
        <p:txBody>
          <a:bodyPr>
            <a:normAutofit lnSpcReduction="20000"/>
          </a:bodyPr>
          <a:p>
            <a:r>
              <a:rPr altLang="en-US" lang="zh-CN"/>
              <a:t>国内智能农业发展现状： a. 政策支持：政府出台了一系列政策，推动智能农业发展 b. 技术创新：农业科技企业不断推出新技术、新产品，提高农业生产效率 c. 示范基地建设：各地建设了一批智能农业示范基地，为农民提供学习交流平台 </a:t>
            </a:r>
            <a:endParaRPr altLang="en-US" lang="zh-CN"/>
          </a:p>
          <a:p>
            <a:pPr lvl="1"/>
            <a:r>
              <a:rPr altLang="en-US" lang="zh-CN"/>
              <a:t>a. 政策支持：政府出台了一系列政策，推动智能农业发展</a:t>
            </a:r>
            <a:endParaRPr altLang="en-US" lang="zh-CN"/>
          </a:p>
          <a:p>
            <a:pPr lvl="1"/>
            <a:r>
              <a:rPr altLang="en-US" lang="zh-CN"/>
              <a:t>b. 技术创新：农业科技企业不断推出新技术、新产品，提高农业生产效率</a:t>
            </a:r>
            <a:endParaRPr altLang="en-US" lang="zh-CN"/>
          </a:p>
          <a:p>
            <a:pPr lvl="1"/>
            <a:r>
              <a:rPr altLang="en-US" lang="zh-CN"/>
              <a:t>c. 示范基地建设：各地建设了一批智能农业示范基地，为农民提供学习交流平台</a:t>
            </a:r>
            <a:endParaRPr altLang="en-US" lang="zh-CN"/>
          </a:p>
          <a:p>
            <a:r>
              <a:rPr altLang="en-US" lang="zh-CN"/>
              <a:t>国外智能农业发展现状： a. 先进技术应用：发达国家在智能农业领域投入大量资金，推动技术创新 b. 智能化生产：通过智能化设备、机器人等手段，实现农业生产自动化、精准化 c. 信息化管理：利用大数据、云计算等技术，实现农业生产全过程信息化管理</a:t>
            </a:r>
            <a:endParaRPr altLang="en-US" lang="zh-CN"/>
          </a:p>
          <a:p>
            <a:pPr lvl="1"/>
            <a:r>
              <a:rPr altLang="en-US" lang="zh-CN"/>
              <a:t>a. 先进技术应用：发达国家在智能农业领域投入大量资金，推动技术创新</a:t>
            </a:r>
            <a:endParaRPr altLang="en-US" lang="zh-CN"/>
          </a:p>
          <a:p>
            <a:pPr lvl="1"/>
            <a:r>
              <a:rPr altLang="en-US" lang="zh-CN"/>
              <a:t>b. 智能化生产：通过智能化设备、机器人等手段，实现农业生产自动化、精准化</a:t>
            </a:r>
            <a:endParaRPr altLang="en-US" lang="zh-CN"/>
          </a:p>
          <a:p>
            <a:pPr lvl="1"/>
            <a:r>
              <a:rPr altLang="en-US" lang="zh-CN"/>
              <a:t>c. 信息化管理：利用大数据、云计算等技术，实现农业生产全过程信息化管理</a:t>
            </a:r>
            <a:endParaRPr altLang="en-US" lang="zh-CN"/>
          </a:p>
        </p:txBody>
      </p:sp>
      <p:sp>
        <p:nvSpPr>
          <p:cNvPr id="1049074" name="标题 2"/>
          <p:cNvSpPr>
            <a:spLocks noGrp="1"/>
          </p:cNvSpPr>
          <p:nvPr>
            <p:ph type="title" idx="2"/>
          </p:nvPr>
        </p:nvSpPr>
        <p:spPr/>
        <p:txBody>
          <a:bodyPr/>
          <a:p>
            <a:r>
              <a:rPr altLang="en-US" lang="zh-CN"/>
              <a:t>国内外智能农业的发展现状</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4" name="标题 2"/>
          <p:cNvSpPr>
            <a:spLocks noGrp="1"/>
          </p:cNvSpPr>
          <p:nvPr>
            <p:ph type="title" idx="2"/>
          </p:nvPr>
        </p:nvSpPr>
        <p:spPr/>
        <p:txBody>
          <a:bodyPr/>
          <a:p>
            <a:r>
              <a:rPr altLang="en-US" lang="zh-CN"/>
              <a:t>智能农业的应用场景</a:t>
            </a:r>
            <a:endParaRPr altLang="en-US" lang="zh-CN"/>
          </a:p>
        </p:txBody>
      </p:sp>
      <p:sp>
        <p:nvSpPr>
          <p:cNvPr id="10491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精准农业：利用人工智能技术对农田进行精准管理，提高农业生产效率</a:t>
            </a:r>
            <a:endParaRPr altLang="en-US" dirty="0" sz="2000" lang="zh-CN" spc="150">
              <a:solidFill>
                <a:schemeClr val="tx1">
                  <a:lumMod val="85000"/>
                  <a:lumOff val="15000"/>
                </a:schemeClr>
              </a:solidFill>
              <a:latin typeface="+mn-ea"/>
              <a:sym typeface="+mn-ea"/>
            </a:endParaRPr>
          </a:p>
        </p:txBody>
      </p:sp>
      <p:sp>
        <p:nvSpPr>
          <p:cNvPr id="10491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农业机器人：应用人工智能技术，实现农业生产的自动化和智能化</a:t>
            </a:r>
            <a:endParaRPr altLang="en-US" dirty="0" sz="2000" lang="zh-CN" spc="150">
              <a:solidFill>
                <a:schemeClr val="tx1">
                  <a:lumMod val="85000"/>
                  <a:lumOff val="15000"/>
                </a:schemeClr>
              </a:solidFill>
              <a:latin typeface="+mn-ea"/>
              <a:sym typeface="+mn-ea"/>
            </a:endParaRPr>
          </a:p>
        </p:txBody>
      </p:sp>
      <p:sp>
        <p:nvSpPr>
          <p:cNvPr id="10491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农业大数据：通过人工智能技术对农业数据进行挖掘和分析，为农业生产提供决策支持</a:t>
            </a:r>
            <a:endParaRPr altLang="en-US" dirty="0" sz="2000" lang="zh-CN" spc="150">
              <a:solidFill>
                <a:schemeClr val="tx1">
                  <a:lumMod val="85000"/>
                  <a:lumOff val="15000"/>
                </a:schemeClr>
              </a:solidFill>
              <a:latin typeface="+mn-ea"/>
              <a:sym typeface="+mn-ea"/>
            </a:endParaRPr>
          </a:p>
        </p:txBody>
      </p:sp>
      <p:sp>
        <p:nvSpPr>
          <p:cNvPr id="10491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农业物联网：利用人工智能技术实现农业生产设备的互联互通，提高农业生产效率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8"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180" name="标题 4"/>
          <p:cNvSpPr>
            <a:spLocks noGrp="1"/>
          </p:cNvSpPr>
          <p:nvPr>
            <p:ph type="title" idx="1"/>
            <p:custDataLst>
              <p:tags r:id="rId2"/>
            </p:custDataLst>
          </p:nvPr>
        </p:nvSpPr>
        <p:spPr/>
        <p:txBody>
          <a:bodyPr/>
          <a:p>
            <a:r>
              <a:rPr altLang="en-US" dirty="0" lang="zh-CN"/>
              <a:t>人工智能在智能农业中的应用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50" name="标题 2"/>
          <p:cNvSpPr>
            <a:spLocks noGrp="1"/>
          </p:cNvSpPr>
          <p:nvPr>
            <p:ph type="title" idx="2"/>
          </p:nvPr>
        </p:nvSpPr>
        <p:spPr/>
        <p:txBody>
          <a:bodyPr/>
          <a:p>
            <a:r>
              <a:rPr altLang="en-US" lang="zh-CN"/>
              <a:t>人工智能在智能农业中的技术应用</a:t>
            </a:r>
            <a:endParaRPr altLang="en-US" lang="zh-CN"/>
          </a:p>
        </p:txBody>
      </p:sp>
      <p:sp>
        <p:nvSpPr>
          <p:cNvPr id="104925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图像识别技术：用于识别农作物生长情况，提高种植效率</a:t>
            </a:r>
            <a:endParaRPr altLang="en-US" dirty="0" sz="2000" lang="zh-CN" spc="150">
              <a:solidFill>
                <a:schemeClr val="tx1">
                  <a:lumMod val="75000"/>
                  <a:lumOff val="25000"/>
                </a:schemeClr>
              </a:solidFill>
              <a:latin typeface="+mn-ea"/>
              <a:sym typeface="+mn-ea"/>
            </a:endParaRPr>
          </a:p>
        </p:txBody>
      </p:sp>
      <p:sp>
        <p:nvSpPr>
          <p:cNvPr id="104925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机器学习技术：通过分析历史数据，预测未来天气和市场需求</a:t>
            </a:r>
            <a:endParaRPr altLang="en-US" dirty="0" sz="2000" lang="zh-CN" spc="150">
              <a:solidFill>
                <a:schemeClr val="tx1">
                  <a:lumMod val="75000"/>
                  <a:lumOff val="25000"/>
                </a:schemeClr>
              </a:solidFill>
              <a:latin typeface="+mn-ea"/>
              <a:sym typeface="+mn-ea"/>
            </a:endParaRPr>
          </a:p>
        </p:txBody>
      </p:sp>
      <p:sp>
        <p:nvSpPr>
          <p:cNvPr id="104926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无人机技术：用于监测农作物生长情况，提高种植效率</a:t>
            </a:r>
            <a:endParaRPr altLang="en-US" dirty="0" sz="2000" lang="zh-CN" spc="150">
              <a:solidFill>
                <a:schemeClr val="tx1">
                  <a:lumMod val="75000"/>
                  <a:lumOff val="25000"/>
                </a:schemeClr>
              </a:solidFill>
              <a:latin typeface="+mn-ea"/>
              <a:sym typeface="+mn-ea"/>
            </a:endParaRPr>
          </a:p>
        </p:txBody>
      </p:sp>
      <p:sp>
        <p:nvSpPr>
          <p:cNvPr id="104926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传感器技术：用于监测土壤湿度、温度等参数，提高种植效率</a:t>
            </a:r>
            <a:endParaRPr altLang="en-US" dirty="0" sz="2000" lang="zh-CN" spc="150">
              <a:solidFill>
                <a:schemeClr val="tx1">
                  <a:lumMod val="75000"/>
                  <a:lumOff val="25000"/>
                </a:schemeClr>
              </a:solidFill>
              <a:latin typeface="+mn-ea"/>
              <a:sym typeface="+mn-ea"/>
            </a:endParaRPr>
          </a:p>
        </p:txBody>
      </p:sp>
      <p:sp>
        <p:nvSpPr>
          <p:cNvPr id="104927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4" name="标题 2"/>
          <p:cNvSpPr>
            <a:spLocks noGrp="1"/>
          </p:cNvSpPr>
          <p:nvPr>
            <p:ph type="title" idx="2"/>
          </p:nvPr>
        </p:nvSpPr>
        <p:spPr/>
        <p:txBody>
          <a:bodyPr/>
          <a:p>
            <a:r>
              <a:rPr altLang="en-US" lang="zh-CN"/>
              <a:t>人工智能在智能农业中的实践案例</a:t>
            </a:r>
            <a:endParaRPr altLang="en-US" lang="zh-CN"/>
          </a:p>
        </p:txBody>
      </p:sp>
      <p:sp>
        <p:nvSpPr>
          <p:cNvPr id="1049316"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智能农业监测系统：利用人工智能技术对农田进行实时监测，包括土壤湿度、温度、PH值等，提高农业生产效率。</a:t>
            </a:r>
            <a:endParaRPr altLang="en-US" dirty="0" sz="1200" lang="zh-CN" spc="150">
              <a:solidFill>
                <a:schemeClr val="tx1">
                  <a:lumMod val="65000"/>
                  <a:lumOff val="35000"/>
                </a:schemeClr>
              </a:solidFill>
              <a:latin typeface="+mn-ea"/>
              <a:sym typeface="+mn-ea"/>
            </a:endParaRPr>
          </a:p>
        </p:txBody>
      </p:sp>
      <p:sp>
        <p:nvSpPr>
          <p:cNvPr id="1049318"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320"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精准施肥：通过人工智能技术分析土壤数据，为农田精准施肥，减少化肥和农药的使用量，提高农产品质量。</a:t>
            </a:r>
            <a:endParaRPr altLang="en-US" dirty="0" sz="1200" lang="zh-CN" spc="150">
              <a:solidFill>
                <a:schemeClr val="tx1">
                  <a:lumMod val="65000"/>
                  <a:lumOff val="35000"/>
                </a:schemeClr>
              </a:solidFill>
              <a:latin typeface="+mn-ea"/>
              <a:sym typeface="+mn-ea"/>
            </a:endParaRPr>
          </a:p>
        </p:txBody>
      </p:sp>
      <p:sp>
        <p:nvSpPr>
          <p:cNvPr id="1049322"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324"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智能灌溉：利用人工智能技术对农田进行智能灌溉，根据土壤湿度和作物需求进行精准灌溉，节约水资源。</a:t>
            </a:r>
            <a:endParaRPr altLang="en-US" dirty="0" sz="1200" lang="zh-CN" spc="150">
              <a:solidFill>
                <a:schemeClr val="tx1">
                  <a:lumMod val="65000"/>
                  <a:lumOff val="35000"/>
                </a:schemeClr>
              </a:solidFill>
              <a:latin typeface="+mn-ea"/>
              <a:sym typeface="+mn-ea"/>
            </a:endParaRPr>
          </a:p>
        </p:txBody>
      </p:sp>
      <p:sp>
        <p:nvSpPr>
          <p:cNvPr id="1049326"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328"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智能病虫害防治：通过人工智能技术对农田进行智能病虫害防治，及时发现并处理病虫害，减少农作物损失。</a:t>
            </a:r>
            <a:endParaRPr altLang="en-US" dirty="0" sz="1200" lang="zh-CN" spc="150">
              <a:solidFill>
                <a:schemeClr val="tx1">
                  <a:lumMod val="65000"/>
                  <a:lumOff val="35000"/>
                </a:schemeClr>
              </a:solidFill>
              <a:latin typeface="+mn-ea"/>
              <a:sym typeface="+mn-ea"/>
            </a:endParaRPr>
          </a:p>
        </p:txBody>
      </p:sp>
      <p:sp>
        <p:nvSpPr>
          <p:cNvPr id="1049330"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0" name="内容占位符 1"/>
          <p:cNvSpPr>
            <a:spLocks noGrp="1"/>
          </p:cNvSpPr>
          <p:nvPr>
            <p:ph idx="3"/>
          </p:nvPr>
        </p:nvSpPr>
        <p:spPr/>
        <p:txBody>
          <a:bodyPr>
            <a:normAutofit fontScale="96250" lnSpcReduction="20000"/>
          </a:bodyPr>
          <a:p>
            <a:r>
              <a:rPr altLang="en-US" lang="zh-CN"/>
              <a:t>提高生产效率：通过自动化和智能化的农业生产方式，减少人力成本，提高生产效率。</a:t>
            </a:r>
            <a:endParaRPr altLang="en-US" lang="zh-CN"/>
          </a:p>
          <a:p>
            <a:r>
              <a:rPr altLang="en-US" lang="zh-CN"/>
              <a:t>提高农产品质量：通过精准农业和智能化的管理方式，提高农产品的质量和产量。</a:t>
            </a:r>
            <a:endParaRPr altLang="en-US" lang="zh-CN"/>
          </a:p>
          <a:p>
            <a:r>
              <a:rPr altLang="en-US" lang="zh-CN"/>
              <a:t>节约水资源：通过智能化的灌溉系统，实现节水灌溉，减少水资源的浪费。</a:t>
            </a:r>
            <a:endParaRPr altLang="en-US" lang="zh-CN"/>
          </a:p>
          <a:p>
            <a:r>
              <a:rPr altLang="en-US" lang="zh-CN"/>
              <a:t>减少环境污染：通过智能化的农业管理方式，减少化肥和农药的使用，降低对环境的影响。  人工智能在智能农业中的挑战</a:t>
            </a:r>
            <a:endParaRPr altLang="en-US" lang="zh-CN"/>
          </a:p>
          <a:p>
            <a:pPr lvl="1"/>
            <a:r>
              <a:rPr altLang="en-US" lang="zh-CN"/>
              <a:t>人工智能在智能农业中的挑战</a:t>
            </a:r>
            <a:endParaRPr altLang="en-US" lang="zh-CN"/>
          </a:p>
          <a:p>
            <a:r>
              <a:rPr altLang="en-US" lang="zh-CN"/>
              <a:t>技术成本较高：目前人工智能在智能农业中的应用需要较高的技术成本，限制了其普及和应用。</a:t>
            </a:r>
            <a:endParaRPr altLang="en-US" lang="zh-CN"/>
          </a:p>
          <a:p>
            <a:r>
              <a:rPr altLang="en-US" lang="zh-CN"/>
              <a:t>数据获取和处理难度大：农业生产过程中产生的数据量较大，且数据获取和处理难度较大，需要加强技术研发和应用。</a:t>
            </a:r>
            <a:endParaRPr altLang="en-US" lang="zh-CN"/>
          </a:p>
          <a:p>
            <a:r>
              <a:rPr altLang="en-US" lang="zh-CN"/>
              <a:t>缺乏标准化和规范化：目前人工智能在智能农业中的应用缺乏标准化和规范化，不同地区和不同领域的应用存在差异。</a:t>
            </a:r>
            <a:endParaRPr altLang="en-US" lang="zh-CN"/>
          </a:p>
          <a:p>
            <a:r>
              <a:rPr altLang="en-US" lang="zh-CN"/>
              <a:t>法律法规和政策限制：目前对于人工智能在智能农业中的应用，法律法规和政策限制较少，需要加强相关法律法规和政策的制定和实施。</a:t>
            </a:r>
            <a:endParaRPr altLang="en-US" lang="zh-CN"/>
          </a:p>
        </p:txBody>
      </p:sp>
      <p:sp>
        <p:nvSpPr>
          <p:cNvPr id="1049372" name="标题 2"/>
          <p:cNvSpPr>
            <a:spLocks noGrp="1"/>
          </p:cNvSpPr>
          <p:nvPr>
            <p:ph type="title" idx="2"/>
          </p:nvPr>
        </p:nvSpPr>
        <p:spPr/>
        <p:txBody>
          <a:bodyPr/>
          <a:p>
            <a:r>
              <a:rPr altLang="en-US" lang="zh-CN"/>
              <a:t>人工智能在智能农业中的优势与挑战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2"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414" name="标题 4"/>
          <p:cNvSpPr>
            <a:spLocks noGrp="1"/>
          </p:cNvSpPr>
          <p:nvPr>
            <p:ph type="title" idx="1"/>
            <p:custDataLst>
              <p:tags r:id="rId2"/>
            </p:custDataLst>
          </p:nvPr>
        </p:nvSpPr>
        <p:spPr/>
        <p:txBody>
          <a:bodyPr/>
          <a:p>
            <a:r>
              <a:rPr altLang="en-US" dirty="0" lang="zh-CN"/>
              <a:t>绿色发展的内涵与意义</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84" name="标题 2"/>
          <p:cNvSpPr>
            <a:spLocks noGrp="1"/>
          </p:cNvSpPr>
          <p:nvPr>
            <p:ph type="title" idx="2"/>
          </p:nvPr>
        </p:nvSpPr>
        <p:spPr/>
        <p:txBody>
          <a:bodyPr/>
          <a:p>
            <a:r>
              <a:rPr altLang="en-US" lang="zh-CN"/>
              <a:t>绿色发展的定义与内涵</a:t>
            </a:r>
            <a:endParaRPr altLang="en-US" lang="zh-CN"/>
          </a:p>
        </p:txBody>
      </p:sp>
      <p:sp>
        <p:nvSpPr>
          <p:cNvPr id="1049486" name="任意多边形 5"/>
          <p:cNvSpPr/>
          <p:nvPr>
            <p:custDataLst>
              <p:tags r:id="rId1"/>
            </p:custDataLst>
          </p:nvPr>
        </p:nvSpPr>
        <p:spPr>
          <a:xfrm>
            <a:off x="978864" y="1507932"/>
            <a:ext cx="10599490" cy="2071123"/>
          </a:xfrm>
          <a:custGeom>
            <a:avLst/>
            <a:gdLst>
              <a:gd name="adj" fmla="val 1098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736" h="1707">
                <a:moveTo>
                  <a:pt x="188" y="0"/>
                </a:moveTo>
                <a:lnTo>
                  <a:pt x="8548" y="0"/>
                </a:lnTo>
                <a:cubicBezTo>
                  <a:pt x="8652" y="0"/>
                  <a:pt x="8736" y="84"/>
                  <a:pt x="8736" y="188"/>
                </a:cubicBezTo>
                <a:lnTo>
                  <a:pt x="8736" y="1519"/>
                </a:lnTo>
                <a:cubicBezTo>
                  <a:pt x="8736" y="1623"/>
                  <a:pt x="8652" y="1707"/>
                  <a:pt x="8548" y="1707"/>
                </a:cubicBezTo>
                <a:lnTo>
                  <a:pt x="188" y="1707"/>
                </a:lnTo>
                <a:cubicBezTo>
                  <a:pt x="84" y="1707"/>
                  <a:pt x="0" y="1623"/>
                  <a:pt x="0" y="1519"/>
                </a:cubicBezTo>
                <a:lnTo>
                  <a:pt x="0" y="1323"/>
                </a:lnTo>
                <a:lnTo>
                  <a:pt x="21" y="1326"/>
                </a:lnTo>
                <a:cubicBezTo>
                  <a:pt x="45" y="1330"/>
                  <a:pt x="70" y="1332"/>
                  <a:pt x="95" y="1332"/>
                </a:cubicBezTo>
                <a:cubicBezTo>
                  <a:pt x="362" y="1332"/>
                  <a:pt x="578" y="1116"/>
                  <a:pt x="578" y="849"/>
                </a:cubicBezTo>
                <a:cubicBezTo>
                  <a:pt x="578" y="582"/>
                  <a:pt x="362" y="366"/>
                  <a:pt x="95" y="366"/>
                </a:cubicBezTo>
                <a:cubicBezTo>
                  <a:pt x="70" y="366"/>
                  <a:pt x="45" y="368"/>
                  <a:pt x="21" y="372"/>
                </a:cubicBezTo>
                <a:lnTo>
                  <a:pt x="0" y="375"/>
                </a:lnTo>
                <a:lnTo>
                  <a:pt x="0" y="188"/>
                </a:lnTo>
                <a:cubicBezTo>
                  <a:pt x="0" y="84"/>
                  <a:pt x="84" y="0"/>
                  <a:pt x="188"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n-ea"/>
            </a:endParaRPr>
          </a:p>
        </p:txBody>
      </p:sp>
      <p:sp>
        <p:nvSpPr>
          <p:cNvPr id="1049488" name="文本框 33"/>
          <p:cNvSpPr txBox="1"/>
          <p:nvPr>
            <p:custDataLst>
              <p:tags r:id="rId2"/>
            </p:custDataLst>
          </p:nvPr>
        </p:nvSpPr>
        <p:spPr>
          <a:xfrm>
            <a:off x="1793595" y="1664945"/>
            <a:ext cx="9526922" cy="1755662"/>
          </a:xfrm>
          <a:prstGeom prst="rect"/>
          <a:noFill/>
        </p:spPr>
        <p:txBody>
          <a:bodyPr anchor="ctr" anchorCtr="0" rtlCol="0" wrap="square">
            <a:normAutofit/>
          </a:bodyPr>
          <a:p>
            <a:pPr algn="l">
              <a:lnSpc>
                <a:spcPct val="130000"/>
              </a:lnSpc>
              <a:spcBef>
                <a:spcPts val="0"/>
              </a:spcBef>
              <a:spcAft>
                <a:spcPts val="0"/>
              </a:spcAft>
            </a:pPr>
            <a:r>
              <a:rPr altLang="en-US" dirty="0" sz="2400" lang="zh-CN">
                <a:latin typeface="+mn-ea"/>
                <a:sym typeface="+mn-ea"/>
              </a:rPr>
              <a:t>定义：绿色发展是以生态文明建设为基础，以可持续发展为目标，通过技术创新、制度创新、产业转型等方式，实现经济、社会和环境协调发展的新型发展模式。</a:t>
            </a:r>
            <a:endParaRPr altLang="en-US" dirty="0" sz="2400" lang="zh-CN">
              <a:latin typeface="+mn-ea"/>
              <a:sym typeface="+mn-ea"/>
            </a:endParaRPr>
          </a:p>
        </p:txBody>
      </p:sp>
      <p:sp>
        <p:nvSpPr>
          <p:cNvPr id="1049490" name="椭圆 4"/>
          <p:cNvSpPr/>
          <p:nvPr>
            <p:custDataLst>
              <p:tags r:id="rId3"/>
            </p:custDataLst>
          </p:nvPr>
        </p:nvSpPr>
        <p:spPr>
          <a:xfrm>
            <a:off x="608400" y="2057115"/>
            <a:ext cx="970649" cy="970649"/>
          </a:xfrm>
          <a:prstGeom prst="ellipse"/>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zh-CN" b="1" sz="2800" lang="en-US">
                <a:latin typeface="+mn-ea"/>
              </a:rPr>
              <a:t>01</a:t>
            </a:r>
            <a:endParaRPr altLang="zh-CN" b="1" sz="2800" lang="en-US">
              <a:latin typeface="+mn-ea"/>
            </a:endParaRPr>
          </a:p>
        </p:txBody>
      </p:sp>
      <p:sp>
        <p:nvSpPr>
          <p:cNvPr id="1049492" name="任意多边形 19"/>
          <p:cNvSpPr/>
          <p:nvPr>
            <p:custDataLst>
              <p:tags r:id="rId4"/>
            </p:custDataLst>
          </p:nvPr>
        </p:nvSpPr>
        <p:spPr>
          <a:xfrm>
            <a:off x="978864" y="4161234"/>
            <a:ext cx="10599490" cy="2071123"/>
          </a:xfrm>
          <a:custGeom>
            <a:avLst/>
            <a:gdLst>
              <a:gd name="adj" fmla="val 1098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736" h="1707">
                <a:moveTo>
                  <a:pt x="188" y="0"/>
                </a:moveTo>
                <a:lnTo>
                  <a:pt x="8548" y="0"/>
                </a:lnTo>
                <a:cubicBezTo>
                  <a:pt x="8652" y="0"/>
                  <a:pt x="8736" y="84"/>
                  <a:pt x="8736" y="188"/>
                </a:cubicBezTo>
                <a:lnTo>
                  <a:pt x="8736" y="1519"/>
                </a:lnTo>
                <a:cubicBezTo>
                  <a:pt x="8736" y="1623"/>
                  <a:pt x="8652" y="1707"/>
                  <a:pt x="8548" y="1707"/>
                </a:cubicBezTo>
                <a:lnTo>
                  <a:pt x="188" y="1707"/>
                </a:lnTo>
                <a:cubicBezTo>
                  <a:pt x="84" y="1707"/>
                  <a:pt x="0" y="1623"/>
                  <a:pt x="0" y="1519"/>
                </a:cubicBezTo>
                <a:lnTo>
                  <a:pt x="0" y="1323"/>
                </a:lnTo>
                <a:lnTo>
                  <a:pt x="21" y="1326"/>
                </a:lnTo>
                <a:cubicBezTo>
                  <a:pt x="45" y="1330"/>
                  <a:pt x="70" y="1332"/>
                  <a:pt x="95" y="1332"/>
                </a:cubicBezTo>
                <a:cubicBezTo>
                  <a:pt x="362" y="1332"/>
                  <a:pt x="578" y="1116"/>
                  <a:pt x="578" y="849"/>
                </a:cubicBezTo>
                <a:cubicBezTo>
                  <a:pt x="578" y="582"/>
                  <a:pt x="362" y="366"/>
                  <a:pt x="95" y="366"/>
                </a:cubicBezTo>
                <a:cubicBezTo>
                  <a:pt x="70" y="366"/>
                  <a:pt x="45" y="368"/>
                  <a:pt x="21" y="372"/>
                </a:cubicBezTo>
                <a:lnTo>
                  <a:pt x="0" y="375"/>
                </a:lnTo>
                <a:lnTo>
                  <a:pt x="0" y="188"/>
                </a:lnTo>
                <a:cubicBezTo>
                  <a:pt x="0" y="84"/>
                  <a:pt x="84" y="0"/>
                  <a:pt x="188"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n-ea"/>
            </a:endParaRPr>
          </a:p>
        </p:txBody>
      </p:sp>
      <p:sp>
        <p:nvSpPr>
          <p:cNvPr id="1049494" name="文本框 20"/>
          <p:cNvSpPr txBox="1"/>
          <p:nvPr>
            <p:custDataLst>
              <p:tags r:id="rId5"/>
            </p:custDataLst>
          </p:nvPr>
        </p:nvSpPr>
        <p:spPr>
          <a:xfrm>
            <a:off x="1793595" y="4318970"/>
            <a:ext cx="9526922" cy="1755662"/>
          </a:xfrm>
          <a:prstGeom prst="rect"/>
          <a:noFill/>
        </p:spPr>
        <p:txBody>
          <a:bodyPr anchor="ctr" anchorCtr="0" rtlCol="0" wrap="square">
            <a:normAutofit/>
          </a:bodyPr>
          <a:p>
            <a:pPr algn="l">
              <a:lnSpc>
                <a:spcPct val="130000"/>
              </a:lnSpc>
              <a:spcBef>
                <a:spcPts val="0"/>
              </a:spcBef>
              <a:spcAft>
                <a:spcPts val="0"/>
              </a:spcAft>
            </a:pPr>
            <a:r>
              <a:rPr altLang="en-US" dirty="0" sz="2400" lang="zh-CN">
                <a:latin typeface="+mn-ea"/>
                <a:sym typeface="+mn-ea"/>
              </a:rPr>
              <a:t>内涵：绿色发展注重资源节约、环境保护、生态修复等方面，强调在发展中保护生态环境，在保护生态环境中促进发展，实现经济效益、社会效益和生态效益的有机统一。</a:t>
            </a:r>
            <a:endParaRPr altLang="en-US" dirty="0" sz="2400" lang="zh-CN">
              <a:latin typeface="+mn-ea"/>
              <a:sym typeface="+mn-ea"/>
            </a:endParaRPr>
          </a:p>
        </p:txBody>
      </p:sp>
      <p:sp>
        <p:nvSpPr>
          <p:cNvPr id="1049496" name="椭圆 21"/>
          <p:cNvSpPr/>
          <p:nvPr>
            <p:custDataLst>
              <p:tags r:id="rId6"/>
            </p:custDataLst>
          </p:nvPr>
        </p:nvSpPr>
        <p:spPr>
          <a:xfrm>
            <a:off x="608400" y="4710417"/>
            <a:ext cx="970649" cy="970649"/>
          </a:xfrm>
          <a:prstGeom prst="ellipse"/>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zh-CN" b="1" sz="2800" lang="en-US">
                <a:latin typeface="+mn-ea"/>
              </a:rPr>
              <a:t>02</a:t>
            </a:r>
            <a:endParaRPr altLang="zh-CN" b="1" sz="2800" lang="en-US">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6" name="标题 2"/>
          <p:cNvSpPr>
            <a:spLocks noGrp="1"/>
          </p:cNvSpPr>
          <p:nvPr>
            <p:ph type="title" idx="2"/>
          </p:nvPr>
        </p:nvSpPr>
        <p:spPr/>
        <p:txBody>
          <a:bodyPr/>
          <a:p>
            <a:r>
              <a:rPr altLang="en-US" lang="zh-CN"/>
              <a:t>绿色发展的意义与价值</a:t>
            </a:r>
            <a:endParaRPr altLang="en-US" lang="zh-CN"/>
          </a:p>
        </p:txBody>
      </p:sp>
      <p:sp>
        <p:nvSpPr>
          <p:cNvPr id="104953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促进可持续发展：通过减少资源消耗和环境破坏，实现经济、社会和环境的协调发展</a:t>
            </a:r>
            <a:endParaRPr altLang="en-US" dirty="0" sz="1200" lang="zh-CN" spc="150">
              <a:solidFill>
                <a:schemeClr val="tx1">
                  <a:lumMod val="65000"/>
                  <a:lumOff val="35000"/>
                </a:schemeClr>
              </a:solidFill>
              <a:latin typeface="+mn-ea"/>
              <a:sym typeface="+mn-ea"/>
            </a:endParaRPr>
          </a:p>
        </p:txBody>
      </p:sp>
      <p:sp>
        <p:nvSpPr>
          <p:cNvPr id="104954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提高农业生产效率：通过智能农业技术，提高农业生产效率，降低成本，提高农产品质量</a:t>
            </a:r>
            <a:endParaRPr altLang="en-US" dirty="0" sz="1200" lang="zh-CN" spc="150">
              <a:solidFill>
                <a:schemeClr val="tx1">
                  <a:lumMod val="65000"/>
                  <a:lumOff val="35000"/>
                </a:schemeClr>
              </a:solidFill>
              <a:latin typeface="+mn-ea"/>
              <a:sym typeface="+mn-ea"/>
            </a:endParaRPr>
          </a:p>
        </p:txBody>
      </p:sp>
      <p:sp>
        <p:nvSpPr>
          <p:cNvPr id="104954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改善农村生态环境：通过绿色发展理念，保护农村生态环境，提高农民生活质量</a:t>
            </a:r>
            <a:endParaRPr altLang="en-US" dirty="0" sz="1200" lang="zh-CN" spc="150">
              <a:solidFill>
                <a:schemeClr val="tx1">
                  <a:lumMod val="65000"/>
                  <a:lumOff val="35000"/>
                </a:schemeClr>
              </a:solidFill>
              <a:latin typeface="+mn-ea"/>
              <a:sym typeface="+mn-ea"/>
            </a:endParaRPr>
          </a:p>
        </p:txBody>
      </p:sp>
      <p:sp>
        <p:nvSpPr>
          <p:cNvPr id="104954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推动农业转型升级：通过智能农业和绿色发展，推动农业转型升级，实现农业现代化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4" name="标题 2"/>
          <p:cNvSpPr>
            <a:spLocks noGrp="1"/>
          </p:cNvSpPr>
          <p:nvPr>
            <p:ph type="title" idx="2"/>
          </p:nvPr>
        </p:nvSpPr>
        <p:spPr/>
        <p:txBody>
          <a:bodyPr/>
          <a:p>
            <a:r>
              <a:rPr altLang="en-US" lang="zh-CN"/>
              <a:t>绿色发展的实践路径</a:t>
            </a:r>
            <a:endParaRPr altLang="en-US" lang="zh-CN"/>
          </a:p>
        </p:txBody>
      </p:sp>
      <p:sp>
        <p:nvSpPr>
          <p:cNvPr id="104958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8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促进循环农业发展：实现农业废弃物的资源化利用，提高农业生产效率</a:t>
            </a:r>
            <a:endParaRPr altLang="en-US" sz="1400" lang="zh-CN" spc="150">
              <a:solidFill>
                <a:schemeClr val="tx1"/>
              </a:solidFill>
              <a:effectLst/>
              <a:latin typeface="+mn-ea"/>
              <a:sym typeface="+mn-ea"/>
            </a:endParaRPr>
          </a:p>
        </p:txBody>
      </p:sp>
      <p:sp>
        <p:nvSpPr>
          <p:cNvPr id="104959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推广生态农业技术：采用环保、可持续的农业生产方式，减少化肥和农药的使用</a:t>
            </a:r>
            <a:endParaRPr altLang="en-US" dirty="0" sz="1400" lang="zh-CN" spc="150">
              <a:solidFill>
                <a:schemeClr val="tx1"/>
              </a:solidFill>
              <a:effectLst/>
              <a:latin typeface="+mn-ea"/>
              <a:sym typeface="+mn-ea"/>
            </a:endParaRPr>
          </a:p>
        </p:txBody>
      </p:sp>
      <p:sp>
        <p:nvSpPr>
          <p:cNvPr id="104959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推动绿色农产品市场发展：加强绿色农产品的认证和监管，促进绿色农产品的销售</a:t>
            </a:r>
            <a:endParaRPr altLang="en-US" sz="1400" lang="zh-CN" spc="150">
              <a:solidFill>
                <a:schemeClr val="tx1"/>
              </a:solidFill>
              <a:effectLst/>
              <a:latin typeface="+mn-ea"/>
              <a:sym typeface="+mn-ea"/>
            </a:endParaRPr>
          </a:p>
        </p:txBody>
      </p:sp>
      <p:sp>
        <p:nvSpPr>
          <p:cNvPr id="104960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加强农业生态环境保护：加大对农业生态环境的保护力度，防止农业污染</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0"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642" name="标题 4"/>
          <p:cNvSpPr>
            <a:spLocks noGrp="1"/>
          </p:cNvSpPr>
          <p:nvPr>
            <p:ph type="title" idx="1"/>
            <p:custDataLst>
              <p:tags r:id="rId2"/>
            </p:custDataLst>
          </p:nvPr>
        </p:nvSpPr>
        <p:spPr/>
        <p:txBody>
          <a:bodyPr/>
          <a:p>
            <a:r>
              <a:rPr altLang="en-US" dirty="0" lang="zh-CN"/>
              <a:t>人工智能在绿色发展中的应用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12" name="标题 2"/>
          <p:cNvSpPr>
            <a:spLocks noGrp="1"/>
          </p:cNvSpPr>
          <p:nvPr>
            <p:ph type="title" idx="2"/>
          </p:nvPr>
        </p:nvSpPr>
        <p:spPr/>
        <p:txBody>
          <a:bodyPr/>
          <a:p>
            <a:r>
              <a:rPr altLang="en-US" lang="zh-CN"/>
              <a:t>人工智能在绿色能源领域的应用</a:t>
            </a:r>
            <a:endParaRPr altLang="en-US" lang="zh-CN"/>
          </a:p>
        </p:txBody>
      </p:sp>
      <p:sp>
        <p:nvSpPr>
          <p:cNvPr id="104971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71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太阳能领域：利用人工智能技术提高太阳能电池板效率，降低能源消耗</a:t>
            </a:r>
            <a:endParaRPr altLang="en-US" dirty="0" sz="2000" lang="zh-CN" spc="200">
              <a:solidFill>
                <a:schemeClr val="tx1">
                  <a:lumMod val="85000"/>
                  <a:lumOff val="15000"/>
                </a:schemeClr>
              </a:solidFill>
              <a:latin typeface="+mn-ea"/>
              <a:sym typeface="+mn-ea"/>
            </a:endParaRPr>
          </a:p>
        </p:txBody>
      </p:sp>
      <p:sp>
        <p:nvSpPr>
          <p:cNvPr id="104972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72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风能领域：通过人工智能算法预测风力大小和方向，优化风力发电效率</a:t>
            </a:r>
            <a:endParaRPr altLang="en-US" dirty="0" sz="2000" lang="zh-CN" spc="200">
              <a:solidFill>
                <a:schemeClr val="tx1">
                  <a:lumMod val="85000"/>
                  <a:lumOff val="15000"/>
                </a:schemeClr>
              </a:solidFill>
              <a:latin typeface="+mn-ea"/>
              <a:sym typeface="+mn-ea"/>
            </a:endParaRPr>
          </a:p>
        </p:txBody>
      </p:sp>
      <p:sp>
        <p:nvSpPr>
          <p:cNvPr id="104972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73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水能领域：利用人工智能技术对水文数据进行实时监测和分析，提高水力发电效率</a:t>
            </a:r>
            <a:endParaRPr altLang="en-US" dirty="0" sz="2000" lang="zh-CN" spc="200">
              <a:solidFill>
                <a:schemeClr val="tx1">
                  <a:lumMod val="85000"/>
                  <a:lumOff val="15000"/>
                </a:schemeClr>
              </a:solidFill>
              <a:latin typeface="+mn-ea"/>
              <a:sym typeface="+mn-ea"/>
            </a:endParaRPr>
          </a:p>
        </p:txBody>
      </p:sp>
      <p:sp>
        <p:nvSpPr>
          <p:cNvPr id="104973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3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73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生物质能领域：通过人工智能技术对生物质资源进行高效利用，减少环境污染</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76" name="标题 2"/>
          <p:cNvSpPr>
            <a:spLocks noGrp="1"/>
          </p:cNvSpPr>
          <p:nvPr>
            <p:ph type="title" idx="2"/>
          </p:nvPr>
        </p:nvSpPr>
        <p:spPr/>
        <p:txBody>
          <a:bodyPr/>
          <a:p>
            <a:r>
              <a:rPr altLang="en-US" lang="zh-CN"/>
              <a:t>人工智能在绿色制造领域的应用</a:t>
            </a:r>
            <a:endParaRPr altLang="en-US" lang="zh-CN"/>
          </a:p>
        </p:txBody>
      </p:sp>
      <p:sp>
        <p:nvSpPr>
          <p:cNvPr id="104977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节能减排：通过优化生产流程和能源管理，降低能源消耗和减少排放</a:t>
            </a:r>
            <a:endParaRPr altLang="en-US" dirty="0" sz="2000" lang="zh-CN" spc="150">
              <a:solidFill>
                <a:schemeClr val="tx1">
                  <a:lumMod val="75000"/>
                  <a:lumOff val="25000"/>
                </a:schemeClr>
              </a:solidFill>
              <a:latin typeface="+mn-ea"/>
              <a:sym typeface="+mn-ea"/>
            </a:endParaRPr>
          </a:p>
        </p:txBody>
      </p:sp>
      <p:sp>
        <p:nvSpPr>
          <p:cNvPr id="104978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资源高效利用：提高原材料和零部件的利用率，减少浪费</a:t>
            </a:r>
            <a:endParaRPr altLang="en-US" dirty="0" sz="2000" lang="zh-CN" spc="150">
              <a:solidFill>
                <a:schemeClr val="tx1">
                  <a:lumMod val="75000"/>
                  <a:lumOff val="25000"/>
                </a:schemeClr>
              </a:solidFill>
              <a:latin typeface="+mn-ea"/>
              <a:sym typeface="+mn-ea"/>
            </a:endParaRPr>
          </a:p>
        </p:txBody>
      </p:sp>
      <p:sp>
        <p:nvSpPr>
          <p:cNvPr id="104978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智能监控与预测：实时监测设备和系统的运行状态，预测故障并及时维护，降低停机时间和维修成本</a:t>
            </a:r>
            <a:endParaRPr altLang="en-US" dirty="0" sz="2000" lang="zh-CN" spc="150">
              <a:solidFill>
                <a:schemeClr val="tx1">
                  <a:lumMod val="75000"/>
                  <a:lumOff val="25000"/>
                </a:schemeClr>
              </a:solidFill>
              <a:latin typeface="+mn-ea"/>
              <a:sym typeface="+mn-ea"/>
            </a:endParaRPr>
          </a:p>
        </p:txBody>
      </p:sp>
      <p:sp>
        <p:nvSpPr>
          <p:cNvPr id="104979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循环经济：促进废旧物品的回收、再利用和资源化，减少对自然资源的开采和消耗</a:t>
            </a:r>
            <a:endParaRPr altLang="en-US" dirty="0" sz="2000" lang="zh-CN" spc="150">
              <a:solidFill>
                <a:schemeClr val="tx1">
                  <a:lumMod val="75000"/>
                  <a:lumOff val="25000"/>
                </a:schemeClr>
              </a:solidFill>
              <a:latin typeface="+mn-ea"/>
              <a:sym typeface="+mn-ea"/>
            </a:endParaRPr>
          </a:p>
        </p:txBody>
      </p:sp>
      <p:sp>
        <p:nvSpPr>
          <p:cNvPr id="104980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40" name="标题 2"/>
          <p:cNvSpPr>
            <a:spLocks noGrp="1"/>
          </p:cNvSpPr>
          <p:nvPr>
            <p:ph type="title" idx="2"/>
          </p:nvPr>
        </p:nvSpPr>
        <p:spPr/>
        <p:txBody>
          <a:bodyPr/>
          <a:p>
            <a:r>
              <a:rPr altLang="en-US" lang="zh-CN"/>
              <a:t>人工智能在绿色交通领域的应用</a:t>
            </a:r>
            <a:endParaRPr altLang="en-US" lang="zh-CN"/>
          </a:p>
        </p:txBody>
      </p:sp>
      <p:sp>
        <p:nvSpPr>
          <p:cNvPr id="1049842" name="文本框 5"/>
          <p:cNvSpPr txBox="1"/>
          <p:nvPr>
            <p:custDataLst>
              <p:tags r:id="rId1"/>
            </p:custDataLst>
          </p:nvPr>
        </p:nvSpPr>
        <p:spPr>
          <a:xfrm>
            <a:off x="3358489" y="2679401"/>
            <a:ext cx="5469023" cy="359703"/>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844" name="正文"/>
          <p:cNvSpPr txBox="1"/>
          <p:nvPr>
            <p:custDataLst>
              <p:tags r:id="rId2"/>
            </p:custDataLst>
          </p:nvPr>
        </p:nvSpPr>
        <p:spPr>
          <a:xfrm>
            <a:off x="3358489" y="3067855"/>
            <a:ext cx="5469023" cy="66446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智能公交调度：利用大数据和人工智能技术，对公交车辆的调度进行优化，提高公交系统的运行效率和准点率，减少乘客等待时间和碳排放。</a:t>
            </a:r>
            <a:endParaRPr altLang="en-US" dirty="0" sz="1200" lang="zh-CN" spc="150">
              <a:solidFill>
                <a:schemeClr val="tx1">
                  <a:lumMod val="65000"/>
                  <a:lumOff val="35000"/>
                </a:schemeClr>
              </a:solidFill>
              <a:latin typeface="+mn-ea"/>
              <a:sym typeface="+mn-ea"/>
            </a:endParaRPr>
          </a:p>
        </p:txBody>
      </p:sp>
      <p:sp>
        <p:nvSpPr>
          <p:cNvPr id="1049846" name="文本框 7"/>
          <p:cNvSpPr txBox="1"/>
          <p:nvPr>
            <p:custDataLst>
              <p:tags r:id="rId3"/>
            </p:custDataLst>
          </p:nvPr>
        </p:nvSpPr>
        <p:spPr>
          <a:xfrm>
            <a:off x="3358489" y="1490400"/>
            <a:ext cx="5469662" cy="350120"/>
          </a:xfrm>
          <a:prstGeom prst="rect"/>
          <a:noFill/>
        </p:spPr>
        <p:txBody>
          <a:bodyPr anchor="b" anchorCtr="0" bIns="0" lIns="0" rtlCol="0" wrap="square">
            <a:normAutofit fontScale="99091" lnSpcReduction="2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848" name="正文"/>
          <p:cNvSpPr txBox="1"/>
          <p:nvPr>
            <p:custDataLst>
              <p:tags r:id="rId4"/>
            </p:custDataLst>
          </p:nvPr>
        </p:nvSpPr>
        <p:spPr>
          <a:xfrm>
            <a:off x="3358489" y="1862881"/>
            <a:ext cx="5469023" cy="64657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智能交通信号控制：通过实时监测交通流量和路况信息，调整交通信号灯的配时方案，提高道路通行效率，减少拥堵和排放。</a:t>
            </a:r>
            <a:endParaRPr altLang="en-US" dirty="0" sz="1200" lang="zh-CN" spc="150">
              <a:solidFill>
                <a:schemeClr val="tx1">
                  <a:lumMod val="65000"/>
                  <a:lumOff val="35000"/>
                </a:schemeClr>
              </a:solidFill>
              <a:latin typeface="+mn-ea"/>
              <a:sym typeface="+mn-ea"/>
            </a:endParaRPr>
          </a:p>
        </p:txBody>
      </p:sp>
      <p:sp>
        <p:nvSpPr>
          <p:cNvPr id="1049850" name="文本框 12"/>
          <p:cNvSpPr txBox="1"/>
          <p:nvPr>
            <p:custDataLst>
              <p:tags r:id="rId5"/>
            </p:custDataLst>
          </p:nvPr>
        </p:nvSpPr>
        <p:spPr>
          <a:xfrm>
            <a:off x="3358489" y="3902265"/>
            <a:ext cx="5469023" cy="372481"/>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852" name="正文"/>
          <p:cNvSpPr txBox="1"/>
          <p:nvPr>
            <p:custDataLst>
              <p:tags r:id="rId6"/>
            </p:custDataLst>
          </p:nvPr>
        </p:nvSpPr>
        <p:spPr>
          <a:xfrm>
            <a:off x="3358489" y="4303497"/>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智能网联汽车：通过车联网技术，实现车辆之间的信息共享和协同控制，提高行车安全性和交通流畅度，减少交通事故和排放。</a:t>
            </a:r>
            <a:endParaRPr altLang="en-US" dirty="0" sz="1200" lang="zh-CN" spc="150">
              <a:solidFill>
                <a:schemeClr val="tx1">
                  <a:lumMod val="65000"/>
                  <a:lumOff val="35000"/>
                </a:schemeClr>
              </a:solidFill>
              <a:latin typeface="+mn-ea"/>
              <a:sym typeface="+mn-ea"/>
            </a:endParaRPr>
          </a:p>
        </p:txBody>
      </p:sp>
      <p:sp>
        <p:nvSpPr>
          <p:cNvPr id="1049854" name="文本框 15"/>
          <p:cNvSpPr txBox="1"/>
          <p:nvPr>
            <p:custDataLst>
              <p:tags r:id="rId7"/>
            </p:custDataLst>
          </p:nvPr>
        </p:nvSpPr>
        <p:spPr>
          <a:xfrm>
            <a:off x="3358489" y="5160907"/>
            <a:ext cx="5469023" cy="372481"/>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856" name="正文"/>
          <p:cNvSpPr txBox="1"/>
          <p:nvPr>
            <p:custDataLst>
              <p:tags r:id="rId8"/>
            </p:custDataLst>
          </p:nvPr>
        </p:nvSpPr>
        <p:spPr>
          <a:xfrm>
            <a:off x="3358489" y="5562139"/>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智能停车系统：通过智能识别和预约技术，实现停车位的快速寻找和自动缴费，减少停车时间和排放，提高城市停车资源的使用效率。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6" name="标题 2"/>
          <p:cNvSpPr>
            <a:spLocks noGrp="1"/>
          </p:cNvSpPr>
          <p:nvPr>
            <p:ph type="title" idx="2"/>
          </p:nvPr>
        </p:nvSpPr>
        <p:spPr/>
        <p:txBody>
          <a:bodyPr/>
          <a:p>
            <a:r>
              <a:rPr altLang="en-US" lang="zh-CN"/>
              <a:t>人工智能在绿色城市领域的应用</a:t>
            </a:r>
            <a:endParaRPr altLang="en-US" lang="zh-CN"/>
          </a:p>
        </p:txBody>
      </p:sp>
      <p:sp>
        <p:nvSpPr>
          <p:cNvPr id="104989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智能交通系统：通过实时监测交通流量和路况信息，优化交通路线，减少拥堵和排放</a:t>
            </a:r>
            <a:endParaRPr altLang="en-US" dirty="0" sz="2000" lang="zh-CN" spc="150">
              <a:solidFill>
                <a:schemeClr val="tx1">
                  <a:lumMod val="75000"/>
                  <a:lumOff val="25000"/>
                </a:schemeClr>
              </a:solidFill>
              <a:latin typeface="+mn-ea"/>
              <a:sym typeface="+mn-ea"/>
            </a:endParaRPr>
          </a:p>
        </p:txBody>
      </p:sp>
      <p:sp>
        <p:nvSpPr>
          <p:cNvPr id="104990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智能能源管理：利用人工智能技术对城市能源进行高效管理和调度，降低能源消耗和碳排放</a:t>
            </a:r>
            <a:endParaRPr altLang="en-US" dirty="0" sz="2000" lang="zh-CN" spc="150">
              <a:solidFill>
                <a:schemeClr val="tx1">
                  <a:lumMod val="75000"/>
                  <a:lumOff val="25000"/>
                </a:schemeClr>
              </a:solidFill>
              <a:latin typeface="+mn-ea"/>
              <a:sym typeface="+mn-ea"/>
            </a:endParaRPr>
          </a:p>
        </p:txBody>
      </p:sp>
      <p:sp>
        <p:nvSpPr>
          <p:cNvPr id="104990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智能建筑：通过智能化控制和管理，提高建筑物的能源利用效率和室内环境舒适度</a:t>
            </a:r>
            <a:endParaRPr altLang="en-US" dirty="0" sz="2000" lang="zh-CN" spc="150">
              <a:solidFill>
                <a:schemeClr val="tx1">
                  <a:lumMod val="75000"/>
                  <a:lumOff val="25000"/>
                </a:schemeClr>
              </a:solidFill>
              <a:latin typeface="+mn-ea"/>
              <a:sym typeface="+mn-ea"/>
            </a:endParaRPr>
          </a:p>
        </p:txBody>
      </p:sp>
      <p:sp>
        <p:nvSpPr>
          <p:cNvPr id="104991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智能垃圾处理：利用人工智能技术对城市垃圾进行分类、压缩和处理，提高垃圾处理效率和资源回收利用率</a:t>
            </a:r>
            <a:endParaRPr altLang="en-US" dirty="0" sz="2000" lang="zh-CN" spc="150">
              <a:solidFill>
                <a:schemeClr val="tx1">
                  <a:lumMod val="75000"/>
                  <a:lumOff val="25000"/>
                </a:schemeClr>
              </a:solidFill>
              <a:latin typeface="+mn-ea"/>
              <a:sym typeface="+mn-ea"/>
            </a:endParaRPr>
          </a:p>
        </p:txBody>
      </p:sp>
      <p:sp>
        <p:nvSpPr>
          <p:cNvPr id="104992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0"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49962" name="标题 4"/>
          <p:cNvSpPr>
            <a:spLocks noGrp="1"/>
          </p:cNvSpPr>
          <p:nvPr>
            <p:ph type="title" idx="1"/>
            <p:custDataLst>
              <p:tags r:id="rId2"/>
            </p:custDataLst>
          </p:nvPr>
        </p:nvSpPr>
        <p:spPr/>
        <p:txBody>
          <a:bodyPr/>
          <a:p>
            <a:r>
              <a:rPr altLang="en-US" dirty="0" lang="zh-CN"/>
              <a:t>人工智能在智能农业与绿色发展中的融合应用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32" name="标题 2"/>
          <p:cNvSpPr>
            <a:spLocks noGrp="1"/>
          </p:cNvSpPr>
          <p:nvPr>
            <p:ph type="title" idx="2"/>
          </p:nvPr>
        </p:nvSpPr>
        <p:spPr/>
        <p:txBody>
          <a:bodyPr/>
          <a:p>
            <a:r>
              <a:rPr altLang="en-US" lang="zh-CN"/>
              <a:t>人工智能在智能农业与绿色发展中的协同作用</a:t>
            </a:r>
            <a:endParaRPr altLang="en-US" lang="zh-CN"/>
          </a:p>
        </p:txBody>
      </p:sp>
      <p:sp>
        <p:nvSpPr>
          <p:cNvPr id="105003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3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人工智能技术能够提高农业生产的效率和质量</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4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4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人工智能技术能够实现精准施肥和灌溉，减少对环境的影响</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04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4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人工智能技术能够提高农业生产的可持续性，促进绿色发展</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5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5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人工智能技术能够实现农业生产的智能化和自动化，提高生产效率和质量</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96" name="标题 2"/>
          <p:cNvSpPr>
            <a:spLocks noGrp="1"/>
          </p:cNvSpPr>
          <p:nvPr>
            <p:ph type="title" idx="2"/>
          </p:nvPr>
        </p:nvSpPr>
        <p:spPr/>
        <p:txBody>
          <a:bodyPr/>
          <a:p>
            <a:r>
              <a:rPr altLang="en-US" lang="zh-CN"/>
              <a:t>人工智能在智能农业与绿色发展中的创新应用</a:t>
            </a:r>
            <a:endParaRPr altLang="en-US" lang="zh-CN"/>
          </a:p>
        </p:txBody>
      </p:sp>
      <p:sp>
        <p:nvSpPr>
          <p:cNvPr id="105009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0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创新应用一：精准农业</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10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0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创新应用二：智能灌溉</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11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1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创新应用三：智能施肥</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11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1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创新应用四：智能病虫害防治</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60" name="标题 2"/>
          <p:cNvSpPr>
            <a:spLocks noGrp="1"/>
          </p:cNvSpPr>
          <p:nvPr>
            <p:ph type="title" idx="2"/>
          </p:nvPr>
        </p:nvSpPr>
        <p:spPr/>
        <p:txBody>
          <a:bodyPr/>
          <a:p>
            <a:r>
              <a:rPr altLang="en-US" lang="zh-CN"/>
              <a:t>人工智能在智能农业与绿色发展中的未来展望</a:t>
            </a:r>
            <a:endParaRPr altLang="en-US" lang="zh-CN"/>
          </a:p>
        </p:txBody>
      </p:sp>
      <p:sp>
        <p:nvSpPr>
          <p:cNvPr id="105016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人工智能技术不断创新，推动智能农业与绿色发展的深度融合</a:t>
            </a:r>
            <a:endParaRPr altLang="en-US" dirty="0" sz="2000" lang="zh-CN" spc="150">
              <a:solidFill>
                <a:schemeClr val="tx1">
                  <a:lumMod val="75000"/>
                  <a:lumOff val="25000"/>
                </a:schemeClr>
              </a:solidFill>
              <a:latin typeface="+mn-ea"/>
              <a:sym typeface="+mn-ea"/>
            </a:endParaRPr>
          </a:p>
        </p:txBody>
      </p:sp>
      <p:sp>
        <p:nvSpPr>
          <p:cNvPr id="105016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智能农业与绿色发展相互促进，共同构建可持续发展的未来</a:t>
            </a:r>
            <a:endParaRPr altLang="en-US" dirty="0" sz="2000" lang="zh-CN" spc="150">
              <a:solidFill>
                <a:schemeClr val="tx1">
                  <a:lumMod val="75000"/>
                  <a:lumOff val="25000"/>
                </a:schemeClr>
              </a:solidFill>
              <a:latin typeface="+mn-ea"/>
              <a:sym typeface="+mn-ea"/>
            </a:endParaRPr>
          </a:p>
        </p:txBody>
      </p:sp>
      <p:sp>
        <p:nvSpPr>
          <p:cNvPr id="105017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人工智能在智能农业与绿色发展中的应用前景广阔，将带来更多创新和突破</a:t>
            </a:r>
            <a:endParaRPr altLang="en-US" dirty="0" sz="2000" lang="zh-CN" spc="150">
              <a:solidFill>
                <a:schemeClr val="tx1">
                  <a:lumMod val="75000"/>
                  <a:lumOff val="25000"/>
                </a:schemeClr>
              </a:solidFill>
              <a:latin typeface="+mn-ea"/>
              <a:sym typeface="+mn-ea"/>
            </a:endParaRPr>
          </a:p>
        </p:txBody>
      </p:sp>
      <p:sp>
        <p:nvSpPr>
          <p:cNvPr id="105017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未来展望：人工智能技术将为智能农业与绿色发展带来更多可能性，推动全球可持续发展</a:t>
            </a:r>
            <a:endParaRPr altLang="en-US" dirty="0" sz="2000" lang="zh-CN" spc="150">
              <a:solidFill>
                <a:schemeClr val="tx1">
                  <a:lumMod val="75000"/>
                  <a:lumOff val="25000"/>
                </a:schemeClr>
              </a:solidFill>
              <a:latin typeface="+mn-ea"/>
              <a:sym typeface="+mn-ea"/>
            </a:endParaRPr>
          </a:p>
        </p:txBody>
      </p:sp>
      <p:sp>
        <p:nvSpPr>
          <p:cNvPr id="105018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24" name="文本占位符 3"/>
          <p:cNvSpPr>
            <a:spLocks noGrp="1"/>
          </p:cNvSpPr>
          <p:nvPr>
            <p:ph type="body" idx="2"/>
            <p:custDataLst>
              <p:tags r:id="rId1"/>
            </p:custDataLst>
          </p:nvPr>
        </p:nvSpPr>
        <p:spPr/>
        <p:txBody>
          <a:bodyPr/>
          <a:p>
            <a:r>
              <a:rPr altLang="en-US" dirty="0" lang="zh-CN"/>
              <a:t>07</a:t>
            </a:r>
            <a:endParaRPr altLang="en-US" dirty="0" lang="zh-CN"/>
          </a:p>
        </p:txBody>
      </p:sp>
      <p:sp>
        <p:nvSpPr>
          <p:cNvPr id="1050226" name="标题 4"/>
          <p:cNvSpPr>
            <a:spLocks noGrp="1"/>
          </p:cNvSpPr>
          <p:nvPr>
            <p:ph type="title" idx="1"/>
            <p:custDataLst>
              <p:tags r:id="rId2"/>
            </p:custDataLst>
          </p:nvPr>
        </p:nvSpPr>
        <p:spPr/>
        <p:txBody>
          <a:bodyPr/>
          <a:p>
            <a:r>
              <a:rPr altLang="en-US" dirty="0" lang="zh-CN"/>
              <a:t>结论与建议</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96" name="标题 2"/>
          <p:cNvSpPr>
            <a:spLocks noGrp="1"/>
          </p:cNvSpPr>
          <p:nvPr>
            <p:ph type="title" idx="2"/>
          </p:nvPr>
        </p:nvSpPr>
        <p:spPr/>
        <p:txBody>
          <a:bodyPr/>
          <a:p>
            <a:r>
              <a:rPr altLang="en-US" lang="zh-CN"/>
              <a:t>结论总结</a:t>
            </a:r>
            <a:endParaRPr altLang="en-US" lang="zh-CN"/>
          </a:p>
        </p:txBody>
      </p:sp>
      <p:sp>
        <p:nvSpPr>
          <p:cNvPr id="10502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人工智能在智能农业与绿色发展中的应用具有广阔的前景和巨大的潜力</a:t>
            </a:r>
            <a:endParaRPr altLang="en-US" dirty="0" sz="2000" lang="zh-CN" spc="150">
              <a:solidFill>
                <a:schemeClr val="tx1">
                  <a:lumMod val="85000"/>
                  <a:lumOff val="15000"/>
                </a:schemeClr>
              </a:solidFill>
              <a:latin typeface="+mn-ea"/>
              <a:sym typeface="+mn-ea"/>
            </a:endParaRPr>
          </a:p>
        </p:txBody>
      </p:sp>
      <p:sp>
        <p:nvSpPr>
          <p:cNvPr id="10503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未来需要加强人工智能技术的研究和应用，提高农业生产效率和资源利用效率</a:t>
            </a:r>
            <a:endParaRPr altLang="en-US" dirty="0" sz="2000" lang="zh-CN" spc="150">
              <a:solidFill>
                <a:schemeClr val="tx1">
                  <a:lumMod val="85000"/>
                  <a:lumOff val="15000"/>
                </a:schemeClr>
              </a:solidFill>
              <a:latin typeface="+mn-ea"/>
              <a:sym typeface="+mn-ea"/>
            </a:endParaRPr>
          </a:p>
        </p:txBody>
      </p:sp>
      <p:sp>
        <p:nvSpPr>
          <p:cNvPr id="10503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政府和企业应该加大对智能农业和绿色发展的投入和支持，推动相关技术和产业的发展</a:t>
            </a:r>
            <a:endParaRPr altLang="en-US" dirty="0" sz="2000" lang="zh-CN" spc="150">
              <a:solidFill>
                <a:schemeClr val="tx1">
                  <a:lumMod val="85000"/>
                  <a:lumOff val="15000"/>
                </a:schemeClr>
              </a:solidFill>
              <a:latin typeface="+mn-ea"/>
              <a:sym typeface="+mn-ea"/>
            </a:endParaRPr>
          </a:p>
        </p:txBody>
      </p:sp>
      <p:sp>
        <p:nvSpPr>
          <p:cNvPr id="10503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培养专业人才，加强技术培训和推广，提高农民的科技素质和技能水平</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60" name="标题 2"/>
          <p:cNvSpPr>
            <a:spLocks noGrp="1"/>
          </p:cNvSpPr>
          <p:nvPr>
            <p:ph type="title" idx="2"/>
          </p:nvPr>
        </p:nvSpPr>
        <p:spPr/>
        <p:txBody>
          <a:bodyPr/>
          <a:p>
            <a:r>
              <a:rPr altLang="en-US" lang="zh-CN"/>
              <a:t>针对性建议</a:t>
            </a:r>
            <a:endParaRPr altLang="en-US" lang="zh-CN"/>
          </a:p>
        </p:txBody>
      </p:sp>
      <p:sp>
        <p:nvSpPr>
          <p:cNvPr id="105036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加强人才培养，提高农业领域人工智能技术的研发和应用水平</a:t>
            </a:r>
            <a:endParaRPr altLang="zh-CN" dirty="0" lang="en-US">
              <a:solidFill>
                <a:schemeClr val="dk1">
                  <a:lumMod val="80000"/>
                  <a:lumOff val="20000"/>
                </a:schemeClr>
              </a:solidFill>
              <a:latin typeface="+mn-ea"/>
              <a:sym typeface="+mn-ea"/>
            </a:endParaRPr>
          </a:p>
        </p:txBody>
      </p:sp>
      <p:sp>
        <p:nvSpPr>
          <p:cNvPr id="105037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加强人工智能技术在农业领域的研究与应用</a:t>
            </a:r>
            <a:endParaRPr altLang="en-US" dirty="0" lang="zh-CN">
              <a:solidFill>
                <a:schemeClr val="dk1">
                  <a:lumMod val="80000"/>
                  <a:lumOff val="20000"/>
                </a:schemeClr>
              </a:solidFill>
              <a:latin typeface="+mn-ea"/>
              <a:sym typeface="+mn-ea"/>
            </a:endParaRPr>
          </a:p>
        </p:txBody>
      </p:sp>
      <p:sp>
        <p:nvSpPr>
          <p:cNvPr id="105037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制定相关政策，鼓励和支持农业企业采用人工智能技术</a:t>
            </a:r>
            <a:endParaRPr altLang="en-US" dirty="0" lang="zh-CN">
              <a:solidFill>
                <a:schemeClr val="dk1">
                  <a:lumMod val="80000"/>
                  <a:lumOff val="20000"/>
                </a:schemeClr>
              </a:solidFill>
              <a:latin typeface="+mn-ea"/>
              <a:sym typeface="+mn-ea"/>
            </a:endParaRPr>
          </a:p>
        </p:txBody>
      </p:sp>
      <p:sp>
        <p:nvSpPr>
          <p:cNvPr id="105038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建立完善的农业科技服务体系，推动人工智能技术在农业领域的普及和应用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32"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434"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4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65.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8_1*l_h_i*1_1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67.0745669291338,&quot;width&quot;:863.6499999999999}"/>
  <p:tag name="KSO_WM_DIAGRAM_COLOR_MATCH_VALUE" val="{&quot;shape&quot;:{&quot;fill&quot;:{&quot;solid&quot;:{&quot;brightness&quot;:-0.05000000074505806,&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8_1*l_h_f*1_1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67.0745669291338,&quot;width&quot;:863.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diagram20231308_1*l_h_i*1_1_2"/>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67.0745669291338,&quot;width&quot;:863.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8_1*l_h_i*1_2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67.0745669291338,&quot;width&quot;:863.6499999999999}"/>
  <p:tag name="KSO_WM_DIAGRAM_COLOR_MATCH_VALUE" val="{&quot;shape&quot;:{&quot;fill&quot;:{&quot;solid&quot;:{&quot;brightness&quot;:-0.05000000074505806,&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8_1*l_h_f*1_2_1"/>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67.0745669291338,&quot;width&quot;:863.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31308_1*l_h_i*1_2_2"/>
  <p:tag name="KSO_WM_TEMPLATE_CATEGORY" val="diagram"/>
  <p:tag name="KSO_WM_TEMPLATE_INDEX" val="20231308"/>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267.0745669291338,&quot;width&quot;:863.6499999999999}"/>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8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3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7"/>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7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03.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2023-12-16T14:16:34Z</dcterms:created>
  <dcterms:modified xsi:type="dcterms:W3CDTF">2023-12-16T14:16:34Z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94e0ee5fffc743108d9d05e095cc4001_21</vt:lpwstr>
  </property>
</Properties>
</file>