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444" r:id="rId1"/>
    <p:sldMasterId id="2147498481" r:id="rId2"/>
  </p:sldMasterIdLst>
  <p:notesMasterIdLst>
    <p:notesMasterId r:id="rId3"/>
  </p:notesMasterIdLst>
  <p:sldIdLst>
    <p:sldId id="7213" r:id="rId4"/>
    <p:sldId id="7218" r:id="rId5"/>
    <p:sldId id="7222" r:id="rId6"/>
    <p:sldId id="7225" r:id="rId7"/>
    <p:sldId id="7231" r:id="rId9"/>
    <p:sldId id="7234" r:id="rId10"/>
    <p:sldId id="7237" r:id="rId11"/>
    <p:sldId id="7240" r:id="rId12"/>
    <p:sldId id="7243" r:id="rId13"/>
    <p:sldId id="7249" r:id="rId15"/>
    <p:sldId id="7252" r:id="rId16"/>
    <p:sldId id="7255" r:id="rId17"/>
    <p:sldId id="7258" r:id="rId18"/>
    <p:sldId id="7261" r:id="rId19"/>
    <p:sldId id="7267" r:id="rId21"/>
    <p:sldId id="7270" r:id="rId22"/>
    <p:sldId id="7273" r:id="rId23"/>
    <p:sldId id="7276" r:id="rId24"/>
    <p:sldId id="7279" r:id="rId25"/>
    <p:sldId id="7285" r:id="rId27"/>
    <p:sldId id="7288" r:id="rId28"/>
    <p:sldId id="7291" r:id="rId29"/>
    <p:sldId id="7294" r:id="rId30"/>
    <p:sldId id="7297" r:id="rId31"/>
    <p:sldId id="7303" r:id="rId33"/>
    <p:sldId id="7306" r:id="rId34"/>
    <p:sldId id="7309" r:id="rId35"/>
    <p:sldId id="7312" r:id="rId36"/>
    <p:sldId id="7315" r:id="rId37"/>
    <p:sldId id="7321" r:id="rId39"/>
    <p:sldId id="7324" r:id="rId40"/>
    <p:sldId id="7327" r:id="rId41"/>
    <p:sldId id="7331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445" r:id="rId1"/>
    <p:sldLayoutId id="2147498446" r:id="rId2"/>
    <p:sldLayoutId id="2147498447" r:id="rId3"/>
    <p:sldLayoutId id="2147498448" r:id="rId4"/>
    <p:sldLayoutId id="2147498449" r:id="rId5"/>
    <p:sldLayoutId id="2147498450" r:id="rId6"/>
    <p:sldLayoutId id="2147498451" r:id="rId7"/>
    <p:sldLayoutId id="2147498452" r:id="rId8"/>
    <p:sldLayoutId id="2147498453" r:id="rId9"/>
    <p:sldLayoutId id="2147498454" r:id="rId10"/>
    <p:sldLayoutId id="21474984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8482" r:id="rId1"/>
    <p:sldLayoutId id="2147498483" r:id="rId2"/>
    <p:sldLayoutId id="2147498484" r:id="rId3"/>
    <p:sldLayoutId id="2147498485" r:id="rId4"/>
    <p:sldLayoutId id="2147498486" r:id="rId5"/>
    <p:sldLayoutId id="2147498487" r:id="rId6"/>
    <p:sldLayoutId id="2147498488" r:id="rId7"/>
    <p:sldLayoutId id="2147498489" r:id="rId8"/>
    <p:sldLayoutId id="2147498490" r:id="rId9"/>
    <p:sldLayoutId id="2147498491" r:id="rId10"/>
    <p:sldLayoutId id="21474984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tags" Target="../tags/tag217.xml"/><Relationship Id="rId18" Type="http://schemas.openxmlformats.org/officeDocument/2006/relationships/tags" Target="../tags/tag218.xml"/><Relationship Id="rId19" Type="http://schemas.openxmlformats.org/officeDocument/2006/relationships/tags" Target="../tags/tag219.xml"/><Relationship Id="rId20" Type="http://schemas.openxmlformats.org/officeDocument/2006/relationships/tags" Target="../tags/tag220.xml"/><Relationship Id="rId21" Type="http://schemas.openxmlformats.org/officeDocument/2006/relationships/tags" Target="../tags/tag221.xml"/><Relationship Id="rId22" Type="http://schemas.openxmlformats.org/officeDocument/2006/relationships/tags" Target="../tags/tag222.xml"/><Relationship Id="rId23" Type="http://schemas.openxmlformats.org/officeDocument/2006/relationships/tags" Target="../tags/tag223.xml"/><Relationship Id="rId24" Type="http://schemas.openxmlformats.org/officeDocument/2006/relationships/tags" Target="../tags/tag224.xml"/><Relationship Id="rId25" Type="http://schemas.openxmlformats.org/officeDocument/2006/relationships/tags" Target="../tags/tag225.xml"/><Relationship Id="rId26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tags" Target="../tags/tag275.xml"/><Relationship Id="rId20" Type="http://schemas.openxmlformats.org/officeDocument/2006/relationships/tags" Target="../tags/tag276.xml"/><Relationship Id="rId21" Type="http://schemas.openxmlformats.org/officeDocument/2006/relationships/tags" Target="../tags/tag277.xml"/><Relationship Id="rId22" Type="http://schemas.openxmlformats.org/officeDocument/2006/relationships/tags" Target="../tags/tag278.xml"/><Relationship Id="rId23" Type="http://schemas.openxmlformats.org/officeDocument/2006/relationships/tags" Target="../tags/tag279.xml"/><Relationship Id="rId24" Type="http://schemas.openxmlformats.org/officeDocument/2006/relationships/tags" Target="../tags/tag280.xml"/><Relationship Id="rId2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tags" Target="../tags/tag301.xml"/><Relationship Id="rId22" Type="http://schemas.openxmlformats.org/officeDocument/2006/relationships/tags" Target="../tags/tag302.xml"/><Relationship Id="rId23" Type="http://schemas.openxmlformats.org/officeDocument/2006/relationships/tags" Target="../tags/tag303.xml"/><Relationship Id="rId24" Type="http://schemas.openxmlformats.org/officeDocument/2006/relationships/tags" Target="../tags/tag304.xml"/><Relationship Id="rId2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tags" Target="../tags/tag333.xml"/><Relationship Id="rId18" Type="http://schemas.openxmlformats.org/officeDocument/2006/relationships/tags" Target="../tags/tag334.xml"/><Relationship Id="rId19" Type="http://schemas.openxmlformats.org/officeDocument/2006/relationships/tags" Target="../tags/tag335.xml"/><Relationship Id="rId20" Type="http://schemas.openxmlformats.org/officeDocument/2006/relationships/tags" Target="../tags/tag336.xml"/><Relationship Id="rId21" Type="http://schemas.openxmlformats.org/officeDocument/2006/relationships/tags" Target="../tags/tag337.xml"/><Relationship Id="rId22" Type="http://schemas.openxmlformats.org/officeDocument/2006/relationships/tags" Target="../tags/tag338.xml"/><Relationship Id="rId23" Type="http://schemas.openxmlformats.org/officeDocument/2006/relationships/tags" Target="../tags/tag339.xml"/><Relationship Id="rId24" Type="http://schemas.openxmlformats.org/officeDocument/2006/relationships/tags" Target="../tags/tag340.xml"/><Relationship Id="rId2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tags" Target="../tags/tag392.xml"/><Relationship Id="rId14" Type="http://schemas.openxmlformats.org/officeDocument/2006/relationships/tags" Target="../tags/tag393.xml"/><Relationship Id="rId15" Type="http://schemas.openxmlformats.org/officeDocument/2006/relationships/tags" Target="../tags/tag394.xml"/><Relationship Id="rId16" Type="http://schemas.openxmlformats.org/officeDocument/2006/relationships/tags" Target="../tags/tag395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tags" Target="../tags/tag415.xml"/><Relationship Id="rId6" Type="http://schemas.openxmlformats.org/officeDocument/2006/relationships/tags" Target="../tags/tag416.xml"/><Relationship Id="rId7" Type="http://schemas.openxmlformats.org/officeDocument/2006/relationships/tags" Target="../tags/tag417.xml"/><Relationship Id="rId8" Type="http://schemas.openxmlformats.org/officeDocument/2006/relationships/tags" Target="../tags/tag418.xml"/><Relationship Id="rId9" Type="http://schemas.openxmlformats.org/officeDocument/2006/relationships/tags" Target="../tags/tag419.xml"/><Relationship Id="rId10" Type="http://schemas.openxmlformats.org/officeDocument/2006/relationships/tags" Target="../tags/tag420.xml"/><Relationship Id="rId11" Type="http://schemas.openxmlformats.org/officeDocument/2006/relationships/tags" Target="../tags/tag421.xml"/><Relationship Id="rId12" Type="http://schemas.openxmlformats.org/officeDocument/2006/relationships/tags" Target="../tags/tag422.xml"/><Relationship Id="rId13" Type="http://schemas.openxmlformats.org/officeDocument/2006/relationships/tags" Target="../tags/tag423.xml"/><Relationship Id="rId14" Type="http://schemas.openxmlformats.org/officeDocument/2006/relationships/tags" Target="../tags/tag424.xml"/><Relationship Id="rId15" Type="http://schemas.openxmlformats.org/officeDocument/2006/relationships/tags" Target="../tags/tag425.xml"/><Relationship Id="rId16" Type="http://schemas.openxmlformats.org/officeDocument/2006/relationships/tags" Target="../tags/tag426.xml"/><Relationship Id="rId17" Type="http://schemas.openxmlformats.org/officeDocument/2006/relationships/tags" Target="../tags/tag427.xml"/><Relationship Id="rId18" Type="http://schemas.openxmlformats.org/officeDocument/2006/relationships/tags" Target="../tags/tag428.xml"/><Relationship Id="rId19" Type="http://schemas.openxmlformats.org/officeDocument/2006/relationships/tags" Target="../tags/tag429.xml"/><Relationship Id="rId20" Type="http://schemas.openxmlformats.org/officeDocument/2006/relationships/tags" Target="../tags/tag430.xml"/><Relationship Id="rId21" Type="http://schemas.openxmlformats.org/officeDocument/2006/relationships/tags" Target="../tags/tag431.xml"/><Relationship Id="rId22" Type="http://schemas.openxmlformats.org/officeDocument/2006/relationships/tags" Target="../tags/tag432.xml"/><Relationship Id="rId23" Type="http://schemas.openxmlformats.org/officeDocument/2006/relationships/tags" Target="../tags/tag433.xml"/><Relationship Id="rId24" Type="http://schemas.openxmlformats.org/officeDocument/2006/relationships/tags" Target="../tags/tag434.xml"/><Relationship Id="rId2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tags" Target="../tags/tag438.xml"/><Relationship Id="rId5" Type="http://schemas.openxmlformats.org/officeDocument/2006/relationships/tags" Target="../tags/tag439.xml"/><Relationship Id="rId6" Type="http://schemas.openxmlformats.org/officeDocument/2006/relationships/tags" Target="../tags/tag440.xml"/><Relationship Id="rId7" Type="http://schemas.openxmlformats.org/officeDocument/2006/relationships/tags" Target="../tags/tag441.xml"/><Relationship Id="rId8" Type="http://schemas.openxmlformats.org/officeDocument/2006/relationships/tags" Target="../tags/tag442.xml"/><Relationship Id="rId9" Type="http://schemas.openxmlformats.org/officeDocument/2006/relationships/tags" Target="../tags/tag443.xml"/><Relationship Id="rId10" Type="http://schemas.openxmlformats.org/officeDocument/2006/relationships/tags" Target="../tags/tag444.xml"/><Relationship Id="rId11" Type="http://schemas.openxmlformats.org/officeDocument/2006/relationships/tags" Target="../tags/tag445.xml"/><Relationship Id="rId12" Type="http://schemas.openxmlformats.org/officeDocument/2006/relationships/tags" Target="../tags/tag446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47.xml"/><Relationship Id="rId2" Type="http://schemas.openxmlformats.org/officeDocument/2006/relationships/tags" Target="../tags/tag448.xml"/><Relationship Id="rId3" Type="http://schemas.openxmlformats.org/officeDocument/2006/relationships/tags" Target="../tags/tag449.xml"/><Relationship Id="rId4" Type="http://schemas.openxmlformats.org/officeDocument/2006/relationships/tags" Target="../tags/tag450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提高领导与沟通技巧和团队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沟通技巧提升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团队建设与协作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领导与沟通在团队中的应用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案例分析与实战演练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领导力提升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领导力提升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领导力定义与重要性</a:t>
            </a:r>
            <a:endParaRPr altLang="en-US" lang="zh-CN"/>
          </a:p>
        </p:txBody>
      </p:sp>
      <p:sp>
        <p:nvSpPr>
          <p:cNvPr id="104893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领导力定义：领导力是一种影响他人、激励他人、推动团队目标实现的能力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领导力的重要性：领导力是组织成功的关键因素，能够激发团队成员的潜力，提高团队整体绩效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领导力与沟通技巧的关系：领导力需要良好的沟通技巧来支持，有效的沟通能够增强领导力的效果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领导力提升的方法：通过学习、实践、反思等方式不断提高自己的领导力，以更好地推动团队的发展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领导风格类型及特点</a:t>
            </a:r>
            <a:endParaRPr altLang="en-US" lang="zh-CN"/>
          </a:p>
        </p:txBody>
      </p:sp>
      <p:sp>
        <p:nvSpPr>
          <p:cNvPr id="1048992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6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0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4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8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2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交易型领导风格：强调任务和目标达成，通过奖励和惩罚来激励团队成员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14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变革型领导风格：关注团队成员的需求和发展，激发他们的创造力和创新精神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16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服务型领导风格：以服务团队成员为宗旨，注重建立信任和尊重的关系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18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民主型领导风格：鼓励团队成员参与决策，注重团队合作和沟通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20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权威型领导风格：强调个人能力和权威，要求团队成员严格遵守规定和标准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领导力核心素质培养</a:t>
            </a:r>
            <a:endParaRPr altLang="en-US" lang="zh-CN"/>
          </a:p>
        </p:txBody>
      </p:sp>
      <p:sp>
        <p:nvSpPr>
          <p:cNvPr id="10490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决策能力：善于分析问题，做出明智的决策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沟通能力：清晰表达想法，倾听他人意见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团队建设：激发团队成员潜力，促进团队协作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领导风格：根据情境调整领导风格，实现最佳团队绩效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领导力在团队中的作用</a:t>
            </a:r>
            <a:endParaRPr altLang="en-US" lang="zh-CN"/>
          </a:p>
        </p:txBody>
      </p:sp>
      <p:sp>
        <p:nvSpPr>
          <p:cNvPr id="10491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激发团队成员潜力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促进团队协作与沟通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提升团队整体绩效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增强团队凝聚力与向心力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沟通技巧提升</a:t>
            </a:r>
            <a:endParaRPr altLang="en-US" dirty="0" lang="zh-CN"/>
          </a:p>
        </p:txBody>
      </p:sp>
      <p:sp>
        <p:nvSpPr>
          <p:cNvPr id="10491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有效沟通的重要性</a:t>
            </a:r>
            <a:endParaRPr altLang="en-US" lang="zh-CN"/>
          </a:p>
        </p:txBody>
      </p:sp>
      <p:sp>
        <p:nvSpPr>
          <p:cNvPr id="104923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有效沟通能够促进个人和团队共同成长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4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有效沟通能够增强员工归属感和忠诚度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有效沟通能够提高团队协作效率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5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沟通是领导力的重要组成部分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沟通障碍及原因分析</a:t>
            </a:r>
            <a:endParaRPr altLang="en-US" lang="zh-CN"/>
          </a:p>
        </p:txBody>
      </p:sp>
      <p:sp>
        <p:nvSpPr>
          <p:cNvPr id="1049298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0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02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语言障碍：语言差异、理解能力不足等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6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8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文化背景差异：价值观、信仰、习俗等不同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2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4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心理障碍：信任缺失、自卑心理、沟通焦虑等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8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0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信息传递不畅：信息传递不及时、不准确等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4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6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沟通方式不当：沟通方式单一、缺乏灵活性等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沟通技巧与方法分享</a:t>
            </a:r>
            <a:endParaRPr altLang="en-US" lang="zh-CN"/>
          </a:p>
        </p:txBody>
      </p:sp>
      <p:sp>
        <p:nvSpPr>
          <p:cNvPr id="104936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表达技巧：清晰表达，避免模糊词汇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倾听技巧：积极倾听，理解对方观点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反馈技巧：及时给予反馈，促进沟通效果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非语言沟通：注意身体语言，增强沟通效果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沟通在团队协作中的作用</a:t>
            </a:r>
            <a:endParaRPr altLang="en-US" lang="zh-CN"/>
          </a:p>
        </p:txBody>
      </p:sp>
      <p:sp>
        <p:nvSpPr>
          <p:cNvPr id="10494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增进相互理解：通过有效的沟通，团队成员可以更好地了解彼此的观点、需求和期望，从而建立更加紧密的合作关系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促进信息交流：沟通是团队协作中不可或缺的环节，能够确保信息的准确传递和共享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协调行动：沟通可以协调团队成员之间的行动，确保大家朝着共同的目标努力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增强团队凝聚力：良好的沟通能够增强团队的凝聚力，使成员更加团结、相互支持和信任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团队建设与协作</a:t>
            </a:r>
            <a:endParaRPr altLang="en-US" dirty="0" lang="zh-CN"/>
          </a:p>
        </p:txBody>
      </p:sp>
      <p:sp>
        <p:nvSpPr>
          <p:cNvPr id="10494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团队定义及特点</a:t>
            </a:r>
            <a:endParaRPr altLang="en-US" lang="zh-CN"/>
          </a:p>
        </p:txBody>
      </p:sp>
      <p:sp>
        <p:nvSpPr>
          <p:cNvPr id="1049526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96246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8" name="矩形 48"/>
          <p:cNvSpPr/>
          <p:nvPr>
            <p:custDataLst>
              <p:tags r:id="rId2"/>
            </p:custDataLst>
          </p:nvPr>
        </p:nvSpPr>
        <p:spPr>
          <a:xfrm>
            <a:off x="838200" y="2538099"/>
            <a:ext cx="248442" cy="250353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文本框 52"/>
          <p:cNvSpPr txBox="1"/>
          <p:nvPr>
            <p:custDataLst>
              <p:tags r:id="rId3"/>
            </p:custDataLst>
          </p:nvPr>
        </p:nvSpPr>
        <p:spPr>
          <a:xfrm>
            <a:off x="131637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定义：由多个具有共同目标、相互协作的个体组成的集体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2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6483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4" name="矩形 20"/>
          <p:cNvSpPr/>
          <p:nvPr>
            <p:custDataLst>
              <p:tags r:id="rId5"/>
            </p:custDataLst>
          </p:nvPr>
        </p:nvSpPr>
        <p:spPr>
          <a:xfrm>
            <a:off x="6340570" y="2538099"/>
            <a:ext cx="248442" cy="250353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文本框 3"/>
          <p:cNvSpPr txBox="1"/>
          <p:nvPr>
            <p:custDataLst>
              <p:tags r:id="rId6"/>
            </p:custDataLst>
          </p:nvPr>
        </p:nvSpPr>
        <p:spPr>
          <a:xfrm>
            <a:off x="681874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特点：共同目标、相互信任、有效沟通、协作配合、共同成长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团队建设原则与目标</a:t>
            </a:r>
            <a:endParaRPr altLang="en-US" lang="zh-CN"/>
          </a:p>
        </p:txBody>
      </p:sp>
      <p:sp>
        <p:nvSpPr>
          <p:cNvPr id="1049572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1488957" y="1975787"/>
            <a:ext cx="681562" cy="198204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1506611" y="4184343"/>
            <a:ext cx="647919" cy="177960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4"/>
          <p:cNvSpPr/>
          <p:nvPr>
            <p:custDataLst>
              <p:tags r:id="rId3"/>
            </p:custDataLst>
          </p:nvPr>
        </p:nvSpPr>
        <p:spPr>
          <a:xfrm>
            <a:off x="940471" y="2623500"/>
            <a:ext cx="177960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5"/>
          <p:cNvSpPr/>
          <p:nvPr>
            <p:custDataLst>
              <p:tags r:id="rId4"/>
            </p:custDataLst>
          </p:nvPr>
        </p:nvSpPr>
        <p:spPr>
          <a:xfrm flipV="1">
            <a:off x="838200" y="2114583"/>
            <a:ext cx="1982040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40471" y="3188423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14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明确共同目标：确保团队成员对目标有清晰的认识，并为之共同努力</a:t>
            </a:r>
            <a:endParaRPr altLang="en-US" dirty="0" sz="14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2" name="五边形 16"/>
          <p:cNvSpPr/>
          <p:nvPr>
            <p:custDataLst>
              <p:tags r:id="rId6"/>
            </p:custDataLst>
          </p:nvPr>
        </p:nvSpPr>
        <p:spPr>
          <a:xfrm rot="16200000" flipH="1">
            <a:off x="5755098" y="1975178"/>
            <a:ext cx="681562" cy="198320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五边形 17"/>
          <p:cNvSpPr/>
          <p:nvPr>
            <p:custDataLst>
              <p:tags r:id="rId7"/>
            </p:custDataLst>
          </p:nvPr>
        </p:nvSpPr>
        <p:spPr>
          <a:xfrm rot="16200000" flipH="1">
            <a:off x="5772143" y="4184343"/>
            <a:ext cx="647919" cy="177960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18"/>
          <p:cNvSpPr/>
          <p:nvPr>
            <p:custDataLst>
              <p:tags r:id="rId8"/>
            </p:custDataLst>
          </p:nvPr>
        </p:nvSpPr>
        <p:spPr>
          <a:xfrm>
            <a:off x="5206003" y="2623500"/>
            <a:ext cx="177960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19"/>
          <p:cNvSpPr/>
          <p:nvPr>
            <p:custDataLst>
              <p:tags r:id="rId9"/>
            </p:custDataLst>
          </p:nvPr>
        </p:nvSpPr>
        <p:spPr>
          <a:xfrm flipV="1">
            <a:off x="5104341" y="2114583"/>
            <a:ext cx="1983201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206003" y="3188423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14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有效沟通：通过有效的沟通，解决团队成员之间的分歧和问题</a:t>
            </a:r>
            <a:endParaRPr altLang="en-US" dirty="0" sz="14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2" name="五边形 23"/>
          <p:cNvSpPr/>
          <p:nvPr>
            <p:custDataLst>
              <p:tags r:id="rId11"/>
            </p:custDataLst>
          </p:nvPr>
        </p:nvSpPr>
        <p:spPr>
          <a:xfrm rot="16200000" flipH="1">
            <a:off x="7888778" y="2005616"/>
            <a:ext cx="681562" cy="198204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24"/>
          <p:cNvSpPr/>
          <p:nvPr>
            <p:custDataLst>
              <p:tags r:id="rId12"/>
            </p:custDataLst>
          </p:nvPr>
        </p:nvSpPr>
        <p:spPr>
          <a:xfrm rot="16200000" flipH="1">
            <a:off x="7906432" y="4213563"/>
            <a:ext cx="647919" cy="178076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25"/>
          <p:cNvSpPr/>
          <p:nvPr>
            <p:custDataLst>
              <p:tags r:id="rId13"/>
            </p:custDataLst>
          </p:nvPr>
        </p:nvSpPr>
        <p:spPr>
          <a:xfrm>
            <a:off x="7339682" y="2653329"/>
            <a:ext cx="178076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26"/>
          <p:cNvSpPr/>
          <p:nvPr>
            <p:custDataLst>
              <p:tags r:id="rId14"/>
            </p:custDataLst>
          </p:nvPr>
        </p:nvSpPr>
        <p:spPr>
          <a:xfrm flipV="1">
            <a:off x="7238629" y="2144412"/>
            <a:ext cx="1982040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339682" y="3218252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协作与分工：根据团队成员的特长和优势，合理分配任务，实现协作与分工的平衡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2" name="五边形 9"/>
          <p:cNvSpPr/>
          <p:nvPr>
            <p:custDataLst>
              <p:tags r:id="rId16"/>
            </p:custDataLst>
          </p:nvPr>
        </p:nvSpPr>
        <p:spPr>
          <a:xfrm rot="16200000" flipH="1">
            <a:off x="3621419" y="1986136"/>
            <a:ext cx="681562" cy="198204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10"/>
          <p:cNvSpPr/>
          <p:nvPr>
            <p:custDataLst>
              <p:tags r:id="rId17"/>
            </p:custDataLst>
          </p:nvPr>
        </p:nvSpPr>
        <p:spPr>
          <a:xfrm rot="16200000" flipH="1">
            <a:off x="3639073" y="4195301"/>
            <a:ext cx="647919" cy="177960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11"/>
          <p:cNvSpPr/>
          <p:nvPr>
            <p:custDataLst>
              <p:tags r:id="rId18"/>
            </p:custDataLst>
          </p:nvPr>
        </p:nvSpPr>
        <p:spPr>
          <a:xfrm>
            <a:off x="3073541" y="2633241"/>
            <a:ext cx="177960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12"/>
          <p:cNvSpPr/>
          <p:nvPr>
            <p:custDataLst>
              <p:tags r:id="rId19"/>
            </p:custDataLst>
          </p:nvPr>
        </p:nvSpPr>
        <p:spPr>
          <a:xfrm flipV="1">
            <a:off x="2971271" y="2124932"/>
            <a:ext cx="1982040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072324" y="3198163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14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尊重与信任：建立相互尊重和信任的氛围，促进团队成员之间的合作</a:t>
            </a:r>
            <a:endParaRPr altLang="en-US" dirty="0" sz="14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2" name="五边形 23"/>
          <p:cNvSpPr/>
          <p:nvPr>
            <p:custDataLst>
              <p:tags r:id="rId21"/>
            </p:custDataLst>
          </p:nvPr>
        </p:nvSpPr>
        <p:spPr>
          <a:xfrm rot="16200000" flipH="1">
            <a:off x="10021848" y="2005616"/>
            <a:ext cx="681562" cy="198204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五边形 24"/>
          <p:cNvSpPr/>
          <p:nvPr>
            <p:custDataLst>
              <p:tags r:id="rId22"/>
            </p:custDataLst>
          </p:nvPr>
        </p:nvSpPr>
        <p:spPr>
          <a:xfrm rot="16200000" flipH="1">
            <a:off x="10038893" y="4213563"/>
            <a:ext cx="647919" cy="178076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25"/>
          <p:cNvSpPr/>
          <p:nvPr>
            <p:custDataLst>
              <p:tags r:id="rId23"/>
            </p:custDataLst>
          </p:nvPr>
        </p:nvSpPr>
        <p:spPr>
          <a:xfrm>
            <a:off x="9472144" y="2653329"/>
            <a:ext cx="178076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26"/>
          <p:cNvSpPr/>
          <p:nvPr>
            <p:custDataLst>
              <p:tags r:id="rId24"/>
            </p:custDataLst>
          </p:nvPr>
        </p:nvSpPr>
        <p:spPr>
          <a:xfrm flipV="1">
            <a:off x="9371700" y="2144412"/>
            <a:ext cx="1982040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9472144" y="3218252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14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激励与认可：通过激励和认可，激发团队成员的积极性和创造力</a:t>
            </a:r>
            <a:endParaRPr altLang="en-US" dirty="0" sz="14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团队协作技巧与方法</a:t>
            </a:r>
            <a:endParaRPr altLang="en-US" lang="zh-CN"/>
          </a:p>
        </p:txBody>
      </p:sp>
      <p:sp>
        <p:nvSpPr>
          <p:cNvPr id="104965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6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建立信任：建立团队成员之间的信任关系，促进有效沟通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明确分工：根据团队成员的特长和优势，合理分配任务，提高工作效率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有效沟通：采用清晰、简洁、明确的语言进行沟通，避免误解和冲突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激励与认可：及时给予团队成员肯定和鼓励，激发工作积极性和创造力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团队在项目中的作用</a:t>
            </a:r>
            <a:endParaRPr altLang="en-US" lang="zh-CN"/>
          </a:p>
        </p:txBody>
      </p:sp>
      <p:sp>
        <p:nvSpPr>
          <p:cNvPr id="10497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团队成员之间的分工与合作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团队成员的协作与沟通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团队成员之间的信任与支持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团队成员之间的沟通技巧与能力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领导与沟通在团队中的应用</a:t>
            </a:r>
            <a:endParaRPr altLang="en-US" dirty="0" lang="zh-CN"/>
          </a:p>
        </p:txBody>
      </p:sp>
      <p:sp>
        <p:nvSpPr>
          <p:cNvPr id="10497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领导力在团队中的具体应用</a:t>
            </a:r>
            <a:endParaRPr altLang="en-US" lang="zh-CN"/>
          </a:p>
        </p:txBody>
      </p:sp>
      <p:sp>
        <p:nvSpPr>
          <p:cNvPr id="1049844" name="矩形: 圆角 44"/>
          <p:cNvSpPr/>
          <p:nvPr>
            <p:custDataLst>
              <p:tags r:id="rId1"/>
            </p:custDataLst>
          </p:nvPr>
        </p:nvSpPr>
        <p:spPr>
          <a:xfrm>
            <a:off x="838200" y="1493331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3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178820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46" name="标题"/>
          <p:cNvSpPr txBox="1"/>
          <p:nvPr>
            <p:custDataLst>
              <p:tags r:id="rId3"/>
            </p:custDataLst>
          </p:nvPr>
        </p:nvSpPr>
        <p:spPr>
          <a:xfrm>
            <a:off x="963096" y="160908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48" name="正文"/>
          <p:cNvSpPr txBox="1"/>
          <p:nvPr>
            <p:custDataLst>
              <p:tags r:id="rId4"/>
            </p:custDataLst>
          </p:nvPr>
        </p:nvSpPr>
        <p:spPr>
          <a:xfrm>
            <a:off x="2077408" y="159751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明确团队目标：领导者需要清晰地阐述团队的目标和愿景，确保每个成员都理解并致力于实现这些目标。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50" name="矩形: 圆角 48"/>
          <p:cNvSpPr/>
          <p:nvPr>
            <p:custDataLst>
              <p:tags r:id="rId5"/>
            </p:custDataLst>
          </p:nvPr>
        </p:nvSpPr>
        <p:spPr>
          <a:xfrm>
            <a:off x="6234908" y="1493331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5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178820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52" name="标题"/>
          <p:cNvSpPr txBox="1"/>
          <p:nvPr>
            <p:custDataLst>
              <p:tags r:id="rId7"/>
            </p:custDataLst>
          </p:nvPr>
        </p:nvSpPr>
        <p:spPr>
          <a:xfrm>
            <a:off x="6359804" y="160908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54" name="正文"/>
          <p:cNvSpPr txBox="1"/>
          <p:nvPr>
            <p:custDataLst>
              <p:tags r:id="rId8"/>
            </p:custDataLst>
          </p:nvPr>
        </p:nvSpPr>
        <p:spPr>
          <a:xfrm>
            <a:off x="7473507" y="159751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建立信任：领导者需要与团队成员建立信任关系，鼓励他们分享想法、意见和解决方案，并给予他们充分的支持和资源。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56" name="矩形: 圆角 53"/>
          <p:cNvSpPr/>
          <p:nvPr>
            <p:custDataLst>
              <p:tags r:id="rId9"/>
            </p:custDataLst>
          </p:nvPr>
        </p:nvSpPr>
        <p:spPr>
          <a:xfrm>
            <a:off x="838200" y="307798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7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337346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58" name="标题"/>
          <p:cNvSpPr txBox="1"/>
          <p:nvPr>
            <p:custDataLst>
              <p:tags r:id="rId11"/>
            </p:custDataLst>
          </p:nvPr>
        </p:nvSpPr>
        <p:spPr>
          <a:xfrm>
            <a:off x="963096" y="319434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60" name="正文"/>
          <p:cNvSpPr txBox="1"/>
          <p:nvPr>
            <p:custDataLst>
              <p:tags r:id="rId12"/>
            </p:custDataLst>
          </p:nvPr>
        </p:nvSpPr>
        <p:spPr>
          <a:xfrm>
            <a:off x="2077408" y="318277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激发团队成员的潜力：领导者需要了解每个团队成员的优势和潜力，并根据他们的能力和兴趣分配任务，以最大化他们的贡献。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62" name="矩形: 圆角 57"/>
          <p:cNvSpPr/>
          <p:nvPr>
            <p:custDataLst>
              <p:tags r:id="rId13"/>
            </p:custDataLst>
          </p:nvPr>
        </p:nvSpPr>
        <p:spPr>
          <a:xfrm>
            <a:off x="6234908" y="307798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9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337346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64" name="标题"/>
          <p:cNvSpPr txBox="1"/>
          <p:nvPr>
            <p:custDataLst>
              <p:tags r:id="rId15"/>
            </p:custDataLst>
          </p:nvPr>
        </p:nvSpPr>
        <p:spPr>
          <a:xfrm>
            <a:off x="6359804" y="319434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66" name="正文"/>
          <p:cNvSpPr txBox="1"/>
          <p:nvPr>
            <p:custDataLst>
              <p:tags r:id="rId16"/>
            </p:custDataLst>
          </p:nvPr>
        </p:nvSpPr>
        <p:spPr>
          <a:xfrm>
            <a:off x="7473507" y="318277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 lnSpcReduction="2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建立有效的沟通渠道：领导者需要建立有效的沟通渠道，包括定期的会议、面对面的交流和在线工具等，以便团队成员可以及时交流和分享信息。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68" name="矩形: 圆角 62"/>
          <p:cNvSpPr/>
          <p:nvPr>
            <p:custDataLst>
              <p:tags r:id="rId17"/>
            </p:custDataLst>
          </p:nvPr>
        </p:nvSpPr>
        <p:spPr>
          <a:xfrm>
            <a:off x="838200" y="466324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1" name="直接连接符 6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000034" y="4958727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70" name="标题"/>
          <p:cNvSpPr txBox="1"/>
          <p:nvPr>
            <p:custDataLst>
              <p:tags r:id="rId19"/>
            </p:custDataLst>
          </p:nvPr>
        </p:nvSpPr>
        <p:spPr>
          <a:xfrm>
            <a:off x="963096" y="4778999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72" name="正文"/>
          <p:cNvSpPr txBox="1"/>
          <p:nvPr>
            <p:custDataLst>
              <p:tags r:id="rId20"/>
            </p:custDataLst>
          </p:nvPr>
        </p:nvSpPr>
        <p:spPr>
          <a:xfrm>
            <a:off x="2077408" y="476803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鼓励团队合作：领导者需要鼓励团队成员之间的合作，促进他们之间的交流和协作，以共同实现团队的目标。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74" name="矩形: 圆角 66"/>
          <p:cNvSpPr/>
          <p:nvPr>
            <p:custDataLst>
              <p:tags r:id="rId21"/>
            </p:custDataLst>
          </p:nvPr>
        </p:nvSpPr>
        <p:spPr>
          <a:xfrm>
            <a:off x="6234908" y="466324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3" name="直接连接符 67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7396742" y="4958727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76" name="标题"/>
          <p:cNvSpPr txBox="1"/>
          <p:nvPr>
            <p:custDataLst>
              <p:tags r:id="rId23"/>
            </p:custDataLst>
          </p:nvPr>
        </p:nvSpPr>
        <p:spPr>
          <a:xfrm>
            <a:off x="6359804" y="4778999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78" name="正文"/>
          <p:cNvSpPr txBox="1"/>
          <p:nvPr>
            <p:custDataLst>
              <p:tags r:id="rId24"/>
            </p:custDataLst>
          </p:nvPr>
        </p:nvSpPr>
        <p:spPr>
          <a:xfrm>
            <a:off x="7473507" y="476803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提供反馈和认可：领导者需要定期给予团队成员反馈和认可，以鼓励他们继续努力并保持高昂的士气。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沟通技巧在团队协作中的应用</a:t>
            </a:r>
            <a:endParaRPr altLang="en-US" lang="zh-CN"/>
          </a:p>
        </p:txBody>
      </p:sp>
      <p:sp>
        <p:nvSpPr>
          <p:cNvPr id="1049914" name="Rectangle 6"/>
          <p:cNvSpPr/>
          <p:nvPr>
            <p:custDataLst>
              <p:tags r:id="rId1"/>
            </p:custDataLst>
          </p:nvPr>
        </p:nvSpPr>
        <p:spPr>
          <a:xfrm>
            <a:off x="968624" y="1481264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16" name="Rectangle 6"/>
          <p:cNvSpPr/>
          <p:nvPr>
            <p:custDataLst>
              <p:tags r:id="rId2"/>
            </p:custDataLst>
          </p:nvPr>
        </p:nvSpPr>
        <p:spPr>
          <a:xfrm>
            <a:off x="968624" y="2252838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18" name="Rectangle 6"/>
          <p:cNvSpPr/>
          <p:nvPr>
            <p:custDataLst>
              <p:tags r:id="rId3"/>
            </p:custDataLst>
          </p:nvPr>
        </p:nvSpPr>
        <p:spPr>
          <a:xfrm>
            <a:off x="968624" y="3025023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20" name="Rectangle 6"/>
          <p:cNvSpPr/>
          <p:nvPr>
            <p:custDataLst>
              <p:tags r:id="rId4"/>
            </p:custDataLst>
          </p:nvPr>
        </p:nvSpPr>
        <p:spPr>
          <a:xfrm>
            <a:off x="968624" y="3796597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22" name="Rectangle 6"/>
          <p:cNvSpPr/>
          <p:nvPr>
            <p:custDataLst>
              <p:tags r:id="rId5"/>
            </p:custDataLst>
          </p:nvPr>
        </p:nvSpPr>
        <p:spPr>
          <a:xfrm>
            <a:off x="968624" y="4568172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24" name="Rectangle 6"/>
          <p:cNvSpPr/>
          <p:nvPr>
            <p:custDataLst>
              <p:tags r:id="rId6"/>
            </p:custDataLst>
          </p:nvPr>
        </p:nvSpPr>
        <p:spPr>
          <a:xfrm>
            <a:off x="968624" y="5339137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26" name="矩形: 圆角 34"/>
          <p:cNvSpPr/>
          <p:nvPr>
            <p:custDataLst>
              <p:tags r:id="rId7"/>
            </p:custDataLst>
          </p:nvPr>
        </p:nvSpPr>
        <p:spPr>
          <a:xfrm>
            <a:off x="838200" y="2250401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28" name="矩形: 圆角 35"/>
          <p:cNvSpPr/>
          <p:nvPr>
            <p:custDataLst>
              <p:tags r:id="rId8"/>
            </p:custDataLst>
          </p:nvPr>
        </p:nvSpPr>
        <p:spPr>
          <a:xfrm>
            <a:off x="838200" y="1478216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30" name="矩形: 圆角 36"/>
          <p:cNvSpPr/>
          <p:nvPr>
            <p:custDataLst>
              <p:tags r:id="rId9"/>
            </p:custDataLst>
          </p:nvPr>
        </p:nvSpPr>
        <p:spPr>
          <a:xfrm>
            <a:off x="838200" y="379355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32" name="矩形: 圆角 37"/>
          <p:cNvSpPr/>
          <p:nvPr>
            <p:custDataLst>
              <p:tags r:id="rId10"/>
            </p:custDataLst>
          </p:nvPr>
        </p:nvSpPr>
        <p:spPr>
          <a:xfrm>
            <a:off x="838200" y="3021975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34" name="矩形: 圆角 38"/>
          <p:cNvSpPr/>
          <p:nvPr>
            <p:custDataLst>
              <p:tags r:id="rId11"/>
            </p:custDataLst>
          </p:nvPr>
        </p:nvSpPr>
        <p:spPr>
          <a:xfrm>
            <a:off x="838200" y="533609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36" name="矩形: 圆角 39"/>
          <p:cNvSpPr/>
          <p:nvPr>
            <p:custDataLst>
              <p:tags r:id="rId12"/>
            </p:custDataLst>
          </p:nvPr>
        </p:nvSpPr>
        <p:spPr>
          <a:xfrm>
            <a:off x="838200" y="4565125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13"/>
            </p:custDataLst>
          </p:nvPr>
        </p:nvSpPr>
        <p:spPr>
          <a:xfrm>
            <a:off x="2932909" y="1484920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明确沟通目标：在团队协作中，沟通是至关重要的。明确沟通目标，有助于团队成员更好地理解任务和期望，提高工作效率。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40" name="标题"/>
          <p:cNvSpPr txBox="1"/>
          <p:nvPr>
            <p:custDataLst>
              <p:tags r:id="rId14"/>
            </p:custDataLst>
          </p:nvPr>
        </p:nvSpPr>
        <p:spPr>
          <a:xfrm>
            <a:off x="937542" y="1484920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42" name="正文"/>
          <p:cNvSpPr txBox="1"/>
          <p:nvPr>
            <p:custDataLst>
              <p:tags r:id="rId15"/>
            </p:custDataLst>
          </p:nvPr>
        </p:nvSpPr>
        <p:spPr>
          <a:xfrm>
            <a:off x="2932909" y="2257105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倾听与理解：倾听是沟通的基础。团队成员应该学会倾听他人的意见和想法，理解他人的立场和观点。这有助于建立信任，促进团队内部的合作。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44" name="标题"/>
          <p:cNvSpPr txBox="1"/>
          <p:nvPr>
            <p:custDataLst>
              <p:tags r:id="rId16"/>
            </p:custDataLst>
          </p:nvPr>
        </p:nvSpPr>
        <p:spPr>
          <a:xfrm>
            <a:off x="937542" y="2257105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46" name="正文"/>
          <p:cNvSpPr txBox="1"/>
          <p:nvPr>
            <p:custDataLst>
              <p:tags r:id="rId17"/>
            </p:custDataLst>
          </p:nvPr>
        </p:nvSpPr>
        <p:spPr>
          <a:xfrm>
            <a:off x="2932909" y="3028679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有效表达：清晰、简洁、有礼貌的表达是沟通的关键。团队成员应该学会用简洁明了的语言传达信息，避免使用模糊或含糊不清的词汇。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48" name="标题"/>
          <p:cNvSpPr txBox="1"/>
          <p:nvPr>
            <p:custDataLst>
              <p:tags r:id="rId18"/>
            </p:custDataLst>
          </p:nvPr>
        </p:nvSpPr>
        <p:spPr>
          <a:xfrm>
            <a:off x="937542" y="3028679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50" name="正文"/>
          <p:cNvSpPr txBox="1"/>
          <p:nvPr>
            <p:custDataLst>
              <p:tags r:id="rId19"/>
            </p:custDataLst>
          </p:nvPr>
        </p:nvSpPr>
        <p:spPr>
          <a:xfrm>
            <a:off x="2932909" y="3800863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反馈与确认：在团队协作过程中，反馈是必要的。团队成员应该及时给予他人反馈，指出问题并提出建议。同时，也要确保对方理解并接受反馈，以便更好地完成任务。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52" name="标题"/>
          <p:cNvSpPr txBox="1"/>
          <p:nvPr>
            <p:custDataLst>
              <p:tags r:id="rId20"/>
            </p:custDataLst>
          </p:nvPr>
        </p:nvSpPr>
        <p:spPr>
          <a:xfrm>
            <a:off x="937542" y="3800863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54" name="正文"/>
          <p:cNvSpPr txBox="1"/>
          <p:nvPr>
            <p:custDataLst>
              <p:tags r:id="rId21"/>
            </p:custDataLst>
          </p:nvPr>
        </p:nvSpPr>
        <p:spPr>
          <a:xfrm>
            <a:off x="2932909" y="4571829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建立信任：信任是团队协作的基石。团队成员应该通过诚实、公正和透明的行为建立信任关系。这有助于减少误解和冲突，提高团队的凝聚力和效率。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56" name="标题"/>
          <p:cNvSpPr txBox="1"/>
          <p:nvPr>
            <p:custDataLst>
              <p:tags r:id="rId22"/>
            </p:custDataLst>
          </p:nvPr>
        </p:nvSpPr>
        <p:spPr>
          <a:xfrm>
            <a:off x="937542" y="4571829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58" name="正文"/>
          <p:cNvSpPr txBox="1"/>
          <p:nvPr>
            <p:custDataLst>
              <p:tags r:id="rId23"/>
            </p:custDataLst>
          </p:nvPr>
        </p:nvSpPr>
        <p:spPr>
          <a:xfrm>
            <a:off x="2932909" y="534279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尊重多样性：在团队协作中，尊重多样性是非常重要的。团队成员应该尊重彼此的文化、背景和观点差异，避免歧视和偏见。这有助于建立包容性的工作环境，提高团队的创新能力。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60" name="标题"/>
          <p:cNvSpPr txBox="1"/>
          <p:nvPr>
            <p:custDataLst>
              <p:tags r:id="rId24"/>
            </p:custDataLst>
          </p:nvPr>
        </p:nvSpPr>
        <p:spPr>
          <a:xfrm>
            <a:off x="937542" y="534279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领导与沟通在项目中的综合应用</a:t>
            </a:r>
            <a:endParaRPr altLang="en-US" lang="zh-CN"/>
          </a:p>
        </p:txBody>
      </p:sp>
      <p:sp>
        <p:nvSpPr>
          <p:cNvPr id="10499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领导与沟通在项目管理中的重要性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领导与沟通在项目计划制定中的应用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领导与沟通在项目执行和监控中的应用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领导与沟通在项目收尾和总结中的应用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提高团队绩效的关键因素</a:t>
            </a:r>
            <a:endParaRPr altLang="en-US" lang="zh-CN"/>
          </a:p>
        </p:txBody>
      </p:sp>
      <p:sp>
        <p:nvSpPr>
          <p:cNvPr id="1050054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明确的目标和计划：制定清晰的目标和计划，确保团队成员了解自己的任务和责任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培训与发展：提供培训和发展机会，帮助团队成员提升技能和能力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有效的沟通：建立良好的沟通渠道，鼓励团队成员分享想法、意见和信息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激励与认可：给予团队成员适当的激励和认可，激发他们的积极性和创造力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信任与尊重：建立信任和尊重的氛围，鼓励团队成员相互支持和合作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096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及时反馈与调整：及时给予团队成员反馈和调整建议，帮助他们改进和提高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案例分析与实战演练</a:t>
            </a:r>
            <a:endParaRPr altLang="en-US" dirty="0" lang="zh-CN"/>
          </a:p>
        </p:txBody>
      </p:sp>
      <p:sp>
        <p:nvSpPr>
          <p:cNvPr id="10501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成功案例分享与解析</a:t>
            </a:r>
            <a:endParaRPr altLang="en-US" lang="zh-CN"/>
          </a:p>
        </p:txBody>
      </p:sp>
      <p:sp>
        <p:nvSpPr>
          <p:cNvPr id="105020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0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案例背景：介绍案例的背景和相关情况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案例分析：对案例进行深入的分析和探讨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实战演练：通过实际操作或模拟演练来展示如何应用所学领导与沟通技巧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案例总结：总结案例的成功经验和教训，以及如何将其应用到实际工作中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失败案例反思与总结</a:t>
            </a:r>
            <a:endParaRPr altLang="en-US" lang="zh-CN"/>
          </a:p>
        </p:txBody>
      </p:sp>
      <p:sp>
        <p:nvSpPr>
          <p:cNvPr id="10502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教训总结：总结失败案例的教训，提出改进措施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实战演练：针对失败案例进行实战演练，提高应对能力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案例描述：具体介绍失败案例的情况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原因分析：分析失败案例的原因，包括沟通、领导等方面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实战演练：模拟项目中的领导与沟通</a:t>
            </a:r>
            <a:endParaRPr altLang="en-US" lang="zh-CN"/>
          </a:p>
        </p:txBody>
      </p:sp>
      <p:sp>
        <p:nvSpPr>
          <p:cNvPr id="10503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沟通技巧在项目中的应用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领导能力在项目中的体现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模拟项目背景介绍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角色分工与任务分配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经验分享：团队成员心得体会</a:t>
            </a:r>
            <a:endParaRPr altLang="en-US" lang="zh-CN"/>
          </a:p>
        </p:txBody>
      </p:sp>
      <p:sp>
        <p:nvSpPr>
          <p:cNvPr id="1050374" name="任意多边形: 形状 66"/>
          <p:cNvSpPr/>
          <p:nvPr>
            <p:custDataLst>
              <p:tags r:id="rId1"/>
            </p:custDataLst>
          </p:nvPr>
        </p:nvSpPr>
        <p:spPr>
          <a:xfrm>
            <a:off x="4566703" y="3475776"/>
            <a:ext cx="1550079" cy="1289695"/>
          </a:xfrm>
          <a:custGeom>
            <a:avLst/>
            <a:gdLst>
              <a:gd name="connsiteX0" fmla="*/ 1276741 w 1276742"/>
              <a:gd name="connsiteY0" fmla="*/ 0 h 1061986"/>
              <a:gd name="connsiteX1" fmla="*/ 1276742 w 1276742"/>
              <a:gd name="connsiteY1" fmla="*/ 754178 h 1061986"/>
              <a:gd name="connsiteX2" fmla="*/ 1193218 w 1276742"/>
              <a:gd name="connsiteY2" fmla="*/ 758133 h 1061986"/>
              <a:gd name="connsiteX3" fmla="*/ 661068 w 1276742"/>
              <a:gd name="connsiteY3" fmla="*/ 955275 h 1061986"/>
              <a:gd name="connsiteX4" fmla="*/ 533981 w 1276742"/>
              <a:gd name="connsiteY4" fmla="*/ 1061986 h 1061986"/>
              <a:gd name="connsiteX5" fmla="*/ 0 w 1276742"/>
              <a:gd name="connsiteY5" fmla="*/ 528005 h 1061986"/>
              <a:gd name="connsiteX6" fmla="*/ 102148 w 1276742"/>
              <a:gd name="connsiteY6" fmla="*/ 434642 h 1061986"/>
              <a:gd name="connsiteX7" fmla="*/ 210764 w 1276742"/>
              <a:gd name="connsiteY7" fmla="*/ 350038 h 1061986"/>
              <a:gd name="connsiteX8" fmla="*/ 226476 w 1276742"/>
              <a:gd name="connsiteY8" fmla="*/ 339564 h 1061986"/>
              <a:gd name="connsiteX9" fmla="*/ 231818 w 1276742"/>
              <a:gd name="connsiteY9" fmla="*/ 349407 h 1061986"/>
              <a:gd name="connsiteX10" fmla="*/ 567617 w 1276742"/>
              <a:gd name="connsiteY10" fmla="*/ 527950 h 1061986"/>
              <a:gd name="connsiteX11" fmla="*/ 972577 w 1276742"/>
              <a:gd name="connsiteY11" fmla="*/ 122990 h 1061986"/>
              <a:gd name="connsiteX12" fmla="*/ 964350 w 1276742"/>
              <a:gd name="connsiteY12" fmla="*/ 41377 h 1061986"/>
              <a:gd name="connsiteX13" fmla="*/ 960889 w 1276742"/>
              <a:gd name="connsiteY13" fmla="*/ 30227 h 1061986"/>
              <a:gd name="connsiteX14" fmla="*/ 977784 w 1276742"/>
              <a:gd name="connsiteY14" fmla="*/ 26610 h 1061986"/>
              <a:gd name="connsiteX15" fmla="*/ 1120866 w 1276742"/>
              <a:gd name="connsiteY15" fmla="*/ 7380 h 1061986"/>
              <a:gd name="connsiteX16" fmla="*/ 1276741 w 1276742"/>
              <a:gd name="connsiteY16" fmla="*/ 0 h 106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76742" h="1061986">
                <a:moveTo>
                  <a:pt x="1276741" y="0"/>
                </a:moveTo>
                <a:lnTo>
                  <a:pt x="1276742" y="754178"/>
                </a:lnTo>
                <a:lnTo>
                  <a:pt x="1193218" y="758133"/>
                </a:lnTo>
                <a:cubicBezTo>
                  <a:pt x="996274" y="776879"/>
                  <a:pt x="814351" y="847135"/>
                  <a:pt x="661068" y="955275"/>
                </a:cubicBezTo>
                <a:lnTo>
                  <a:pt x="533981" y="1061986"/>
                </a:lnTo>
                <a:lnTo>
                  <a:pt x="0" y="528005"/>
                </a:lnTo>
                <a:lnTo>
                  <a:pt x="102148" y="434642"/>
                </a:lnTo>
                <a:cubicBezTo>
                  <a:pt x="137272" y="405144"/>
                  <a:pt x="173502" y="376919"/>
                  <a:pt x="210764" y="350038"/>
                </a:cubicBezTo>
                <a:lnTo>
                  <a:pt x="226476" y="339564"/>
                </a:lnTo>
                <a:lnTo>
                  <a:pt x="231818" y="349407"/>
                </a:lnTo>
                <a:cubicBezTo>
                  <a:pt x="304592" y="457127"/>
                  <a:pt x="427834" y="527950"/>
                  <a:pt x="567617" y="527950"/>
                </a:cubicBezTo>
                <a:cubicBezTo>
                  <a:pt x="791270" y="527950"/>
                  <a:pt x="972577" y="346643"/>
                  <a:pt x="972577" y="122990"/>
                </a:cubicBezTo>
                <a:cubicBezTo>
                  <a:pt x="972577" y="95034"/>
                  <a:pt x="969744" y="67739"/>
                  <a:pt x="964350" y="41377"/>
                </a:cubicBezTo>
                <a:lnTo>
                  <a:pt x="960889" y="30227"/>
                </a:lnTo>
                <a:lnTo>
                  <a:pt x="977784" y="26610"/>
                </a:lnTo>
                <a:cubicBezTo>
                  <a:pt x="1024895" y="18407"/>
                  <a:pt x="1072612" y="11973"/>
                  <a:pt x="1120866" y="7380"/>
                </a:cubicBezTo>
                <a:lnTo>
                  <a:pt x="1276741" y="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30000"/>
                  <a:lumOff val="70000"/>
                </a:schemeClr>
              </a:gs>
              <a:gs pos="85000">
                <a:schemeClr val="accent2">
                  <a:lumMod val="70000"/>
                  <a:lumOff val="30000"/>
                </a:schemeClr>
              </a:gs>
            </a:gsLst>
            <a:lin ang="135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376" name="任意多边形: 形状 70"/>
          <p:cNvSpPr/>
          <p:nvPr>
            <p:custDataLst>
              <p:tags r:id="rId2"/>
            </p:custDataLst>
          </p:nvPr>
        </p:nvSpPr>
        <p:spPr>
          <a:xfrm rot="8100000">
            <a:off x="3659637" y="4515478"/>
            <a:ext cx="1549468" cy="1287250"/>
          </a:xfrm>
          <a:custGeom>
            <a:avLst/>
            <a:gdLst>
              <a:gd name="connsiteX0" fmla="*/ 0 w 1276199"/>
              <a:gd name="connsiteY0" fmla="*/ 1060005 h 1060005"/>
              <a:gd name="connsiteX1" fmla="*/ 0 w 1276199"/>
              <a:gd name="connsiteY1" fmla="*/ 304875 h 1060005"/>
              <a:gd name="connsiteX2" fmla="*/ 161676 w 1276199"/>
              <a:gd name="connsiteY2" fmla="*/ 291757 h 1060005"/>
              <a:gd name="connsiteX3" fmla="*/ 678505 w 1276199"/>
              <a:gd name="connsiteY3" fmla="*/ 58217 h 1060005"/>
              <a:gd name="connsiteX4" fmla="*/ 742913 w 1276199"/>
              <a:gd name="connsiteY4" fmla="*/ 0 h 1060005"/>
              <a:gd name="connsiteX5" fmla="*/ 1276199 w 1276199"/>
              <a:gd name="connsiteY5" fmla="*/ 533284 h 1060005"/>
              <a:gd name="connsiteX6" fmla="*/ 1154511 w 1276199"/>
              <a:gd name="connsiteY6" fmla="*/ 643273 h 1060005"/>
              <a:gd name="connsiteX7" fmla="*/ 1039317 w 1276199"/>
              <a:gd name="connsiteY7" fmla="*/ 730030 h 1060005"/>
              <a:gd name="connsiteX8" fmla="*/ 1004619 w 1276199"/>
              <a:gd name="connsiteY8" fmla="*/ 752187 h 1060005"/>
              <a:gd name="connsiteX9" fmla="*/ 999492 w 1276199"/>
              <a:gd name="connsiteY9" fmla="*/ 742444 h 1060005"/>
              <a:gd name="connsiteX10" fmla="*/ 947600 w 1276199"/>
              <a:gd name="connsiteY10" fmla="*/ 678917 h 1060005"/>
              <a:gd name="connsiteX11" fmla="*/ 374901 w 1276199"/>
              <a:gd name="connsiteY11" fmla="*/ 678917 h 1060005"/>
              <a:gd name="connsiteX12" fmla="*/ 256290 w 1276199"/>
              <a:gd name="connsiteY12" fmla="*/ 965267 h 1060005"/>
              <a:gd name="connsiteX13" fmla="*/ 263374 w 1276199"/>
              <a:gd name="connsiteY13" fmla="*/ 1039178 h 1060005"/>
              <a:gd name="connsiteX14" fmla="*/ 130034 w 1276199"/>
              <a:gd name="connsiteY14" fmla="*/ 1054940 h 1060005"/>
              <a:gd name="connsiteX15" fmla="*/ 0 w 1276199"/>
              <a:gd name="connsiteY15" fmla="*/ 1060005 h 106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76199" h="1060005">
                <a:moveTo>
                  <a:pt x="0" y="1060005"/>
                </a:moveTo>
                <a:lnTo>
                  <a:pt x="0" y="304875"/>
                </a:lnTo>
                <a:lnTo>
                  <a:pt x="161676" y="291757"/>
                </a:lnTo>
                <a:cubicBezTo>
                  <a:pt x="346683" y="260953"/>
                  <a:pt x="525381" y="183107"/>
                  <a:pt x="678505" y="58217"/>
                </a:cubicBezTo>
                <a:lnTo>
                  <a:pt x="742913" y="0"/>
                </a:lnTo>
                <a:lnTo>
                  <a:pt x="1276199" y="533284"/>
                </a:lnTo>
                <a:lnTo>
                  <a:pt x="1154511" y="643273"/>
                </a:lnTo>
                <a:cubicBezTo>
                  <a:pt x="1116994" y="673873"/>
                  <a:pt x="1078562" y="702792"/>
                  <a:pt x="1039317" y="730030"/>
                </a:cubicBezTo>
                <a:lnTo>
                  <a:pt x="1004619" y="752187"/>
                </a:lnTo>
                <a:lnTo>
                  <a:pt x="999492" y="742444"/>
                </a:lnTo>
                <a:cubicBezTo>
                  <a:pt x="984666" y="719989"/>
                  <a:pt x="967369" y="698685"/>
                  <a:pt x="947600" y="678917"/>
                </a:cubicBezTo>
                <a:cubicBezTo>
                  <a:pt x="789454" y="520771"/>
                  <a:pt x="533047" y="520771"/>
                  <a:pt x="374901" y="678917"/>
                </a:cubicBezTo>
                <a:cubicBezTo>
                  <a:pt x="295827" y="757990"/>
                  <a:pt x="256291" y="861629"/>
                  <a:pt x="256290" y="965267"/>
                </a:cubicBezTo>
                <a:lnTo>
                  <a:pt x="263374" y="1039178"/>
                </a:lnTo>
                <a:lnTo>
                  <a:pt x="130034" y="1054940"/>
                </a:lnTo>
                <a:lnTo>
                  <a:pt x="0" y="1060005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30000"/>
                  <a:lumOff val="70000"/>
                </a:schemeClr>
              </a:gs>
              <a:gs pos="85000">
                <a:schemeClr val="accent1">
                  <a:lumMod val="70000"/>
                  <a:lumOff val="30000"/>
                </a:schemeClr>
              </a:gs>
            </a:gsLst>
            <a:lin ang="135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378" name="椭圆 54"/>
          <p:cNvSpPr/>
          <p:nvPr>
            <p:custDataLst>
              <p:tags r:id="rId3"/>
            </p:custDataLst>
          </p:nvPr>
        </p:nvSpPr>
        <p:spPr>
          <a:xfrm>
            <a:off x="4833199" y="3198277"/>
            <a:ext cx="844720" cy="844720"/>
          </a:xfrm>
          <a:prstGeom prst="ellipse"/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44000">
                <a:schemeClr val="accent2"/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2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400" lang="zh-CN">
                <a:latin typeface="+mj-ea"/>
                <a:ea typeface="+mj-ea"/>
                <a:sym typeface="+mn-ea"/>
              </a:rPr>
              <a:t>洞察</a:t>
            </a:r>
            <a:endParaRPr altLang="en-US" b="1" sz="14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0" name="椭圆 55"/>
          <p:cNvSpPr/>
          <p:nvPr>
            <p:custDataLst>
              <p:tags r:id="rId4"/>
            </p:custDataLst>
          </p:nvPr>
        </p:nvSpPr>
        <p:spPr>
          <a:xfrm>
            <a:off x="3618685" y="4379174"/>
            <a:ext cx="844720" cy="844720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44000">
                <a:schemeClr val="accent1"/>
              </a:gs>
              <a:gs pos="66000">
                <a:schemeClr val="accent1"/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chemeClr val="accent1">
                    <a:lumMod val="45000"/>
                    <a:lumOff val="55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30000"/>
                    <a:lumOff val="7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400" lang="zh-CN">
                <a:latin typeface="+mj-ea"/>
                <a:ea typeface="+mj-ea"/>
                <a:sym typeface="+mn-ea"/>
              </a:rPr>
              <a:t>目标</a:t>
            </a:r>
            <a:endParaRPr altLang="en-US" b="1" sz="14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2" name="任意多边形: 形状 72"/>
          <p:cNvSpPr/>
          <p:nvPr>
            <p:custDataLst>
              <p:tags r:id="rId5"/>
            </p:custDataLst>
          </p:nvPr>
        </p:nvSpPr>
        <p:spPr>
          <a:xfrm>
            <a:off x="6172404" y="3475776"/>
            <a:ext cx="1552524" cy="1291529"/>
          </a:xfrm>
          <a:custGeom>
            <a:avLst/>
            <a:gdLst>
              <a:gd name="connsiteX0" fmla="*/ 0 w 1278677"/>
              <a:gd name="connsiteY0" fmla="*/ 0 h 1063676"/>
              <a:gd name="connsiteX1" fmla="*/ 155877 w 1278677"/>
              <a:gd name="connsiteY1" fmla="*/ 7381 h 1063676"/>
              <a:gd name="connsiteX2" fmla="*/ 298959 w 1278677"/>
              <a:gd name="connsiteY2" fmla="*/ 26610 h 1063676"/>
              <a:gd name="connsiteX3" fmla="*/ 335795 w 1278677"/>
              <a:gd name="connsiteY3" fmla="*/ 34495 h 1063676"/>
              <a:gd name="connsiteX4" fmla="*/ 331683 w 1278677"/>
              <a:gd name="connsiteY4" fmla="*/ 47742 h 1063676"/>
              <a:gd name="connsiteX5" fmla="*/ 323456 w 1278677"/>
              <a:gd name="connsiteY5" fmla="*/ 129355 h 1063676"/>
              <a:gd name="connsiteX6" fmla="*/ 728416 w 1278677"/>
              <a:gd name="connsiteY6" fmla="*/ 534315 h 1063676"/>
              <a:gd name="connsiteX7" fmla="*/ 1064215 w 1278677"/>
              <a:gd name="connsiteY7" fmla="*/ 355772 h 1063676"/>
              <a:gd name="connsiteX8" fmla="*/ 1066927 w 1278677"/>
              <a:gd name="connsiteY8" fmla="*/ 350776 h 1063676"/>
              <a:gd name="connsiteX9" fmla="*/ 1174595 w 1278677"/>
              <a:gd name="connsiteY9" fmla="*/ 434643 h 1063676"/>
              <a:gd name="connsiteX10" fmla="*/ 1278677 w 1278677"/>
              <a:gd name="connsiteY10" fmla="*/ 529773 h 1063676"/>
              <a:gd name="connsiteX11" fmla="*/ 744774 w 1278677"/>
              <a:gd name="connsiteY11" fmla="*/ 1063676 h 1063676"/>
              <a:gd name="connsiteX12" fmla="*/ 615675 w 1278677"/>
              <a:gd name="connsiteY12" fmla="*/ 955276 h 1063676"/>
              <a:gd name="connsiteX13" fmla="*/ 83525 w 1278677"/>
              <a:gd name="connsiteY13" fmla="*/ 758134 h 1063676"/>
              <a:gd name="connsiteX14" fmla="*/ 0 w 1278677"/>
              <a:gd name="connsiteY14" fmla="*/ 754179 h 1063676"/>
              <a:gd name="connsiteX15" fmla="*/ 0 w 1278677"/>
              <a:gd name="connsiteY15" fmla="*/ 0 h 106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78677" h="1063676">
                <a:moveTo>
                  <a:pt x="0" y="0"/>
                </a:moveTo>
                <a:lnTo>
                  <a:pt x="155877" y="7381"/>
                </a:lnTo>
                <a:cubicBezTo>
                  <a:pt x="204131" y="11974"/>
                  <a:pt x="251848" y="18407"/>
                  <a:pt x="298959" y="26610"/>
                </a:cubicBezTo>
                <a:lnTo>
                  <a:pt x="335795" y="34495"/>
                </a:lnTo>
                <a:lnTo>
                  <a:pt x="331683" y="47742"/>
                </a:lnTo>
                <a:cubicBezTo>
                  <a:pt x="326289" y="74104"/>
                  <a:pt x="323456" y="101399"/>
                  <a:pt x="323456" y="129355"/>
                </a:cubicBezTo>
                <a:cubicBezTo>
                  <a:pt x="323456" y="353008"/>
                  <a:pt x="504763" y="534315"/>
                  <a:pt x="728416" y="534315"/>
                </a:cubicBezTo>
                <a:cubicBezTo>
                  <a:pt x="868199" y="534315"/>
                  <a:pt x="991441" y="463492"/>
                  <a:pt x="1064215" y="355772"/>
                </a:cubicBezTo>
                <a:lnTo>
                  <a:pt x="1066927" y="350776"/>
                </a:lnTo>
                <a:lnTo>
                  <a:pt x="1174595" y="434643"/>
                </a:lnTo>
                <a:lnTo>
                  <a:pt x="1278677" y="529773"/>
                </a:lnTo>
                <a:lnTo>
                  <a:pt x="744774" y="1063676"/>
                </a:lnTo>
                <a:lnTo>
                  <a:pt x="615675" y="955276"/>
                </a:lnTo>
                <a:cubicBezTo>
                  <a:pt x="462393" y="847135"/>
                  <a:pt x="280468" y="776880"/>
                  <a:pt x="83525" y="758134"/>
                </a:cubicBezTo>
                <a:lnTo>
                  <a:pt x="0" y="75417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30000"/>
                  <a:lumOff val="70000"/>
                </a:schemeClr>
              </a:gs>
              <a:gs pos="85000">
                <a:schemeClr val="accent3">
                  <a:lumMod val="70000"/>
                  <a:lumOff val="30000"/>
                </a:schemeClr>
              </a:gs>
            </a:gsLst>
            <a:lin ang="135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384" name="椭圆 57"/>
          <p:cNvSpPr/>
          <p:nvPr>
            <p:custDataLst>
              <p:tags r:id="rId6"/>
            </p:custDataLst>
          </p:nvPr>
        </p:nvSpPr>
        <p:spPr>
          <a:xfrm>
            <a:off x="6634494" y="3206223"/>
            <a:ext cx="844720" cy="844720"/>
          </a:xfrm>
          <a:prstGeom prst="ellipse"/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chemeClr val="accent3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3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400" lang="zh-CN">
                <a:latin typeface="+mj-ea"/>
                <a:ea typeface="+mj-ea"/>
                <a:sym typeface="+mn-ea"/>
              </a:rPr>
              <a:t>障碍</a:t>
            </a:r>
            <a:endParaRPr altLang="en-US" b="1" sz="14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6" name="任意多边形: 形状 76"/>
          <p:cNvSpPr/>
          <p:nvPr>
            <p:custDataLst>
              <p:tags r:id="rId7"/>
            </p:custDataLst>
          </p:nvPr>
        </p:nvSpPr>
        <p:spPr>
          <a:xfrm>
            <a:off x="7114920" y="4158520"/>
            <a:ext cx="1289695" cy="1545801"/>
          </a:xfrm>
          <a:custGeom>
            <a:avLst/>
            <a:gdLst>
              <a:gd name="connsiteX0" fmla="*/ 534034 w 1062218"/>
              <a:gd name="connsiteY0" fmla="*/ 0 h 1272934"/>
              <a:gd name="connsiteX1" fmla="*/ 620622 w 1062218"/>
              <a:gd name="connsiteY1" fmla="*/ 93608 h 1272934"/>
              <a:gd name="connsiteX2" fmla="*/ 705863 w 1062218"/>
              <a:gd name="connsiteY2" fmla="*/ 201702 h 1272934"/>
              <a:gd name="connsiteX3" fmla="*/ 725983 w 1062218"/>
              <a:gd name="connsiteY3" fmla="*/ 231493 h 1272934"/>
              <a:gd name="connsiteX4" fmla="*/ 677176 w 1062218"/>
              <a:gd name="connsiteY4" fmla="*/ 271762 h 1272934"/>
              <a:gd name="connsiteX5" fmla="*/ 558566 w 1062218"/>
              <a:gd name="connsiteY5" fmla="*/ 558112 h 1272934"/>
              <a:gd name="connsiteX6" fmla="*/ 963526 w 1062218"/>
              <a:gd name="connsiteY6" fmla="*/ 963072 h 1272934"/>
              <a:gd name="connsiteX7" fmla="*/ 1031607 w 1062218"/>
              <a:gd name="connsiteY7" fmla="*/ 956209 h 1272934"/>
              <a:gd name="connsiteX8" fmla="*/ 1033836 w 1062218"/>
              <a:gd name="connsiteY8" fmla="*/ 966313 h 1272934"/>
              <a:gd name="connsiteX9" fmla="*/ 1053944 w 1062218"/>
              <a:gd name="connsiteY9" fmla="*/ 1109114 h 1272934"/>
              <a:gd name="connsiteX10" fmla="*/ 1062218 w 1062218"/>
              <a:gd name="connsiteY10" fmla="*/ 1272934 h 1272934"/>
              <a:gd name="connsiteX11" fmla="*/ 308039 w 1062218"/>
              <a:gd name="connsiteY11" fmla="*/ 1272934 h 1272934"/>
              <a:gd name="connsiteX12" fmla="*/ 303660 w 1062218"/>
              <a:gd name="connsiteY12" fmla="*/ 1186224 h 1272934"/>
              <a:gd name="connsiteX13" fmla="*/ 103346 w 1062218"/>
              <a:gd name="connsiteY13" fmla="*/ 655633 h 1272934"/>
              <a:gd name="connsiteX14" fmla="*/ 0 w 1062218"/>
              <a:gd name="connsiteY14" fmla="*/ 534036 h 1272934"/>
              <a:gd name="connsiteX15" fmla="*/ 534034 w 1062218"/>
              <a:gd name="connsiteY15" fmla="*/ 0 h 127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62218" h="1272934">
                <a:moveTo>
                  <a:pt x="534034" y="0"/>
                </a:moveTo>
                <a:lnTo>
                  <a:pt x="620622" y="93608"/>
                </a:lnTo>
                <a:cubicBezTo>
                  <a:pt x="650326" y="128552"/>
                  <a:pt x="678764" y="164608"/>
                  <a:pt x="705863" y="201702"/>
                </a:cubicBezTo>
                <a:lnTo>
                  <a:pt x="725983" y="231493"/>
                </a:lnTo>
                <a:lnTo>
                  <a:pt x="677176" y="271762"/>
                </a:lnTo>
                <a:cubicBezTo>
                  <a:pt x="603893" y="345046"/>
                  <a:pt x="558566" y="446286"/>
                  <a:pt x="558566" y="558112"/>
                </a:cubicBezTo>
                <a:cubicBezTo>
                  <a:pt x="558566" y="781765"/>
                  <a:pt x="739873" y="963072"/>
                  <a:pt x="963526" y="963072"/>
                </a:cubicBezTo>
                <a:lnTo>
                  <a:pt x="1031607" y="956209"/>
                </a:lnTo>
                <a:lnTo>
                  <a:pt x="1033836" y="966313"/>
                </a:lnTo>
                <a:cubicBezTo>
                  <a:pt x="1042326" y="1013324"/>
                  <a:pt x="1049053" y="1060948"/>
                  <a:pt x="1053944" y="1109114"/>
                </a:cubicBezTo>
                <a:lnTo>
                  <a:pt x="1062218" y="1272934"/>
                </a:lnTo>
                <a:lnTo>
                  <a:pt x="308039" y="1272934"/>
                </a:lnTo>
                <a:lnTo>
                  <a:pt x="303660" y="1186224"/>
                </a:lnTo>
                <a:cubicBezTo>
                  <a:pt x="283696" y="989639"/>
                  <a:pt x="212383" y="808235"/>
                  <a:pt x="103346" y="655633"/>
                </a:cubicBezTo>
                <a:lnTo>
                  <a:pt x="0" y="534036"/>
                </a:lnTo>
                <a:lnTo>
                  <a:pt x="534034" y="0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30000"/>
                  <a:lumOff val="70000"/>
                </a:schemeClr>
              </a:gs>
              <a:gs pos="85000">
                <a:schemeClr val="accent4">
                  <a:lumMod val="70000"/>
                  <a:lumOff val="30000"/>
                </a:schemeClr>
              </a:gs>
            </a:gsLst>
            <a:lin ang="135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388" name="椭圆 60"/>
          <p:cNvSpPr/>
          <p:nvPr>
            <p:custDataLst>
              <p:tags r:id="rId8"/>
            </p:custDataLst>
          </p:nvPr>
        </p:nvSpPr>
        <p:spPr>
          <a:xfrm>
            <a:off x="7862455" y="4409735"/>
            <a:ext cx="844720" cy="844720"/>
          </a:xfrm>
          <a:prstGeom prst="ellipse"/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44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400" lang="zh-CN">
                <a:latin typeface="+mj-ea"/>
                <a:ea typeface="+mj-ea"/>
                <a:sym typeface="+mn-ea"/>
              </a:rPr>
              <a:t>方案</a:t>
            </a:r>
            <a:endParaRPr altLang="en-US" b="1" sz="14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0" name="正文"/>
          <p:cNvSpPr txBox="1"/>
          <p:nvPr>
            <p:custDataLst>
              <p:tags r:id="rId9"/>
            </p:custDataLst>
          </p:nvPr>
        </p:nvSpPr>
        <p:spPr>
          <a:xfrm>
            <a:off x="2640106" y="2384119"/>
            <a:ext cx="2721807" cy="76037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>
              <a:lnSpc>
                <a:spcPct val="15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单击此处输入你的智能图形项正文</a:t>
            </a:r>
            <a:b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</a:b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文字是您思想的提炼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392" name="标题"/>
          <p:cNvSpPr txBox="1"/>
          <p:nvPr>
            <p:custDataLst>
              <p:tags r:id="rId10"/>
            </p:custDataLst>
          </p:nvPr>
        </p:nvSpPr>
        <p:spPr>
          <a:xfrm>
            <a:off x="2652330" y="1739272"/>
            <a:ext cx="2721807" cy="602061"/>
          </a:xfrm>
          <a:prstGeom prst="rect"/>
          <a:noFill/>
        </p:spPr>
        <p:txBody>
          <a:bodyPr anchor="b" bIns="0" lIns="0" rIns="0" rtlCol="0" tIns="0" wrap="square">
            <a:normAutofit fontScale="76667"/>
          </a:bodyPr>
          <a:p>
            <a:pPr algn="r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2"/>
                </a:solidFill>
                <a:latin typeface="+mj-ea"/>
                <a:ea typeface="+mj-ea"/>
                <a:sym typeface="+mn-ea"/>
              </a:rPr>
              <a:t>实战演练：通过模拟实际场景，让团队成员进行沟通和协作的实战演练 </a:t>
            </a:r>
            <a:endParaRPr altLang="en-US" b="1" dirty="0" lang="zh-CN" spc="300">
              <a:solidFill>
                <a:schemeClr val="accent2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394" name="正文"/>
          <p:cNvSpPr txBox="1"/>
          <p:nvPr>
            <p:custDataLst>
              <p:tags r:id="rId11"/>
            </p:custDataLst>
          </p:nvPr>
        </p:nvSpPr>
        <p:spPr>
          <a:xfrm>
            <a:off x="838200" y="4134071"/>
            <a:ext cx="2721807" cy="76037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>
              <a:lnSpc>
                <a:spcPct val="15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单击此处输入你的智能图形项正文</a:t>
            </a:r>
            <a:b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</a:b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文字是您思想的提炼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396" name="标题"/>
          <p:cNvSpPr txBox="1"/>
          <p:nvPr>
            <p:custDataLst>
              <p:tags r:id="rId12"/>
            </p:custDataLst>
          </p:nvPr>
        </p:nvSpPr>
        <p:spPr>
          <a:xfrm>
            <a:off x="848591" y="3498391"/>
            <a:ext cx="2721807" cy="6020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案例分析：通过具体案例，分享团队成员在沟通和协作方面的经验和教训 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398" name="正文"/>
          <p:cNvSpPr txBox="1"/>
          <p:nvPr>
            <p:custDataLst>
              <p:tags r:id="rId13"/>
            </p:custDataLst>
          </p:nvPr>
        </p:nvSpPr>
        <p:spPr>
          <a:xfrm>
            <a:off x="6779966" y="2390843"/>
            <a:ext cx="2721807" cy="76037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>
              <a:lnSpc>
                <a:spcPct val="15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单击此处输入你的智能图形项正文</a:t>
            </a:r>
            <a:b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</a:b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文字是您思想的提炼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400" name="标题"/>
          <p:cNvSpPr txBox="1"/>
          <p:nvPr>
            <p:custDataLst>
              <p:tags r:id="rId14"/>
            </p:custDataLst>
          </p:nvPr>
        </p:nvSpPr>
        <p:spPr>
          <a:xfrm>
            <a:off x="6779966" y="1745995"/>
            <a:ext cx="2721807" cy="602061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3"/>
                </a:solidFill>
                <a:latin typeface="+mj-ea"/>
                <a:ea typeface="+mj-ea"/>
                <a:sym typeface="+mn-ea"/>
              </a:rPr>
              <a:t>心得体会：分享团队成员在沟通和协作方面的心得体会，包括如何提高沟通效率、如何更好地协作等 </a:t>
            </a:r>
            <a:endParaRPr altLang="en-US" b="1" dirty="0" lang="zh-CN" spc="300">
              <a:solidFill>
                <a:schemeClr val="accent3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402" name="正文"/>
          <p:cNvSpPr txBox="1"/>
          <p:nvPr>
            <p:custDataLst>
              <p:tags r:id="rId15"/>
            </p:custDataLst>
          </p:nvPr>
        </p:nvSpPr>
        <p:spPr>
          <a:xfrm>
            <a:off x="8623436" y="4134071"/>
            <a:ext cx="2721807" cy="76037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>
              <a:lnSpc>
                <a:spcPct val="15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单击此处输入你的智能图形项正文</a:t>
            </a:r>
            <a:b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</a:b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文字是您思想的提炼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404" name="标题"/>
          <p:cNvSpPr txBox="1"/>
          <p:nvPr>
            <p:custDataLst>
              <p:tags r:id="rId16"/>
            </p:custDataLst>
          </p:nvPr>
        </p:nvSpPr>
        <p:spPr>
          <a:xfrm>
            <a:off x="8632604" y="3498391"/>
            <a:ext cx="2721807" cy="6020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经验总结：总结本次案例分析和实战演练的经验，为团队成员提供有益的参考和借鉴</a:t>
            </a:r>
            <a:endParaRPr altLang="en-US" b="1" dirty="0" sz="1100" lang="zh-CN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4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提高领导与沟通技巧和团队的意义</a:t>
            </a:r>
            <a:endParaRPr altLang="en-US" lang="zh-CN"/>
          </a:p>
        </p:txBody>
      </p:sp>
      <p:sp>
        <p:nvSpPr>
          <p:cNvPr id="105050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0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0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提升个人和团队绩效：通过提高领导和沟通技巧，个人和团队能够更好地协作，提高工作效率，实现更好的绩效。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1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1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增强团队凝聚力：有效的沟通和领导能够增强团队成员之间的信任和合作，形成更紧密的团队凝聚力。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1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2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促进个人和团队成长：通过学习和实践领导与沟通技巧，个人和团队成员能够不断提升自己的能力和素质，实现个人和团队的共同成长。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2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2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推动组织目标的实现：优秀的领导和沟通技巧能够帮助团队更好地理解和实现组织目标，为组织的成功做出贡献。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未来发展趋势预测与挑战分析</a:t>
            </a:r>
            <a:endParaRPr altLang="en-US" lang="zh-CN"/>
          </a:p>
        </p:txBody>
      </p:sp>
      <p:sp>
        <p:nvSpPr>
          <p:cNvPr id="1050562" name="圆角矩形 3"/>
          <p:cNvSpPr/>
          <p:nvPr>
            <p:custDataLst>
              <p:tags r:id="rId1"/>
            </p:custDataLst>
          </p:nvPr>
        </p:nvSpPr>
        <p:spPr>
          <a:xfrm>
            <a:off x="1026250" y="1491271"/>
            <a:ext cx="4614839" cy="1459976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4" name="正文"/>
          <p:cNvSpPr txBox="1"/>
          <p:nvPr>
            <p:custDataLst>
              <p:tags r:id="rId2"/>
            </p:custDataLst>
          </p:nvPr>
        </p:nvSpPr>
        <p:spPr>
          <a:xfrm>
            <a:off x="1451646" y="1991521"/>
            <a:ext cx="4194920" cy="89886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单击此处添加正文，文字是您思想的提炼，请尽量言简意赅，单击此处添加正文；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566" name="标题"/>
          <p:cNvSpPr txBox="1"/>
          <p:nvPr>
            <p:custDataLst>
              <p:tags r:id="rId3"/>
            </p:custDataLst>
          </p:nvPr>
        </p:nvSpPr>
        <p:spPr>
          <a:xfrm>
            <a:off x="1451646" y="1608118"/>
            <a:ext cx="3428722" cy="433915"/>
          </a:xfrm>
          <a:prstGeom prst="rect"/>
          <a:noFill/>
        </p:spPr>
        <p:txBody>
          <a:bodyPr anchor="ctr" bIns="0" lIns="90000" rIns="90000" rtlCol="0" tIns="46800" wrap="square">
            <a:normAutofit fontScale="60000"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领导力发展：随着企业规模的不断扩大，领导力发展将成为未来发展的重要趋势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68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650150" y="1885629"/>
            <a:ext cx="761330" cy="385229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570" name="圆角矩形 7"/>
          <p:cNvSpPr/>
          <p:nvPr>
            <p:custDataLst>
              <p:tags r:id="rId5"/>
            </p:custDataLst>
          </p:nvPr>
        </p:nvSpPr>
        <p:spPr>
          <a:xfrm>
            <a:off x="1026250" y="3041316"/>
            <a:ext cx="4614839" cy="1459976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2" name="正文"/>
          <p:cNvSpPr txBox="1"/>
          <p:nvPr>
            <p:custDataLst>
              <p:tags r:id="rId6"/>
            </p:custDataLst>
          </p:nvPr>
        </p:nvSpPr>
        <p:spPr>
          <a:xfrm>
            <a:off x="1451646" y="3541566"/>
            <a:ext cx="4194920" cy="89886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挑战分析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574" name="标题"/>
          <p:cNvSpPr txBox="1"/>
          <p:nvPr>
            <p:custDataLst>
              <p:tags r:id="rId7"/>
            </p:custDataLst>
          </p:nvPr>
        </p:nvSpPr>
        <p:spPr>
          <a:xfrm>
            <a:off x="1451646" y="3158163"/>
            <a:ext cx="3428722" cy="433915"/>
          </a:xfrm>
          <a:prstGeom prst="rect"/>
          <a:noFill/>
        </p:spPr>
        <p:txBody>
          <a:bodyPr anchor="ctr" bIns="0" lIns="90000" rIns="90000" rtlCol="0" tIns="46800" wrap="square">
            <a:normAutofit fontScale="55000"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团队建设：随着企业竞争的日益激烈，团队建设将成为未来发展的核心  挑战分析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76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50150" y="3435674"/>
            <a:ext cx="761330" cy="385229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578" name="圆角矩形 12"/>
          <p:cNvSpPr/>
          <p:nvPr>
            <p:custDataLst>
              <p:tags r:id="rId9"/>
            </p:custDataLst>
          </p:nvPr>
        </p:nvSpPr>
        <p:spPr>
          <a:xfrm>
            <a:off x="6734093" y="3041316"/>
            <a:ext cx="4614839" cy="1459976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0" name="正文"/>
          <p:cNvSpPr txBox="1"/>
          <p:nvPr>
            <p:custDataLst>
              <p:tags r:id="rId10"/>
            </p:custDataLst>
          </p:nvPr>
        </p:nvSpPr>
        <p:spPr>
          <a:xfrm>
            <a:off x="7159488" y="3541566"/>
            <a:ext cx="4194920" cy="89886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单击此处添加正文，文字是您思想的提炼，请尽量言简意赅，单击此处添加正文；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582" name="标题"/>
          <p:cNvSpPr txBox="1"/>
          <p:nvPr>
            <p:custDataLst>
              <p:tags r:id="rId11"/>
            </p:custDataLst>
          </p:nvPr>
        </p:nvSpPr>
        <p:spPr>
          <a:xfrm>
            <a:off x="7159488" y="3158163"/>
            <a:ext cx="3428722" cy="433915"/>
          </a:xfrm>
          <a:prstGeom prst="rect"/>
          <a:noFill/>
        </p:spPr>
        <p:txBody>
          <a:bodyPr anchor="ctr" bIns="0" lIns="90000" rIns="90000" rtlCol="0" tIns="46800" wrap="square">
            <a:normAutofit fontScale="55000"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市场竞争：随着市场的不断变化，企业需要不断适应新的市场环境，提高竞争力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84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357992" y="3435674"/>
            <a:ext cx="761330" cy="385229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586" name="圆角矩形 18"/>
          <p:cNvSpPr/>
          <p:nvPr>
            <p:custDataLst>
              <p:tags r:id="rId13"/>
            </p:custDataLst>
          </p:nvPr>
        </p:nvSpPr>
        <p:spPr>
          <a:xfrm>
            <a:off x="6734093" y="4591362"/>
            <a:ext cx="4614839" cy="1459976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8" name="正文"/>
          <p:cNvSpPr txBox="1"/>
          <p:nvPr>
            <p:custDataLst>
              <p:tags r:id="rId14"/>
            </p:custDataLst>
          </p:nvPr>
        </p:nvSpPr>
        <p:spPr>
          <a:xfrm>
            <a:off x="7159488" y="5091612"/>
            <a:ext cx="4194920" cy="89886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单击此处添加正文，文字是您思想的提炼，请尽量言简意赅，单击此处添加正文；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590" name="标题"/>
          <p:cNvSpPr txBox="1"/>
          <p:nvPr>
            <p:custDataLst>
              <p:tags r:id="rId15"/>
            </p:custDataLst>
          </p:nvPr>
        </p:nvSpPr>
        <p:spPr>
          <a:xfrm>
            <a:off x="7159488" y="4708208"/>
            <a:ext cx="3428722" cy="43391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</a:rPr>
              <a:t>创新发展：随着科技的不断进步，企业需要不断创新发展，提高市场竞争力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92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57992" y="4985719"/>
            <a:ext cx="761330" cy="385229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594" name="圆角矩形 26"/>
          <p:cNvSpPr/>
          <p:nvPr>
            <p:custDataLst>
              <p:tags r:id="rId17"/>
            </p:custDataLst>
          </p:nvPr>
        </p:nvSpPr>
        <p:spPr>
          <a:xfrm>
            <a:off x="6734093" y="1491271"/>
            <a:ext cx="4614839" cy="1459976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6" name="正文"/>
          <p:cNvSpPr txBox="1"/>
          <p:nvPr>
            <p:custDataLst>
              <p:tags r:id="rId18"/>
            </p:custDataLst>
          </p:nvPr>
        </p:nvSpPr>
        <p:spPr>
          <a:xfrm>
            <a:off x="7159488" y="1991521"/>
            <a:ext cx="4194920" cy="89886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单击此处添加正文，文字是您思想的提炼，请尽量言简意赅，单击此处添加正文；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598" name="标题"/>
          <p:cNvSpPr txBox="1"/>
          <p:nvPr>
            <p:custDataLst>
              <p:tags r:id="rId19"/>
            </p:custDataLst>
          </p:nvPr>
        </p:nvSpPr>
        <p:spPr>
          <a:xfrm>
            <a:off x="7159488" y="1608118"/>
            <a:ext cx="3428722" cy="43391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</a:rPr>
              <a:t>沟通技巧提升：随着社交媒体的普及，沟通技巧的提升将成为未来发展的关键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600" name="任意多边形: 形状 23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rot="5400000" flipV="1">
            <a:off x="6357992" y="1885629"/>
            <a:ext cx="761330" cy="385229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602" name="圆角矩形 31"/>
          <p:cNvSpPr/>
          <p:nvPr>
            <p:custDataLst>
              <p:tags r:id="rId21"/>
            </p:custDataLst>
          </p:nvPr>
        </p:nvSpPr>
        <p:spPr>
          <a:xfrm>
            <a:off x="1026250" y="4591362"/>
            <a:ext cx="4614839" cy="1459976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4" name="正文"/>
          <p:cNvSpPr txBox="1"/>
          <p:nvPr>
            <p:custDataLst>
              <p:tags r:id="rId22"/>
            </p:custDataLst>
          </p:nvPr>
        </p:nvSpPr>
        <p:spPr>
          <a:xfrm>
            <a:off x="1451646" y="5091612"/>
            <a:ext cx="4194920" cy="89886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单击此处添加正文，文字是您思想的提炼，请尽量言简意赅，单击此处添加正文；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606" name="标题"/>
          <p:cNvSpPr txBox="1"/>
          <p:nvPr>
            <p:custDataLst>
              <p:tags r:id="rId23"/>
            </p:custDataLst>
          </p:nvPr>
        </p:nvSpPr>
        <p:spPr>
          <a:xfrm>
            <a:off x="1451646" y="4708208"/>
            <a:ext cx="3428722" cy="43391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</a:rPr>
              <a:t>人才流失：随着人才市场的不断变化，企业需要采取有效措施防止人才流失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608" name="任意多边形: 形状 23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rot="5400000" flipV="1">
            <a:off x="650150" y="4985719"/>
            <a:ext cx="761330" cy="385229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个人成长计划制定与实施建议</a:t>
            </a:r>
            <a:endParaRPr altLang="en-US" lang="zh-CN"/>
          </a:p>
        </p:txBody>
      </p:sp>
      <p:sp>
        <p:nvSpPr>
          <p:cNvPr id="105064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制定明确的个人成长目标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5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制定具体的实施计划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5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持续学习和提升自己的能力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6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不断调整和优化自己的成长计划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70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70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4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4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4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4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4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4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4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4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4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4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4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4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4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4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4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4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4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4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4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4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16_4*l_h_i*1_5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16_4*l_h_i*1_5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16_4*l_h_i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16_4*l_h_i*1_5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16_4*l_h_f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5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5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5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5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5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5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5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5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5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5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5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5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5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5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5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5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38_5*l_h_i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38_5*l_h_i*1_5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38_5*l_h_a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38_5*l_h_f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638_5*l_h_i*1_6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638_5*l_h_i*1_6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38_5*l_h_a*1_6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38_5*l_h_f*1_6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5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5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5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5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39_5*l_h_i*1_5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639_5*l_h_i*1_6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5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5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5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5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639_5*l_h_i*1_6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39_5*l_h_i*1_5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5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5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5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5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5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5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5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5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39_5*l_h_f*1_5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39_5*l_h_a*1_5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39_5*l_h_f*1_6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39_5*l_h_a*1_6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4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BEAUTIFY_FLAG" val="#wm#"/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019_1*l_h_i*1_2_1"/>
  <p:tag name="KSO_WM_TEMPLATE_CATEGORY" val="diagram"/>
  <p:tag name="KSO_WM_TEMPLATE_INDEX" val="20231019"/>
  <p:tag name="KSO_WM_UNIT_LAYERLEVEL" val="1_1_1"/>
  <p:tag name="KSO_WM_TAG_VERSION" val="3.0"/>
  <p:tag name="KSO_WM_UNIT_TYPE" val="l_h_i"/>
  <p:tag name="KSO_WM_UNIT_INDEX" val="1_2_1"/>
  <p:tag name="KSO_WM_UNIT_FILL_FORE_SCHEMECOLOR_INDEX" val="6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gradient&quot;:[{&quot;brightness&quot;:0.30000001192092896,&quot;colorType&quot;:1,&quot;foreColorIndex&quot;:6,&quot;pos&quot;:0.8500000238418579,&quot;transparency&quot;:0},{&quot;brightness&quot;:0.699999988079071,&quot;colorType&quot;:1,&quot;foreColorIndex&quot;:6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BEAUTIFY_FLAG" val="#wm#"/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019_1*l_h_i*1_1_1"/>
  <p:tag name="KSO_WM_TEMPLATE_CATEGORY" val="diagram"/>
  <p:tag name="KSO_WM_TEMPLATE_INDEX" val="20231019"/>
  <p:tag name="KSO_WM_UNIT_LAYERLEVEL" val="1_1_1"/>
  <p:tag name="KSO_WM_TAG_VERSION" val="3.0"/>
  <p:tag name="KSO_WM_UNIT_TYPE" val="l_h_i"/>
  <p:tag name="KSO_WM_UNIT_INDEX" val="1_1_1"/>
  <p:tag name="KSO_WM_UNIT_FILL_FORE_SCHEMECOLOR_INDEX" val="5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gradient&quot;:[{&quot;brightness&quot;:0.30000001192092896,&quot;colorType&quot;:1,&quot;foreColorIndex&quot;:5,&quot;pos&quot;:0.8500000238418579,&quot;transparency&quot;:0},{&quot;brightness&quot;:0.699999988079071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BEAUTIFY_FLAG" val="#wm#"/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019_1*l_h_i*1_2_2"/>
  <p:tag name="KSO_WM_TEMPLATE_CATEGORY" val="diagram"/>
  <p:tag name="KSO_WM_TEMPLATE_INDEX" val="20231019"/>
  <p:tag name="KSO_WM_UNIT_LAYERLEVEL" val="1_1_1"/>
  <p:tag name="KSO_WM_TAG_VERSION" val="3.0"/>
  <p:tag name="KSO_WM_UNIT_TYPE" val="l_h_i"/>
  <p:tag name="KSO_WM_UNIT_INDEX" val="1_2_2"/>
  <p:tag name="KSO_WM_UNIT_PRESET_TEXT" val="洞察"/>
  <p:tag name="KSO_WM_UNIT_FILL_FORE_SCHEMECOLOR_INDEX" val="6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gradient&quot;:[{&quot;brightness&quot;:0,&quot;colorType&quot;:1,&quot;foreColorIndex&quot;:6,&quot;pos&quot;:0.4399999976158142,&quot;transparency&quot;:0},{&quot;brightness&quot;:0.6000000238418579,&quot;colorType&quot;:1,&quot;foreColorIndex&quot;:6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6,&quot;pos&quot;:0,&quot;transparency&quot;:0},{&quot;brightness&quot;:0,&quot;colorType&quot;:2,&quot;pos&quot;:1,&quot;rgb&quot;:&quot;#ffffff&quot;,&quot;transparency&quot;:0},{&quot;brightness&quot;:0.800000011920929,&quot;colorType&quot;:1,&quot;foreColorIndex&quot;:6,&quot;pos&quot;:0.7099999785423279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BEAUTIFY_FLAG" val="#wm#"/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019_1*l_h_i*1_1_2"/>
  <p:tag name="KSO_WM_TEMPLATE_CATEGORY" val="diagram"/>
  <p:tag name="KSO_WM_TEMPLATE_INDEX" val="20231019"/>
  <p:tag name="KSO_WM_UNIT_LAYERLEVEL" val="1_1_1"/>
  <p:tag name="KSO_WM_TAG_VERSION" val="3.0"/>
  <p:tag name="KSO_WM_UNIT_TYPE" val="l_h_i"/>
  <p:tag name="KSO_WM_UNIT_INDEX" val="1_1_2"/>
  <p:tag name="KSO_WM_UNIT_PRESET_TEXT" val="目标"/>
  <p:tag name="KSO_WM_UNIT_FILL_FORE_SCHEMECOLOR_INDEX" val="5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gradient&quot;:[{&quot;brightness&quot;:0,&quot;colorType&quot;:1,&quot;foreColorIndex&quot;:5,&quot;pos&quot;:0.4399999976158142,&quot;transparency&quot;:0},{&quot;brightness&quot;:0.6000000238418579,&quot;colorType&quot;:1,&quot;foreColorIndex&quot;:5,&quot;pos&quot;:0,&quot;transparency&quot;:0},{&quot;brightness&quot;:0,&quot;colorType&quot;:1,&quot;foreColorIndex&quot;:5,&quot;pos&quot;:0.6600000262260437,&quot;transparency&quot;:0},{&quot;brightness&quot;:0,&quot;colorType&quot;:1,&quot;foreColorIndex&quot;:5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550000011920929,&quot;colorType&quot;:1,&quot;foreColorIndex&quot;:5,&quot;pos&quot;:0,&quot;transparency&quot;:0},{&quot;brightness&quot;:0,&quot;colorType&quot;:2,&quot;pos&quot;:1,&quot;rgb&quot;:&quot;#ffffff&quot;,&quot;transparency&quot;:0},{&quot;brightness&quot;:0.699999988079071,&quot;colorType&quot;:1,&quot;foreColorIndex&quot;:5,&quot;pos&quot;:0.7099999785423279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BEAUTIFY_FLAG" val="#wm#"/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019_1*l_h_i*1_3_1"/>
  <p:tag name="KSO_WM_TEMPLATE_CATEGORY" val="diagram"/>
  <p:tag name="KSO_WM_TEMPLATE_INDEX" val="20231019"/>
  <p:tag name="KSO_WM_UNIT_LAYERLEVEL" val="1_1_1"/>
  <p:tag name="KSO_WM_TAG_VERSION" val="3.0"/>
  <p:tag name="KSO_WM_UNIT_TYPE" val="l_h_i"/>
  <p:tag name="KSO_WM_UNIT_INDEX" val="1_3_1"/>
  <p:tag name="KSO_WM_UNIT_FILL_FORE_SCHEMECOLOR_INDEX" val="7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gradient&quot;:[{&quot;brightness&quot;:0.30000001192092896,&quot;colorType&quot;:1,&quot;foreColorIndex&quot;:7,&quot;pos&quot;:0.8500000238418579,&quot;transparency&quot;:0},{&quot;brightness&quot;:0.699999988079071,&quot;colorType&quot;:1,&quot;foreColorIndex&quot;:7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BEAUTIFY_FLAG" val="#wm#"/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019_1*l_h_i*1_3_2"/>
  <p:tag name="KSO_WM_TEMPLATE_CATEGORY" val="diagram"/>
  <p:tag name="KSO_WM_TEMPLATE_INDEX" val="20231019"/>
  <p:tag name="KSO_WM_UNIT_LAYERLEVEL" val="1_1_1"/>
  <p:tag name="KSO_WM_TAG_VERSION" val="3.0"/>
  <p:tag name="KSO_WM_UNIT_TYPE" val="l_h_i"/>
  <p:tag name="KSO_WM_UNIT_INDEX" val="1_3_2"/>
  <p:tag name="KSO_WM_UNIT_PRESET_TEXT" val="障碍"/>
  <p:tag name="KSO_WM_UNIT_FILL_FORE_SCHEMECOLOR_INDEX" val="7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gradient&quot;:[{&quot;brightness&quot;:0,&quot;colorType&quot;:1,&quot;foreColorIndex&quot;:7,&quot;pos&quot;:0.5,&quot;transparency&quot;:0},{&quot;brightness&quot;:0.6000000238418579,&quot;colorType&quot;:1,&quot;foreColorIndex&quot;:7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7,&quot;pos&quot;:0,&quot;transparency&quot;:0},{&quot;brightness&quot;:0,&quot;colorType&quot;:2,&quot;pos&quot;:1,&quot;rgb&quot;:&quot;#ffffff&quot;,&quot;transparency&quot;:0},{&quot;brightness&quot;:0.800000011920929,&quot;colorType&quot;:1,&quot;foreColorIndex&quot;:7,&quot;pos&quot;:0.7099999785423279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BEAUTIFY_FLAG" val="#wm#"/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019_1*l_h_i*1_4_1"/>
  <p:tag name="KSO_WM_TEMPLATE_CATEGORY" val="diagram"/>
  <p:tag name="KSO_WM_TEMPLATE_INDEX" val="20231019"/>
  <p:tag name="KSO_WM_UNIT_LAYERLEVEL" val="1_1_1"/>
  <p:tag name="KSO_WM_TAG_VERSION" val="3.0"/>
  <p:tag name="KSO_WM_UNIT_TYPE" val="l_h_i"/>
  <p:tag name="KSO_WM_UNIT_INDEX" val="1_4_1"/>
  <p:tag name="KSO_WM_UNIT_FILL_FORE_SCHEMECOLOR_INDEX" val="8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gradient&quot;:[{&quot;brightness&quot;:0.30000001192092896,&quot;colorType&quot;:1,&quot;foreColorIndex&quot;:8,&quot;pos&quot;:0.8500000238418579,&quot;transparency&quot;:0},{&quot;brightness&quot;:0.699999988079071,&quot;colorType&quot;:1,&quot;foreColorIndex&quot;:8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BEAUTIFY_FLAG" val="#wm#"/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019_1*l_h_i*1_4_2"/>
  <p:tag name="KSO_WM_TEMPLATE_CATEGORY" val="diagram"/>
  <p:tag name="KSO_WM_TEMPLATE_INDEX" val="20231019"/>
  <p:tag name="KSO_WM_UNIT_LAYERLEVEL" val="1_1_1"/>
  <p:tag name="KSO_WM_TAG_VERSION" val="3.0"/>
  <p:tag name="KSO_WM_UNIT_TYPE" val="l_h_i"/>
  <p:tag name="KSO_WM_UNIT_INDEX" val="1_4_2"/>
  <p:tag name="KSO_WM_UNIT_PRESET_TEXT" val="方案"/>
  <p:tag name="KSO_WM_UNIT_FILL_FORE_SCHEMECOLOR_INDEX" val="8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gradient&quot;:[{&quot;brightness&quot;:0,&quot;colorType&quot;:1,&quot;foreColorIndex&quot;:8,&quot;pos&quot;:0.4399999976158142,&quot;transparency&quot;:0},{&quot;brightness&quot;:0.6000000238418579,&quot;colorType&quot;:1,&quot;foreColorIndex&quot;:8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19_1*l_h_f*1_2_1"/>
  <p:tag name="KSO_WM_TEMPLATE_CATEGORY" val="diagram"/>
  <p:tag name="KSO_WM_TEMPLATE_INDEX" val="2023101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4"/>
  <p:tag name="KSO_WM_DIAGRAM_COLOR_TEXT_CAN_REMOVE" val="n"/>
  <p:tag name="KSO_WM_UNIT_PRESET_TEXT" val="单击此处输入你的智能图形项正文 文字是您思想的提炼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019_1*l_h_a*1_2_1"/>
  <p:tag name="KSO_WM_TEMPLATE_CATEGORY" val="diagram"/>
  <p:tag name="KSO_WM_TEMPLATE_INDEX" val="2023101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4"/>
  <p:tag name="KSO_WM_DIAGRAM_COLOR_TEXT_CAN_REMOVE" val="n"/>
  <p:tag name="KSO_WM_UNIT_PRESET_TEXT" val="Issue"/>
  <p:tag name="KSO_WM_UNIT_TEXT_FILL_FORE_SCHEMECOLOR_INDEX" val="6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19_1*l_h_f*1_1_1"/>
  <p:tag name="KSO_WM_TEMPLATE_CATEGORY" val="diagram"/>
  <p:tag name="KSO_WM_TEMPLATE_INDEX" val="2023101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4"/>
  <p:tag name="KSO_WM_DIAGRAM_COLOR_TEXT_CAN_REMOVE" val="n"/>
  <p:tag name="KSO_WM_UNIT_PRESET_TEXT" val="单击此处输入你的智能图形项正文 文字是您思想的提炼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019_1*l_h_a*1_1_1"/>
  <p:tag name="KSO_WM_TEMPLATE_CATEGORY" val="diagram"/>
  <p:tag name="KSO_WM_TEMPLATE_INDEX" val="2023101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4"/>
  <p:tag name="KSO_WM_DIAGRAM_COLOR_TEXT_CAN_REMOVE" val="n"/>
  <p:tag name="KSO_WM_UNIT_PRESET_TEXT" val="Objective "/>
  <p:tag name="KSO_WM_UNIT_TEXT_FILL_FORE_SCHEMECOLOR_INDEX" val="5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19_1*l_h_f*1_3_1"/>
  <p:tag name="KSO_WM_TEMPLATE_CATEGORY" val="diagram"/>
  <p:tag name="KSO_WM_TEMPLATE_INDEX" val="2023101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4"/>
  <p:tag name="KSO_WM_DIAGRAM_COLOR_TEXT_CAN_REMOVE" val="n"/>
  <p:tag name="KSO_WM_UNIT_PRESET_TEXT" val="单击此处输入你的智能图形项正文 文字是您思想的提炼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019_1*l_h_a*1_3_1"/>
  <p:tag name="KSO_WM_TEMPLATE_CATEGORY" val="diagram"/>
  <p:tag name="KSO_WM_TEMPLATE_INDEX" val="2023101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4"/>
  <p:tag name="KSO_WM_DIAGRAM_COLOR_TEXT_CAN_REMOVE" val="n"/>
  <p:tag name="KSO_WM_UNIT_PRESET_TEXT" val="Insight "/>
  <p:tag name="KSO_WM_UNIT_TEXT_FILL_FORE_SCHEMECOLOR_INDEX" val="7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19_1*l_h_f*1_4_1"/>
  <p:tag name="KSO_WM_TEMPLATE_CATEGORY" val="diagram"/>
  <p:tag name="KSO_WM_TEMPLATE_INDEX" val="2023101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4"/>
  <p:tag name="KSO_WM_DIAGRAM_COLOR_TEXT_CAN_REMOVE" val="n"/>
  <p:tag name="KSO_WM_UNIT_PRESET_TEXT" val="单击此处输入你的智能图形项正文 文字是您思想的提炼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019_1*l_h_a*1_4_1"/>
  <p:tag name="KSO_WM_TEMPLATE_CATEGORY" val="diagram"/>
  <p:tag name="KSO_WM_TEMPLATE_INDEX" val="2023101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4"/>
  <p:tag name="KSO_WM_DIAGRAM_COLOR_TEXT_CAN_REMOVE" val="n"/>
  <p:tag name="KSO_WM_UNIT_PRESET_TEXT" val="Challenge "/>
  <p:tag name="KSO_WM_UNIT_TEXT_FILL_FORE_SCHEMECOLOR_INDEX" val="8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9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5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5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5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5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5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5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5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5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5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5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5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5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5*l_h_i*1_6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80_5*l_h_f*1_6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80_5*l_h_a*1_6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5*l_h_i*1_6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5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5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5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5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5*l_h_i*1_5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0_5*l_h_f*1_5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0_5*l_h_a*1_5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5*l_h_i*1_5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450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2023-12-19T23:24:59Z</dcterms:created>
  <dcterms:modified xsi:type="dcterms:W3CDTF">2023-12-19T23:24:59Z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9fdfe2d516574ba9a726d2d15b7a6e4e_21</vt:lpwstr>
  </property>
</Properties>
</file>