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712" r:id="rId1"/>
    <p:sldMasterId id="2147486749" r:id="rId2"/>
  </p:sldMasterIdLst>
  <p:notesMasterIdLst>
    <p:notesMasterId r:id="rId3"/>
  </p:notesMasterIdLst>
  <p:sldIdLst>
    <p:sldId id="1715" r:id="rId4"/>
    <p:sldId id="1718" r:id="rId5"/>
    <p:sldId id="1721" r:id="rId6"/>
    <p:sldId id="1724" r:id="rId7"/>
    <p:sldId id="1727" r:id="rId8"/>
    <p:sldId id="1730" r:id="rId9"/>
    <p:sldId id="1733" r:id="rId10"/>
    <p:sldId id="1736" r:id="rId11"/>
    <p:sldId id="1739" r:id="rId12"/>
    <p:sldId id="1742" r:id="rId13"/>
    <p:sldId id="1745" r:id="rId14"/>
    <p:sldId id="1748" r:id="rId15"/>
    <p:sldId id="1751" r:id="rId16"/>
    <p:sldId id="1754" r:id="rId17"/>
    <p:sldId id="1757" r:id="rId18"/>
    <p:sldId id="1760" r:id="rId19"/>
    <p:sldId id="1763" r:id="rId20"/>
    <p:sldId id="1766" r:id="rId21"/>
    <p:sldId id="1769" r:id="rId22"/>
    <p:sldId id="1772" r:id="rId23"/>
    <p:sldId id="1775" r:id="rId24"/>
    <p:sldId id="1778" r:id="rId25"/>
    <p:sldId id="1781" r:id="rId26"/>
    <p:sldId id="1784" r:id="rId27"/>
    <p:sldId id="1787" r:id="rId28"/>
    <p:sldId id="1790" r:id="rId29"/>
    <p:sldId id="1793" r:id="rId30"/>
    <p:sldId id="1796" r:id="rId31"/>
    <p:sldId id="1799" r:id="rId32"/>
    <p:sldId id="1802" r:id="rId33"/>
    <p:sldId id="1805" r:id="rId34"/>
    <p:sldId id="1808" r:id="rId35"/>
    <p:sldId id="1811"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713" r:id="rId1"/>
    <p:sldLayoutId id="2147486714" r:id="rId2"/>
    <p:sldLayoutId id="2147486715" r:id="rId3"/>
    <p:sldLayoutId id="2147486716" r:id="rId4"/>
    <p:sldLayoutId id="2147486717" r:id="rId5"/>
    <p:sldLayoutId id="2147486718" r:id="rId6"/>
    <p:sldLayoutId id="2147486719" r:id="rId7"/>
    <p:sldLayoutId id="2147486720" r:id="rId8"/>
    <p:sldLayoutId id="2147486721" r:id="rId9"/>
    <p:sldLayoutId id="2147486722" r:id="rId10"/>
    <p:sldLayoutId id="214748672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750" r:id="rId1"/>
    <p:sldLayoutId id="2147486751" r:id="rId2"/>
    <p:sldLayoutId id="2147486752" r:id="rId3"/>
    <p:sldLayoutId id="2147486753" r:id="rId4"/>
    <p:sldLayoutId id="2147486754" r:id="rId5"/>
    <p:sldLayoutId id="2147486755" r:id="rId6"/>
    <p:sldLayoutId id="2147486756" r:id="rId7"/>
    <p:sldLayoutId id="2147486757" r:id="rId8"/>
    <p:sldLayoutId id="2147486758" r:id="rId9"/>
    <p:sldLayoutId id="2147486759" r:id="rId10"/>
    <p:sldLayoutId id="2147486760"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tags" Target="../tags/tag193.xml"/><Relationship Id="rId18" Type="http://schemas.openxmlformats.org/officeDocument/2006/relationships/tags" Target="../tags/tag194.xml"/><Relationship Id="rId19" Type="http://schemas.openxmlformats.org/officeDocument/2006/relationships/tags" Target="../tags/tag195.xml"/><Relationship Id="rId20" Type="http://schemas.openxmlformats.org/officeDocument/2006/relationships/tags" Target="../tags/tag196.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tags" Target="../tags/tag382.xml"/><Relationship Id="rId14" Type="http://schemas.openxmlformats.org/officeDocument/2006/relationships/tags" Target="../tags/tag383.xml"/><Relationship Id="rId15" Type="http://schemas.openxmlformats.org/officeDocument/2006/relationships/tags" Target="../tags/tag384.xml"/><Relationship Id="rId16" Type="http://schemas.openxmlformats.org/officeDocument/2006/relationships/tags" Target="../tags/tag385.xml"/><Relationship Id="rId17" Type="http://schemas.openxmlformats.org/officeDocument/2006/relationships/tags" Target="../tags/tag386.xml"/><Relationship Id="rId18" Type="http://schemas.openxmlformats.org/officeDocument/2006/relationships/tags" Target="../tags/tag387.xml"/><Relationship Id="rId19" Type="http://schemas.openxmlformats.org/officeDocument/2006/relationships/tags" Target="../tags/tag388.xml"/><Relationship Id="rId20" Type="http://schemas.openxmlformats.org/officeDocument/2006/relationships/tags" Target="../tags/tag389.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tags" Target="../tags/tag405.xml"/><Relationship Id="rId14" Type="http://schemas.openxmlformats.org/officeDocument/2006/relationships/tags" Target="../tags/tag406.xml"/><Relationship Id="rId15" Type="http://schemas.openxmlformats.org/officeDocument/2006/relationships/tags" Target="../tags/tag407.xml"/><Relationship Id="rId16" Type="http://schemas.openxmlformats.org/officeDocument/2006/relationships/tags" Target="../tags/tag408.xml"/><Relationship Id="rId17" Type="http://schemas.openxmlformats.org/officeDocument/2006/relationships/tags" Target="../tags/tag409.xml"/><Relationship Id="rId18" Type="http://schemas.openxmlformats.org/officeDocument/2006/relationships/tags" Target="../tags/tag410.xml"/><Relationship Id="rId19" Type="http://schemas.openxmlformats.org/officeDocument/2006/relationships/tags" Target="../tags/tag411.xml"/><Relationship Id="rId20" Type="http://schemas.openxmlformats.org/officeDocument/2006/relationships/tags" Target="../tags/tag412.xml"/><Relationship Id="rId21" Type="http://schemas.openxmlformats.org/officeDocument/2006/relationships/tags" Target="../tags/tag413.xml"/><Relationship Id="rId22" Type="http://schemas.openxmlformats.org/officeDocument/2006/relationships/tags" Target="../tags/tag414.xml"/><Relationship Id="rId23" Type="http://schemas.openxmlformats.org/officeDocument/2006/relationships/tags" Target="../tags/tag415.xml"/><Relationship Id="rId24" Type="http://schemas.openxmlformats.org/officeDocument/2006/relationships/tags" Target="../tags/tag416.xml"/><Relationship Id="rId25" Type="http://schemas.openxmlformats.org/officeDocument/2006/relationships/tags" Target="../tags/tag417.xml"/><Relationship Id="rId26" Type="http://schemas.openxmlformats.org/officeDocument/2006/relationships/tags" Target="../tags/tag418.xml"/><Relationship Id="rId27" Type="http://schemas.openxmlformats.org/officeDocument/2006/relationships/tags" Target="../tags/tag419.xml"/><Relationship Id="rId28" Type="http://schemas.openxmlformats.org/officeDocument/2006/relationships/tags" Target="../tags/tag420.xml"/><Relationship Id="rId29" Type="http://schemas.openxmlformats.org/officeDocument/2006/relationships/tags" Target="../tags/tag421.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tags" Target="../tags/tag437.xml"/><Relationship Id="rId5" Type="http://schemas.openxmlformats.org/officeDocument/2006/relationships/tags" Target="../tags/tag438.xml"/><Relationship Id="rId6" Type="http://schemas.openxmlformats.org/officeDocument/2006/relationships/tags" Target="../tags/tag439.xml"/><Relationship Id="rId7" Type="http://schemas.openxmlformats.org/officeDocument/2006/relationships/tags" Target="../tags/tag440.xml"/><Relationship Id="rId8" Type="http://schemas.openxmlformats.org/officeDocument/2006/relationships/tags" Target="../tags/tag441.xml"/><Relationship Id="rId9" Type="http://schemas.openxmlformats.org/officeDocument/2006/relationships/tags" Target="../tags/tag442.xml"/><Relationship Id="rId10" Type="http://schemas.openxmlformats.org/officeDocument/2006/relationships/tags" Target="../tags/tag443.xml"/><Relationship Id="rId11" Type="http://schemas.openxmlformats.org/officeDocument/2006/relationships/tags" Target="../tags/tag444.xml"/><Relationship Id="rId12" Type="http://schemas.openxmlformats.org/officeDocument/2006/relationships/tags" Target="../tags/tag445.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46.xml"/><Relationship Id="rId2" Type="http://schemas.openxmlformats.org/officeDocument/2006/relationships/tags" Target="../tags/tag447.xml"/><Relationship Id="rId3" Type="http://schemas.openxmlformats.org/officeDocument/2006/relationships/tags" Target="../tags/tag448.xml"/><Relationship Id="rId4" Type="http://schemas.openxmlformats.org/officeDocument/2006/relationships/tags" Target="../tags/tag449.xml"/><Relationship Id="rId5" Type="http://schemas.openxmlformats.org/officeDocument/2006/relationships/tags" Target="../tags/tag450.xml"/><Relationship Id="rId6" Type="http://schemas.openxmlformats.org/officeDocument/2006/relationships/tags" Target="../tags/tag451.xml"/><Relationship Id="rId7" Type="http://schemas.openxmlformats.org/officeDocument/2006/relationships/tags" Target="../tags/tag452.xml"/><Relationship Id="rId8" Type="http://schemas.openxmlformats.org/officeDocument/2006/relationships/tags" Target="../tags/tag453.xml"/><Relationship Id="rId9" Type="http://schemas.openxmlformats.org/officeDocument/2006/relationships/tags" Target="../tags/tag454.xml"/><Relationship Id="rId10" Type="http://schemas.openxmlformats.org/officeDocument/2006/relationships/tags" Target="../tags/tag455.xml"/><Relationship Id="rId11" Type="http://schemas.openxmlformats.org/officeDocument/2006/relationships/tags" Target="../tags/tag456.xml"/><Relationship Id="rId12" Type="http://schemas.openxmlformats.org/officeDocument/2006/relationships/tags" Target="../tags/tag457.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58.xml"/><Relationship Id="rId2" Type="http://schemas.openxmlformats.org/officeDocument/2006/relationships/tags" Target="../tags/tag459.xml"/><Relationship Id="rId3" Type="http://schemas.openxmlformats.org/officeDocument/2006/relationships/tags" Target="../tags/tag460.xml"/><Relationship Id="rId4" Type="http://schemas.openxmlformats.org/officeDocument/2006/relationships/tags" Target="../tags/tag461.xml"/><Relationship Id="rId5" Type="http://schemas.openxmlformats.org/officeDocument/2006/relationships/tags" Target="../tags/tag462.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2024年传媒行业的新媒体应用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fontScale="83571"/>
          </a:bodyPr>
          <a:p>
            <a:pPr>
              <a:lnSpc>
                <a:spcPct val="100000"/>
              </a:lnSpc>
            </a:pPr>
            <a:r>
              <a:rPr altLang="en-US" b="1" dirty="0" sz="2800" kern="0" lang="zh-CN" spc="100">
                <a:solidFill>
                  <a:schemeClr val="lt1">
                    <a:lumMod val="100000"/>
                  </a:schemeClr>
                </a:solidFill>
                <a:effectLst/>
                <a:latin typeface="+中文标题" charset="0"/>
                <a:ea typeface="+mj-ea"/>
              </a:rPr>
              <a:t>自媒体的发展趋势</a:t>
            </a:r>
            <a:endParaRPr altLang="en-US" b="1" dirty="0" sz="28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自媒体的技术应用</a:t>
            </a:r>
            <a:endParaRPr altLang="en-US" b="1" dirty="0" sz="28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自媒体的内容创作</a:t>
            </a:r>
            <a:endParaRPr altLang="en-US" b="1" dirty="0" sz="28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自媒体的商业价值</a:t>
            </a:r>
            <a:endParaRPr altLang="en-US" b="1" dirty="0" sz="28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自媒体的行业影响</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自媒体的未来展望</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自媒体的发展趋势</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用户规模扩大</a:t>
            </a:r>
            <a:endParaRPr altLang="en-US" lang="zh-CN"/>
          </a:p>
        </p:txBody>
      </p:sp>
      <p:sp>
        <p:nvSpPr>
          <p:cNvPr id="104898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用户数量：自媒体平台用户数量逐年增长，覆盖面越来越广。</a:t>
            </a:r>
            <a:endParaRPr altLang="en-US" dirty="0" sz="1200" lang="zh-CN" spc="150">
              <a:solidFill>
                <a:schemeClr val="tx1">
                  <a:lumMod val="65000"/>
                  <a:lumOff val="35000"/>
                </a:schemeClr>
              </a:solidFill>
              <a:latin typeface="+mn-ea"/>
              <a:sym typeface="+mn-ea"/>
            </a:endParaRPr>
          </a:p>
        </p:txBody>
      </p:sp>
      <p:sp>
        <p:nvSpPr>
          <p:cNvPr id="104898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用户活跃度：用户在自媒体平台上的活跃度越来越高，发布和阅读内容都呈现上升趋势。</a:t>
            </a:r>
            <a:endParaRPr altLang="en-US" dirty="0" sz="1200" lang="zh-CN" spc="150">
              <a:solidFill>
                <a:schemeClr val="tx1">
                  <a:lumMod val="65000"/>
                  <a:lumOff val="35000"/>
                </a:schemeClr>
              </a:solidFill>
              <a:latin typeface="+mn-ea"/>
              <a:sym typeface="+mn-ea"/>
            </a:endParaRPr>
          </a:p>
        </p:txBody>
      </p:sp>
      <p:sp>
        <p:nvSpPr>
          <p:cNvPr id="104898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用户画像：自媒体用户画像越来越丰富，覆盖各个年龄段和行业领域。</a:t>
            </a:r>
            <a:endParaRPr altLang="en-US" dirty="0" sz="1200" lang="zh-CN" spc="150">
              <a:solidFill>
                <a:schemeClr val="tx1">
                  <a:lumMod val="65000"/>
                  <a:lumOff val="35000"/>
                </a:schemeClr>
              </a:solidFill>
              <a:latin typeface="+mn-ea"/>
              <a:sym typeface="+mn-ea"/>
            </a:endParaRPr>
          </a:p>
        </p:txBody>
      </p:sp>
      <p:sp>
        <p:nvSpPr>
          <p:cNvPr id="104898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用户粘性：自媒体平台通过优质内容吸引用户，提高用户粘性，形成稳定的用户群体。</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24" name="标题 1"/>
          <p:cNvSpPr>
            <a:spLocks noGrp="1"/>
          </p:cNvSpPr>
          <p:nvPr>
            <p:ph type="title"/>
          </p:nvPr>
        </p:nvSpPr>
        <p:spPr/>
        <p:txBody>
          <a:bodyPr/>
          <a:p>
            <a:r>
              <a:rPr altLang="en-US" lang="zh-CN"/>
              <a:t>内容形式多样化</a:t>
            </a:r>
            <a:endParaRPr altLang="en-US" lang="zh-CN"/>
          </a:p>
        </p:txBody>
      </p:sp>
      <p:sp>
        <p:nvSpPr>
          <p:cNvPr id="104902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3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短视频成为自媒体主流形式，如抖音、快手等平台崛起。</a:t>
            </a:r>
            <a:endParaRPr altLang="en-US" dirty="0" sz="2000" lang="zh-CN" spc="200">
              <a:solidFill>
                <a:schemeClr val="tx1">
                  <a:lumMod val="85000"/>
                  <a:lumOff val="15000"/>
                </a:schemeClr>
              </a:solidFill>
              <a:latin typeface="+mn-ea"/>
              <a:sym typeface="+mn-ea"/>
            </a:endParaRPr>
          </a:p>
        </p:txBody>
      </p:sp>
      <p:sp>
        <p:nvSpPr>
          <p:cNvPr id="104903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3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直播成为自媒体变现的重要方式，网红直播带货成为常态。</a:t>
            </a:r>
            <a:endParaRPr altLang="en-US" dirty="0" sz="2000" lang="zh-CN" spc="200">
              <a:solidFill>
                <a:schemeClr val="tx1">
                  <a:lumMod val="85000"/>
                  <a:lumOff val="15000"/>
                </a:schemeClr>
              </a:solidFill>
              <a:latin typeface="+mn-ea"/>
              <a:sym typeface="+mn-ea"/>
            </a:endParaRPr>
          </a:p>
        </p:txBody>
      </p:sp>
      <p:sp>
        <p:nvSpPr>
          <p:cNvPr id="104903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42"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微信公众号等文字类自媒体仍然具有影响力，但需不断创新内容和形式。</a:t>
            </a:r>
            <a:endParaRPr altLang="en-US" dirty="0" sz="2000" lang="zh-CN" spc="200">
              <a:solidFill>
                <a:schemeClr val="tx1">
                  <a:lumMod val="85000"/>
                  <a:lumOff val="15000"/>
                </a:schemeClr>
              </a:solidFill>
              <a:latin typeface="+mn-ea"/>
              <a:sym typeface="+mn-ea"/>
            </a:endParaRPr>
          </a:p>
        </p:txBody>
      </p:sp>
      <p:sp>
        <p:nvSpPr>
          <p:cNvPr id="104904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48"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跨平台传播成为自媒体运营的趋势，自媒体人需掌握多平台分发技巧。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社交属性增强</a:t>
            </a:r>
            <a:endParaRPr altLang="en-US" lang="zh-CN"/>
          </a:p>
        </p:txBody>
      </p:sp>
      <p:sp>
        <p:nvSpPr>
          <p:cNvPr id="104908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用户粘性增强：自媒体平台通过优化算法和个性化推荐，提高用户粘性和活跃度。</a:t>
            </a:r>
            <a:endParaRPr altLang="en-US" dirty="0" sz="1200" lang="zh-CN" spc="150">
              <a:solidFill>
                <a:schemeClr val="tx1">
                  <a:lumMod val="85000"/>
                  <a:lumOff val="15000"/>
                </a:schemeClr>
              </a:solidFill>
              <a:latin typeface="+mn-ea"/>
              <a:sym typeface="+mn-ea"/>
            </a:endParaRPr>
          </a:p>
        </p:txBody>
      </p:sp>
      <p:sp>
        <p:nvSpPr>
          <p:cNvPr id="104909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社交功能丰富：自媒体平台不断推出新的社交功能，如评论、点赞、私信等，加强用户之间的互动和交流。</a:t>
            </a:r>
            <a:endParaRPr altLang="en-US" dirty="0" sz="1200" lang="zh-CN" spc="150">
              <a:solidFill>
                <a:schemeClr val="tx1">
                  <a:lumMod val="85000"/>
                  <a:lumOff val="15000"/>
                </a:schemeClr>
              </a:solidFill>
              <a:latin typeface="+mn-ea"/>
              <a:sym typeface="+mn-ea"/>
            </a:endParaRPr>
          </a:p>
        </p:txBody>
      </p:sp>
      <p:sp>
        <p:nvSpPr>
          <p:cNvPr id="104909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社交媒体融合：自媒体平台与其他社交媒体平台进行融合，实现内容共享和用户互通，提高自媒体内容的传播力和影响力。</a:t>
            </a:r>
            <a:endParaRPr altLang="en-US" dirty="0" sz="1200" lang="zh-CN" spc="150">
              <a:solidFill>
                <a:schemeClr val="tx1">
                  <a:lumMod val="85000"/>
                  <a:lumOff val="15000"/>
                </a:schemeClr>
              </a:solidFill>
              <a:latin typeface="+mn-ea"/>
              <a:sym typeface="+mn-ea"/>
            </a:endParaRPr>
          </a:p>
        </p:txBody>
      </p:sp>
      <p:sp>
        <p:nvSpPr>
          <p:cNvPr id="104910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社交属性商业化：自媒体平台通过社交属性实现商业化运营，如广告投放、付费阅读等，提高自媒体的商业价值和盈利能力。</a:t>
            </a:r>
            <a:endParaRPr altLang="en-US" dirty="0" sz="1200" lang="zh-CN" spc="150">
              <a:solidFill>
                <a:schemeClr val="tx1">
                  <a:lumMod val="85000"/>
                  <a:lumOff val="15000"/>
                </a:schemeClr>
              </a:solidFill>
              <a:latin typeface="+mn-ea"/>
              <a:sym typeface="+mn-ea"/>
            </a:endParaRPr>
          </a:p>
        </p:txBody>
      </p:sp>
      <p:sp>
        <p:nvSpPr>
          <p:cNvPr id="104910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商业模式创新</a:t>
            </a:r>
            <a:endParaRPr altLang="en-US" lang="zh-CN"/>
          </a:p>
        </p:txBody>
      </p:sp>
      <p:sp>
        <p:nvSpPr>
          <p:cNvPr id="104915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社群运营：建立社群，通过提供会员服务、线下活动等方式实现盈利。</a:t>
            </a:r>
            <a:endParaRPr altLang="en-US" dirty="0" sz="2400" lang="zh-CN">
              <a:latin typeface="+mn-ea"/>
              <a:ea typeface="+mn-ea"/>
            </a:endParaRPr>
          </a:p>
        </p:txBody>
      </p:sp>
      <p:sp>
        <p:nvSpPr>
          <p:cNvPr id="104916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电商转化：将自媒体流量转化为电商销售，实现流量变现。</a:t>
            </a:r>
            <a:endParaRPr altLang="en-US" dirty="0" sz="2400" lang="zh-CN">
              <a:latin typeface="+mn-ea"/>
              <a:ea typeface="+mn-ea"/>
            </a:endParaRPr>
          </a:p>
        </p:txBody>
      </p:sp>
      <p:sp>
        <p:nvSpPr>
          <p:cNvPr id="104917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内容付费：自媒体人通过提供高质量的内容吸引用户付费订阅，实现盈利。</a:t>
            </a:r>
            <a:endParaRPr altLang="en-US" dirty="0" sz="2400" lang="zh-CN">
              <a:latin typeface="+mn-ea"/>
              <a:ea typeface="+mn-ea"/>
            </a:endParaRPr>
          </a:p>
        </p:txBody>
      </p:sp>
      <p:sp>
        <p:nvSpPr>
          <p:cNvPr id="104917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广告合作：与品牌合作，通过广告投放获得收益。</a:t>
            </a:r>
            <a:endParaRPr altLang="en-US" dirty="0" sz="24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1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自媒体的技术应用</a:t>
            </a:r>
            <a:endParaRPr altLang="en-US" dirty="0" lang="zh-CN">
              <a:solidFill>
                <a:schemeClr val="lt1">
                  <a:lumMod val="100000"/>
                </a:schemeClr>
              </a:solidFill>
            </a:endParaRPr>
          </a:p>
        </p:txBody>
      </p:sp>
      <p:sp>
        <p:nvSpPr>
          <p:cNvPr id="1049212"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54" name="标题 1"/>
          <p:cNvSpPr>
            <a:spLocks noGrp="1"/>
          </p:cNvSpPr>
          <p:nvPr>
            <p:ph type="title"/>
          </p:nvPr>
        </p:nvSpPr>
        <p:spPr/>
        <p:txBody>
          <a:bodyPr/>
          <a:p>
            <a:r>
              <a:rPr altLang="en-US" lang="zh-CN"/>
              <a:t>人工智能技术</a:t>
            </a:r>
            <a:endParaRPr altLang="en-US" lang="zh-CN"/>
          </a:p>
        </p:txBody>
      </p:sp>
      <p:sp>
        <p:nvSpPr>
          <p:cNvPr id="104925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语音识别：自媒体内容创作中的语音转文字技术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自然语言处理：自媒体内容创作中的文本自动分类和情感分析技术</a:t>
            </a:r>
            <a:endParaRPr dirty="0" sz="2000" err="1">
              <a:solidFill>
                <a:schemeClr val="tx1">
                  <a:lumMod val="75000"/>
                  <a:lumOff val="25000"/>
                </a:schemeClr>
              </a:solidFill>
              <a:latin typeface="+mn-ea"/>
              <a:ea typeface="+mn-ea"/>
              <a:cs typeface="+mn-ea"/>
              <a:sym typeface="+mn-lt"/>
            </a:endParaRPr>
          </a:p>
        </p:txBody>
      </p:sp>
      <p:sp>
        <p:nvSpPr>
          <p:cNvPr id="104927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8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机器学习：自媒体内容创作中的个性化推荐和智能编辑技术</a:t>
            </a:r>
            <a:endParaRPr dirty="0" sz="2000" err="1">
              <a:solidFill>
                <a:schemeClr val="tx1">
                  <a:lumMod val="75000"/>
                  <a:lumOff val="25000"/>
                </a:schemeClr>
              </a:solidFill>
              <a:latin typeface="+mn-ea"/>
              <a:ea typeface="+mn-ea"/>
              <a:cs typeface="+mn-ea"/>
              <a:sym typeface="+mn-lt"/>
            </a:endParaRPr>
          </a:p>
        </p:txBody>
      </p:sp>
      <p:sp>
        <p:nvSpPr>
          <p:cNvPr id="10492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图像识别：自媒体内容创作中的图片识别和文字提取技术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32" name="标题 1"/>
          <p:cNvSpPr>
            <a:spLocks noGrp="1"/>
          </p:cNvSpPr>
          <p:nvPr>
            <p:ph type="title"/>
          </p:nvPr>
        </p:nvSpPr>
        <p:spPr/>
        <p:txBody>
          <a:bodyPr/>
          <a:p>
            <a:r>
              <a:rPr altLang="en-US" lang="zh-CN"/>
              <a:t>大数据分析</a:t>
            </a:r>
            <a:endParaRPr altLang="en-US" lang="zh-CN"/>
          </a:p>
        </p:txBody>
      </p:sp>
      <p:sp>
        <p:nvSpPr>
          <p:cNvPr id="104933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定义：大数据技术能够对海量数据进行高效处理和分析，挖掘出有价值的信息。</a:t>
            </a:r>
            <a:endParaRPr altLang="en-US" dirty="0" sz="2000" lang="zh-CN" spc="150">
              <a:solidFill>
                <a:schemeClr val="tx1">
                  <a:lumMod val="85000"/>
                  <a:lumOff val="15000"/>
                </a:schemeClr>
              </a:solidFill>
              <a:latin typeface="+mn-ea"/>
              <a:sym typeface="+mn-ea"/>
            </a:endParaRPr>
          </a:p>
        </p:txBody>
      </p:sp>
      <p:sp>
        <p:nvSpPr>
          <p:cNvPr id="104934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应用场景：自媒体通过大数据分析用户行为、兴趣和需求，实现精准推送和个性化推荐。</a:t>
            </a:r>
            <a:endParaRPr altLang="en-US" dirty="0" sz="2000" lang="zh-CN" spc="150">
              <a:solidFill>
                <a:schemeClr val="tx1">
                  <a:lumMod val="85000"/>
                  <a:lumOff val="15000"/>
                </a:schemeClr>
              </a:solidFill>
              <a:latin typeface="+mn-ea"/>
              <a:sym typeface="+mn-ea"/>
            </a:endParaRPr>
          </a:p>
        </p:txBody>
      </p:sp>
      <p:sp>
        <p:nvSpPr>
          <p:cNvPr id="104934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优势：提高自媒体内容质量和用户体验，增强用户粘性和忠诚度。</a:t>
            </a:r>
            <a:endParaRPr altLang="en-US" dirty="0" sz="2000" lang="zh-CN" spc="150">
              <a:solidFill>
                <a:schemeClr val="tx1">
                  <a:lumMod val="85000"/>
                  <a:lumOff val="15000"/>
                </a:schemeClr>
              </a:solidFill>
              <a:latin typeface="+mn-ea"/>
              <a:sym typeface="+mn-ea"/>
            </a:endParaRPr>
          </a:p>
        </p:txBody>
      </p:sp>
      <p:sp>
        <p:nvSpPr>
          <p:cNvPr id="104935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未来发展：随着数据量的增长和技术的进步，大数据分析在自媒体领域的应用将更加广泛和深入。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94" name="标题 1"/>
          <p:cNvSpPr>
            <a:spLocks noGrp="1"/>
          </p:cNvSpPr>
          <p:nvPr>
            <p:ph type="title"/>
          </p:nvPr>
        </p:nvSpPr>
        <p:spPr/>
        <p:txBody>
          <a:bodyPr/>
          <a:p>
            <a:r>
              <a:rPr altLang="en-US" lang="zh-CN"/>
              <a:t>云计算技术</a:t>
            </a:r>
            <a:endParaRPr altLang="en-US" lang="zh-CN"/>
          </a:p>
        </p:txBody>
      </p:sp>
      <p:sp>
        <p:nvSpPr>
          <p:cNvPr id="104939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定义：云计算技术是一种基于互联网的计算方式，通过这种方式，共享的软硬件资源和信息可以按需提供给计算机和其他设备。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0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0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应用：自媒体通过云计算技术，可以实现高效的内容生产、存储和管理，同时还可以提供更加灵活和个性化的服务。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0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1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优势：云计算技术可以提高自媒体的内容质量和生产效率，同时还可以降低运营成本和风险。</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1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未来发展：随着云计算技术的不断发展和完善，自媒体将会更加依赖于这种技术，实现更加高效和智能化的运营和管理。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5G网络技术</a:t>
            </a:r>
            <a:endParaRPr altLang="en-US" lang="zh-CN"/>
          </a:p>
        </p:txBody>
      </p:sp>
      <p:sp>
        <p:nvSpPr>
          <p:cNvPr id="10494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5G网络技术为自媒体提供了更快速、更稳定的传输速度和更低的延迟，使得自媒体内容能够更加快速地传播。</a:t>
            </a:r>
            <a:endParaRPr altLang="en-US" dirty="0" sz="1200" lang="zh-CN" spc="150">
              <a:solidFill>
                <a:schemeClr val="tx1">
                  <a:lumMod val="65000"/>
                  <a:lumOff val="35000"/>
                </a:schemeClr>
              </a:solidFill>
              <a:latin typeface="+mn-ea"/>
              <a:sym typeface="+mn-ea"/>
            </a:endParaRPr>
          </a:p>
        </p:txBody>
      </p:sp>
      <p:sp>
        <p:nvSpPr>
          <p:cNvPr id="10494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5G网络技术能够支持更多的设备同时连接，使得自媒体内容能够更好地覆盖更广泛的受众。</a:t>
            </a:r>
            <a:endParaRPr altLang="en-US" dirty="0" sz="1200" lang="zh-CN" spc="150">
              <a:solidFill>
                <a:schemeClr val="tx1">
                  <a:lumMod val="65000"/>
                  <a:lumOff val="35000"/>
                </a:schemeClr>
              </a:solidFill>
              <a:latin typeface="+mn-ea"/>
              <a:sym typeface="+mn-ea"/>
            </a:endParaRPr>
          </a:p>
        </p:txBody>
      </p:sp>
      <p:sp>
        <p:nvSpPr>
          <p:cNvPr id="10494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5G网络技术能够提供更高的数据传输速率和更大的数据容量，使得自媒体内容能够更加丰富和多样化。</a:t>
            </a:r>
            <a:endParaRPr altLang="en-US" dirty="0" sz="1200" lang="zh-CN" spc="150">
              <a:solidFill>
                <a:schemeClr val="tx1">
                  <a:lumMod val="65000"/>
                  <a:lumOff val="35000"/>
                </a:schemeClr>
              </a:solidFill>
              <a:latin typeface="+mn-ea"/>
              <a:sym typeface="+mn-ea"/>
            </a:endParaRPr>
          </a:p>
        </p:txBody>
      </p:sp>
      <p:sp>
        <p:nvSpPr>
          <p:cNvPr id="10494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5G网络技术能够提供更低的延迟和更高的可靠性，使得自媒体内容能够更加实时地传播，提高用户体验。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0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自媒体的内容创作</a:t>
            </a:r>
            <a:endParaRPr altLang="en-US" dirty="0" lang="zh-CN">
              <a:solidFill>
                <a:schemeClr val="lt1">
                  <a:lumMod val="100000"/>
                </a:schemeClr>
              </a:solidFill>
            </a:endParaRPr>
          </a:p>
        </p:txBody>
      </p:sp>
      <p:sp>
        <p:nvSpPr>
          <p:cNvPr id="104950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内容质量提升</a:t>
            </a:r>
            <a:endParaRPr altLang="en-US" lang="zh-CN"/>
          </a:p>
        </p:txBody>
      </p:sp>
      <p:sp>
        <p:nvSpPr>
          <p:cNvPr id="104954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5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内容原创性：自媒体应注重原创内容的创作，避免抄袭和洗稿</a:t>
            </a:r>
            <a:endParaRPr altLang="en-US" dirty="0" sz="2000" lang="zh-CN" spc="200">
              <a:solidFill>
                <a:schemeClr val="tx1">
                  <a:lumMod val="85000"/>
                  <a:lumOff val="15000"/>
                </a:schemeClr>
              </a:solidFill>
              <a:latin typeface="+mn-ea"/>
              <a:sym typeface="+mn-ea"/>
            </a:endParaRPr>
          </a:p>
        </p:txBody>
      </p:sp>
      <p:sp>
        <p:nvSpPr>
          <p:cNvPr id="104955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5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内容深度：自媒体应深入挖掘新闻事件，提供有深度的分析和解读</a:t>
            </a:r>
            <a:endParaRPr altLang="en-US" dirty="0" sz="2000" lang="zh-CN" spc="200">
              <a:solidFill>
                <a:schemeClr val="tx1">
                  <a:lumMod val="85000"/>
                  <a:lumOff val="15000"/>
                </a:schemeClr>
              </a:solidFill>
              <a:latin typeface="+mn-ea"/>
              <a:sym typeface="+mn-ea"/>
            </a:endParaRPr>
          </a:p>
        </p:txBody>
      </p:sp>
      <p:sp>
        <p:nvSpPr>
          <p:cNvPr id="104956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6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内容垂直化：自媒体应针对特定领域进行深耕，提供专业化的内容</a:t>
            </a:r>
            <a:endParaRPr altLang="en-US" dirty="0" sz="2000" lang="zh-CN" spc="200">
              <a:solidFill>
                <a:schemeClr val="tx1">
                  <a:lumMod val="85000"/>
                  <a:lumOff val="15000"/>
                </a:schemeClr>
              </a:solidFill>
              <a:latin typeface="+mn-ea"/>
              <a:sym typeface="+mn-ea"/>
            </a:endParaRPr>
          </a:p>
        </p:txBody>
      </p:sp>
      <p:sp>
        <p:nvSpPr>
          <p:cNvPr id="104956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70"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内容互动性：自媒体应积极与读者互动，及时回应评论和反馈</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原创内容崛起</a:t>
            </a:r>
            <a:endParaRPr altLang="en-US" lang="zh-CN"/>
          </a:p>
        </p:txBody>
      </p:sp>
      <p:sp>
        <p:nvSpPr>
          <p:cNvPr id="104961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内容质量与传播效果成为衡量自媒体价值的重要标准</a:t>
            </a:r>
            <a:endParaRPr altLang="en-US" dirty="0" sz="2400" lang="zh-CN">
              <a:latin typeface="+mn-ea"/>
              <a:ea typeface="+mn-ea"/>
            </a:endParaRPr>
          </a:p>
        </p:txBody>
      </p:sp>
      <p:sp>
        <p:nvSpPr>
          <p:cNvPr id="104962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原创内容的商业价值逐渐被发掘和认可</a:t>
            </a:r>
            <a:endParaRPr altLang="en-US" dirty="0" sz="2400" lang="zh-CN">
              <a:latin typeface="+mn-ea"/>
              <a:ea typeface="+mn-ea"/>
            </a:endParaRPr>
          </a:p>
        </p:txBody>
      </p:sp>
      <p:sp>
        <p:nvSpPr>
          <p:cNvPr id="104963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内容创作者数量激增，形成多元化内容生态</a:t>
            </a:r>
            <a:endParaRPr altLang="en-US" dirty="0" sz="2400" lang="zh-CN">
              <a:latin typeface="+mn-ea"/>
              <a:ea typeface="+mn-ea"/>
            </a:endParaRPr>
          </a:p>
        </p:txBody>
      </p:sp>
      <p:sp>
        <p:nvSpPr>
          <p:cNvPr id="104963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原创内容成为自媒体的核心竞争力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70" name="标题 1"/>
          <p:cNvSpPr>
            <a:spLocks noGrp="1"/>
          </p:cNvSpPr>
          <p:nvPr>
            <p:ph type="title"/>
          </p:nvPr>
        </p:nvSpPr>
        <p:spPr/>
        <p:txBody>
          <a:bodyPr/>
          <a:p>
            <a:r>
              <a:rPr altLang="en-US" lang="zh-CN"/>
              <a:t>短视频的崛起</a:t>
            </a:r>
            <a:endParaRPr altLang="en-US" lang="zh-CN"/>
          </a:p>
        </p:txBody>
      </p:sp>
      <p:sp>
        <p:nvSpPr>
          <p:cNvPr id="104967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短视频满足了用户碎片化阅读的需求</a:t>
            </a:r>
            <a:endParaRPr altLang="zh-CN" dirty="0" lang="en-US">
              <a:solidFill>
                <a:schemeClr val="dk1">
                  <a:lumMod val="80000"/>
                  <a:lumOff val="20000"/>
                </a:schemeClr>
              </a:solidFill>
              <a:latin typeface="+mn-ea"/>
              <a:sym typeface="+mn-ea"/>
            </a:endParaRPr>
          </a:p>
        </p:txBody>
      </p:sp>
      <p:sp>
        <p:nvSpPr>
          <p:cNvPr id="104968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短视频成为自媒体内容创作的重要形式</a:t>
            </a:r>
            <a:endParaRPr altLang="en-US" dirty="0" lang="zh-CN">
              <a:solidFill>
                <a:schemeClr val="dk1">
                  <a:lumMod val="80000"/>
                  <a:lumOff val="20000"/>
                </a:schemeClr>
              </a:solidFill>
              <a:latin typeface="+mn-ea"/>
              <a:sym typeface="+mn-ea"/>
            </a:endParaRPr>
          </a:p>
        </p:txBody>
      </p:sp>
      <p:sp>
        <p:nvSpPr>
          <p:cNvPr id="104968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短视频具有制作门槛低、传播速度快的特点</a:t>
            </a:r>
            <a:endParaRPr altLang="en-US" dirty="0" lang="zh-CN">
              <a:solidFill>
                <a:schemeClr val="dk1">
                  <a:lumMod val="80000"/>
                  <a:lumOff val="20000"/>
                </a:schemeClr>
              </a:solidFill>
              <a:latin typeface="+mn-ea"/>
              <a:sym typeface="+mn-ea"/>
            </a:endParaRPr>
          </a:p>
        </p:txBody>
      </p:sp>
      <p:sp>
        <p:nvSpPr>
          <p:cNvPr id="104969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短视频为自媒体带来了更多的商业机会</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40" name="标题 1"/>
          <p:cNvSpPr>
            <a:spLocks noGrp="1"/>
          </p:cNvSpPr>
          <p:nvPr>
            <p:ph type="title"/>
          </p:nvPr>
        </p:nvSpPr>
        <p:spPr/>
        <p:txBody>
          <a:bodyPr/>
          <a:p>
            <a:r>
              <a:rPr altLang="en-US" lang="zh-CN"/>
              <a:t>直播内容的发展</a:t>
            </a:r>
            <a:endParaRPr altLang="en-US" lang="zh-CN"/>
          </a:p>
        </p:txBody>
      </p:sp>
      <p:sp>
        <p:nvSpPr>
          <p:cNvPr id="10497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互动游戏：通过游戏与观众互动，增加观众参与度</a:t>
            </a:r>
            <a:endParaRPr altLang="zh-CN" dirty="0" lang="en-US">
              <a:solidFill>
                <a:schemeClr val="dk1">
                  <a:lumMod val="80000"/>
                  <a:lumOff val="20000"/>
                </a:schemeClr>
              </a:solidFill>
              <a:latin typeface="+mn-ea"/>
              <a:sym typeface="+mn-ea"/>
            </a:endParaRPr>
          </a:p>
        </p:txBody>
      </p:sp>
      <p:sp>
        <p:nvSpPr>
          <p:cNvPr id="10497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直播带货：通过直播销售商品，吸引消费者</a:t>
            </a:r>
            <a:endParaRPr altLang="en-US" dirty="0" lang="zh-CN">
              <a:solidFill>
                <a:schemeClr val="dk1">
                  <a:lumMod val="80000"/>
                  <a:lumOff val="20000"/>
                </a:schemeClr>
              </a:solidFill>
              <a:latin typeface="+mn-ea"/>
              <a:sym typeface="+mn-ea"/>
            </a:endParaRPr>
          </a:p>
        </p:txBody>
      </p:sp>
      <p:sp>
        <p:nvSpPr>
          <p:cNvPr id="10497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才艺表演：展示个人或团队的才艺，吸引观众</a:t>
            </a:r>
            <a:endParaRPr altLang="en-US" dirty="0" lang="zh-CN">
              <a:solidFill>
                <a:schemeClr val="dk1">
                  <a:lumMod val="80000"/>
                  <a:lumOff val="20000"/>
                </a:schemeClr>
              </a:solidFill>
              <a:latin typeface="+mn-ea"/>
              <a:sym typeface="+mn-ea"/>
            </a:endParaRPr>
          </a:p>
        </p:txBody>
      </p:sp>
      <p:sp>
        <p:nvSpPr>
          <p:cNvPr id="10497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实时互动：与观众进行实时交流，回答观众问题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1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自媒体的商业价值</a:t>
            </a:r>
            <a:endParaRPr altLang="en-US" dirty="0" lang="zh-CN">
              <a:solidFill>
                <a:schemeClr val="lt1">
                  <a:lumMod val="100000"/>
                </a:schemeClr>
              </a:solidFill>
            </a:endParaRPr>
          </a:p>
        </p:txBody>
      </p:sp>
      <p:sp>
        <p:nvSpPr>
          <p:cNvPr id="1049812"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品牌宣传价值</a:t>
            </a:r>
            <a:endParaRPr altLang="en-US" lang="zh-CN"/>
          </a:p>
        </p:txBody>
      </p:sp>
      <p:sp>
        <p:nvSpPr>
          <p:cNvPr id="104985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自媒体平台提供多样化的宣传方式</a:t>
            </a:r>
            <a:endParaRPr altLang="en-US" dirty="0" sz="2400" lang="zh-CN">
              <a:latin typeface="+mn-ea"/>
              <a:ea typeface="+mn-ea"/>
            </a:endParaRPr>
          </a:p>
        </p:txBody>
      </p:sp>
      <p:sp>
        <p:nvSpPr>
          <p:cNvPr id="104987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自媒体提升品牌知名度和美誉度</a:t>
            </a:r>
            <a:endParaRPr altLang="en-US" dirty="0" sz="2400" lang="zh-CN">
              <a:latin typeface="+mn-ea"/>
              <a:ea typeface="+mn-ea"/>
            </a:endParaRPr>
          </a:p>
        </p:txBody>
      </p:sp>
      <p:sp>
        <p:nvSpPr>
          <p:cNvPr id="104987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自媒体成为品牌宣传的重要渠道</a:t>
            </a:r>
            <a:endParaRPr altLang="en-US" dirty="0" sz="2400" lang="zh-CN">
              <a:latin typeface="+mn-ea"/>
              <a:ea typeface="+mn-ea"/>
            </a:endParaRPr>
          </a:p>
        </p:txBody>
      </p:sp>
      <p:sp>
        <p:nvSpPr>
          <p:cNvPr id="104987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品牌与自媒体合作实现精准营销</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16" name="标题 1"/>
          <p:cNvSpPr>
            <a:spLocks noGrp="1"/>
          </p:cNvSpPr>
          <p:nvPr>
            <p:ph type="title"/>
          </p:nvPr>
        </p:nvSpPr>
        <p:spPr/>
        <p:txBody>
          <a:bodyPr/>
          <a:p>
            <a:r>
              <a:rPr altLang="en-US" lang="zh-CN"/>
              <a:t>电商营销价值</a:t>
            </a:r>
            <a:endParaRPr altLang="en-US" lang="zh-CN"/>
          </a:p>
        </p:txBody>
      </p:sp>
      <p:sp>
        <p:nvSpPr>
          <p:cNvPr id="104991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2"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内容创作：自媒体人通过创作优质内容吸引潜在消费者，提高品牌知名度和美誉度。</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2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8"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社交互动：自媒体平台上的社交功能可以帮助品牌与消费者建立紧密的联系，提高用户粘性。</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3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4"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精准定位：自媒体可以通过数据分析精准定位目标用户，提高营销效果。</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3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0" name="TextBox 2"/>
          <p:cNvSpPr txBox="1"/>
          <p:nvPr>
            <p:custDataLst>
              <p:tags r:id="rId12"/>
            </p:custDataLst>
          </p:nvPr>
        </p:nvSpPr>
        <p:spPr>
          <a:xfrm>
            <a:off x="9180549" y="3030566"/>
            <a:ext cx="2303661" cy="186018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品牌传播：自媒体可以通过分享品牌故事、企业文化等方式，传递品牌价值观，增强品牌认同感。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78" name="标题 1"/>
          <p:cNvSpPr>
            <a:spLocks noGrp="1"/>
          </p:cNvSpPr>
          <p:nvPr>
            <p:ph type="title"/>
          </p:nvPr>
        </p:nvSpPr>
        <p:spPr/>
        <p:txBody>
          <a:bodyPr/>
          <a:p>
            <a:r>
              <a:rPr altLang="en-US" lang="zh-CN"/>
              <a:t>广告投放价值</a:t>
            </a:r>
            <a:endParaRPr altLang="en-US" lang="zh-CN"/>
          </a:p>
        </p:txBody>
      </p:sp>
      <p:sp>
        <p:nvSpPr>
          <p:cNvPr id="1049980"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82"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984"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精准定位：自媒体平台可以根据广告主的定位需求，将广告投放到目标受众群体中，提高广告效果。</a:t>
            </a:r>
            <a:endParaRPr altLang="en-US" dirty="0" sz="2000" lang="zh-CN" spc="200">
              <a:solidFill>
                <a:schemeClr val="tx1">
                  <a:lumMod val="85000"/>
                  <a:lumOff val="15000"/>
                </a:schemeClr>
              </a:solidFill>
              <a:latin typeface="+mn-ea"/>
              <a:sym typeface="+mn-ea"/>
            </a:endParaRPr>
          </a:p>
        </p:txBody>
      </p:sp>
      <p:sp>
        <p:nvSpPr>
          <p:cNvPr id="1049986"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88"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90"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互动性强：自媒体平台上的广告形式多样，可以通过互动游戏、问答等形式吸引用户参与，提高用户参与度和转化率。</a:t>
            </a:r>
            <a:endParaRPr altLang="en-US" dirty="0" sz="2000" lang="zh-CN" spc="200">
              <a:solidFill>
                <a:schemeClr val="tx1">
                  <a:lumMod val="85000"/>
                  <a:lumOff val="15000"/>
                </a:schemeClr>
              </a:solidFill>
              <a:latin typeface="+mn-ea"/>
              <a:sym typeface="+mn-ea"/>
            </a:endParaRPr>
          </a:p>
        </p:txBody>
      </p:sp>
      <p:sp>
        <p:nvSpPr>
          <p:cNvPr id="1049992"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4"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96"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成本低廉：自媒体平台的广告投放费用相对较低，可以帮助广告主降低广告成本，提高广告投放的性价比。</a:t>
            </a:r>
            <a:endParaRPr altLang="en-US" dirty="0" sz="2000" lang="zh-CN" spc="200">
              <a:solidFill>
                <a:schemeClr val="tx1">
                  <a:lumMod val="85000"/>
                  <a:lumOff val="15000"/>
                </a:schemeClr>
              </a:solidFill>
              <a:latin typeface="+mn-ea"/>
              <a:sym typeface="+mn-ea"/>
            </a:endParaRPr>
          </a:p>
        </p:txBody>
      </p:sp>
      <p:sp>
        <p:nvSpPr>
          <p:cNvPr id="1049998"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0"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02"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品牌传播：自媒体平台上的内容可以成为广告主品牌传播的重要渠道，通过优质的内容和口碑营销，提高品牌知名度和美誉度。</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40" name="标题 1"/>
          <p:cNvSpPr>
            <a:spLocks noGrp="1"/>
          </p:cNvSpPr>
          <p:nvPr>
            <p:ph type="title"/>
          </p:nvPr>
        </p:nvSpPr>
        <p:spPr/>
        <p:txBody>
          <a:bodyPr/>
          <a:p>
            <a:r>
              <a:rPr altLang="en-US" lang="zh-CN"/>
              <a:t>知识付费价值</a:t>
            </a:r>
            <a:endParaRPr altLang="en-US" lang="zh-CN"/>
          </a:p>
        </p:txBody>
      </p:sp>
      <p:sp>
        <p:nvSpPr>
          <p:cNvPr id="10500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知识付费有助于自媒体实现商业价值</a:t>
            </a:r>
            <a:endParaRPr altLang="zh-CN" dirty="0" lang="en-US">
              <a:solidFill>
                <a:schemeClr val="dk1">
                  <a:lumMod val="80000"/>
                  <a:lumOff val="20000"/>
                </a:schemeClr>
              </a:solidFill>
              <a:latin typeface="+mn-ea"/>
              <a:sym typeface="+mn-ea"/>
            </a:endParaRPr>
          </a:p>
        </p:txBody>
      </p:sp>
      <p:sp>
        <p:nvSpPr>
          <p:cNvPr id="10500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知识付费成为自媒体变现的重要方式</a:t>
            </a:r>
            <a:endParaRPr altLang="en-US" dirty="0" lang="zh-CN">
              <a:solidFill>
                <a:schemeClr val="dk1">
                  <a:lumMod val="80000"/>
                  <a:lumOff val="20000"/>
                </a:schemeClr>
              </a:solidFill>
              <a:latin typeface="+mn-ea"/>
              <a:sym typeface="+mn-ea"/>
            </a:endParaRPr>
          </a:p>
        </p:txBody>
      </p:sp>
      <p:sp>
        <p:nvSpPr>
          <p:cNvPr id="10500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自媒体通过提供专业知识和经验获得收益</a:t>
            </a:r>
            <a:endParaRPr altLang="en-US" dirty="0" lang="zh-CN">
              <a:solidFill>
                <a:schemeClr val="dk1">
                  <a:lumMod val="80000"/>
                  <a:lumOff val="20000"/>
                </a:schemeClr>
              </a:solidFill>
              <a:latin typeface="+mn-ea"/>
              <a:sym typeface="+mn-ea"/>
            </a:endParaRPr>
          </a:p>
        </p:txBody>
      </p:sp>
      <p:sp>
        <p:nvSpPr>
          <p:cNvPr id="10500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知识付费为自媒体带来稳定的收入来源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1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自媒体的行业影响</a:t>
            </a:r>
            <a:endParaRPr altLang="en-US" dirty="0" lang="zh-CN">
              <a:solidFill>
                <a:schemeClr val="lt1">
                  <a:lumMod val="100000"/>
                </a:schemeClr>
              </a:solidFill>
            </a:endParaRPr>
          </a:p>
        </p:txBody>
      </p:sp>
      <p:sp>
        <p:nvSpPr>
          <p:cNvPr id="1050112"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54" name="标题 1"/>
          <p:cNvSpPr>
            <a:spLocks noGrp="1"/>
          </p:cNvSpPr>
          <p:nvPr>
            <p:ph type="title"/>
          </p:nvPr>
        </p:nvSpPr>
        <p:spPr/>
        <p:txBody>
          <a:bodyPr/>
          <a:p>
            <a:r>
              <a:rPr altLang="en-US" lang="zh-CN"/>
              <a:t>对传统媒体的影响</a:t>
            </a:r>
            <a:endParaRPr altLang="en-US" lang="zh-CN"/>
          </a:p>
        </p:txBody>
      </p:sp>
      <p:sp>
        <p:nvSpPr>
          <p:cNvPr id="1050156"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内容生产：自媒体的发展使得内容生产更加多元化，传统媒体不再是唯一的信息来源。</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传播方式：自媒体通过社交媒体等平台进行传播，具有更广泛的受众和更快的传播速度。</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广告收入：自媒体的发展对传统媒体的广告收入产生了影响，广告主开始将更多的预算投向自媒体。</a:t>
            </a:r>
            <a:endParaRPr altLang="en-US" dirty="0" sz="1200" lang="zh-CN" spc="150">
              <a:solidFill>
                <a:schemeClr val="tx1">
                  <a:lumMod val="65000"/>
                  <a:lumOff val="35000"/>
                </a:schemeClr>
              </a:solidFill>
              <a:latin typeface="+mn-ea"/>
              <a:sym typeface="+mn-ea"/>
            </a:endParaRPr>
          </a:p>
        </p:txBody>
      </p:sp>
      <p:sp>
        <p:nvSpPr>
          <p:cNvPr id="1050162"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品牌建设：自媒体在品牌建设和推广方面也具有优势，传统媒体需要不断创新以保持竞争力。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00" name="标题 1"/>
          <p:cNvSpPr>
            <a:spLocks noGrp="1"/>
          </p:cNvSpPr>
          <p:nvPr>
            <p:ph type="title"/>
          </p:nvPr>
        </p:nvSpPr>
        <p:spPr/>
        <p:txBody>
          <a:bodyPr/>
          <a:p>
            <a:r>
              <a:rPr altLang="en-US" lang="zh-CN"/>
              <a:t>对互联网行业的影响</a:t>
            </a:r>
            <a:endParaRPr altLang="en-US" lang="zh-CN"/>
          </a:p>
        </p:txBody>
      </p:sp>
      <p:sp>
        <p:nvSpPr>
          <p:cNvPr id="105020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自媒体的发展推动了互联网行业的创新和变革。</a:t>
            </a:r>
            <a:endParaRPr altLang="en-US" dirty="0" sz="1200" lang="zh-CN" spc="150">
              <a:solidFill>
                <a:schemeClr val="tx1">
                  <a:lumMod val="85000"/>
                  <a:lumOff val="15000"/>
                </a:schemeClr>
              </a:solidFill>
              <a:latin typeface="+mn-ea"/>
              <a:sym typeface="+mn-ea"/>
            </a:endParaRPr>
          </a:p>
        </p:txBody>
      </p:sp>
      <p:sp>
        <p:nvSpPr>
          <p:cNvPr id="105020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自媒体成为互联网行业的重要内容生产者和传播渠道。</a:t>
            </a:r>
            <a:endParaRPr altLang="en-US" dirty="0" sz="1200" lang="zh-CN" spc="150">
              <a:solidFill>
                <a:schemeClr val="tx1">
                  <a:lumMod val="85000"/>
                  <a:lumOff val="15000"/>
                </a:schemeClr>
              </a:solidFill>
              <a:latin typeface="+mn-ea"/>
              <a:sym typeface="+mn-ea"/>
            </a:endParaRPr>
          </a:p>
        </p:txBody>
      </p:sp>
      <p:sp>
        <p:nvSpPr>
          <p:cNvPr id="105021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自媒体对互联网行业的商业模式和产业链产生了深远的影响。</a:t>
            </a:r>
            <a:endParaRPr altLang="en-US" dirty="0" sz="1200" lang="zh-CN" spc="150">
              <a:solidFill>
                <a:schemeClr val="tx1">
                  <a:lumMod val="85000"/>
                  <a:lumOff val="15000"/>
                </a:schemeClr>
              </a:solidFill>
              <a:latin typeface="+mn-ea"/>
              <a:sym typeface="+mn-ea"/>
            </a:endParaRPr>
          </a:p>
        </p:txBody>
      </p:sp>
      <p:sp>
        <p:nvSpPr>
          <p:cNvPr id="105021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自媒体的发展对互联网行业的监管和法律规范提出了新的挑战和要求。</a:t>
            </a:r>
            <a:endParaRPr altLang="en-US" dirty="0" sz="1200" lang="zh-CN" spc="150">
              <a:solidFill>
                <a:schemeClr val="tx1">
                  <a:lumMod val="85000"/>
                  <a:lumOff val="15000"/>
                </a:schemeClr>
              </a:solidFill>
              <a:latin typeface="+mn-ea"/>
              <a:sym typeface="+mn-ea"/>
            </a:endParaRPr>
          </a:p>
        </p:txBody>
      </p:sp>
      <p:sp>
        <p:nvSpPr>
          <p:cNvPr id="105022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62" name="标题 1"/>
          <p:cNvSpPr>
            <a:spLocks noGrp="1"/>
          </p:cNvSpPr>
          <p:nvPr>
            <p:ph type="title"/>
          </p:nvPr>
        </p:nvSpPr>
        <p:spPr/>
        <p:txBody>
          <a:bodyPr/>
          <a:p>
            <a:r>
              <a:rPr altLang="en-US" lang="zh-CN"/>
              <a:t>对广告行业的影响</a:t>
            </a:r>
            <a:endParaRPr altLang="en-US" lang="zh-CN"/>
          </a:p>
        </p:txBody>
      </p:sp>
      <p:sp>
        <p:nvSpPr>
          <p:cNvPr id="1050264"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6"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68"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自媒体的发展使得广告投放更加精准，提高了广告效果。</a:t>
            </a:r>
            <a:endParaRPr altLang="en-US" dirty="0" sz="2000" lang="zh-CN" spc="200">
              <a:solidFill>
                <a:schemeClr val="tx1">
                  <a:lumMod val="85000"/>
                  <a:lumOff val="15000"/>
                </a:schemeClr>
              </a:solidFill>
              <a:latin typeface="+mn-ea"/>
              <a:sym typeface="+mn-ea"/>
            </a:endParaRPr>
          </a:p>
        </p:txBody>
      </p:sp>
      <p:sp>
        <p:nvSpPr>
          <p:cNvPr id="1050270"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2"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4"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自媒体的内容创意和个性化定制成为广告的重要形式，提高了广告的吸引力和转化率。</a:t>
            </a:r>
            <a:endParaRPr altLang="en-US" dirty="0" sz="2000" lang="zh-CN" spc="200">
              <a:solidFill>
                <a:schemeClr val="tx1">
                  <a:lumMod val="85000"/>
                  <a:lumOff val="15000"/>
                </a:schemeClr>
              </a:solidFill>
              <a:latin typeface="+mn-ea"/>
              <a:sym typeface="+mn-ea"/>
            </a:endParaRPr>
          </a:p>
        </p:txBody>
      </p:sp>
      <p:sp>
        <p:nvSpPr>
          <p:cNvPr id="1050276"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8"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80"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自媒体的社交属性使得广告能够更好地与用户互动，提高了用户的参与度和忠诚度。</a:t>
            </a:r>
            <a:endParaRPr altLang="en-US" dirty="0" sz="2000" lang="zh-CN" spc="200">
              <a:solidFill>
                <a:schemeClr val="tx1">
                  <a:lumMod val="85000"/>
                  <a:lumOff val="15000"/>
                </a:schemeClr>
              </a:solidFill>
              <a:latin typeface="+mn-ea"/>
              <a:sym typeface="+mn-ea"/>
            </a:endParaRPr>
          </a:p>
        </p:txBody>
      </p:sp>
      <p:sp>
        <p:nvSpPr>
          <p:cNvPr id="1050282"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4"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86"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自媒体的发展使得广告投放的成本降低，为中小企业提供了更多的广告投放机会。</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24" name="标题 1"/>
          <p:cNvSpPr>
            <a:spLocks noGrp="1"/>
          </p:cNvSpPr>
          <p:nvPr>
            <p:ph type="title"/>
          </p:nvPr>
        </p:nvSpPr>
        <p:spPr/>
        <p:txBody>
          <a:bodyPr/>
          <a:p>
            <a:r>
              <a:rPr altLang="en-US" lang="zh-CN"/>
              <a:t>对社会文化的影响</a:t>
            </a:r>
            <a:endParaRPr altLang="en-US" lang="zh-CN"/>
          </a:p>
        </p:txBody>
      </p:sp>
      <p:sp>
        <p:nvSpPr>
          <p:cNvPr id="105032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促进信息传播的多样性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推动社会议题的讨论和关注</a:t>
            </a:r>
            <a:endParaRPr dirty="0" sz="2000" err="1">
              <a:solidFill>
                <a:schemeClr val="tx1">
                  <a:lumMod val="75000"/>
                  <a:lumOff val="25000"/>
                </a:schemeClr>
              </a:solidFill>
              <a:latin typeface="+mn-ea"/>
              <a:ea typeface="+mn-ea"/>
              <a:cs typeface="+mn-ea"/>
              <a:sym typeface="+mn-lt"/>
            </a:endParaRPr>
          </a:p>
        </p:txBody>
      </p:sp>
      <p:sp>
        <p:nvSpPr>
          <p:cNvPr id="105034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5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丰富文化内容和形式</a:t>
            </a:r>
            <a:endParaRPr dirty="0" sz="2000" err="1">
              <a:solidFill>
                <a:schemeClr val="tx1">
                  <a:lumMod val="75000"/>
                  <a:lumOff val="25000"/>
                </a:schemeClr>
              </a:solidFill>
              <a:latin typeface="+mn-ea"/>
              <a:ea typeface="+mn-ea"/>
              <a:cs typeface="+mn-ea"/>
              <a:sym typeface="+mn-lt"/>
            </a:endParaRPr>
          </a:p>
        </p:txBody>
      </p:sp>
      <p:sp>
        <p:nvSpPr>
          <p:cNvPr id="10503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增强个体表达和发声的机会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40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自媒体的未来展望</a:t>
            </a:r>
            <a:endParaRPr altLang="en-US" dirty="0" lang="zh-CN">
              <a:solidFill>
                <a:schemeClr val="lt1">
                  <a:lumMod val="100000"/>
                </a:schemeClr>
              </a:solidFill>
            </a:endParaRPr>
          </a:p>
        </p:txBody>
      </p:sp>
      <p:sp>
        <p:nvSpPr>
          <p:cNvPr id="1050404"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46" name="标题 1"/>
          <p:cNvSpPr>
            <a:spLocks noGrp="1"/>
          </p:cNvSpPr>
          <p:nvPr>
            <p:ph type="title"/>
          </p:nvPr>
        </p:nvSpPr>
        <p:spPr/>
        <p:txBody>
          <a:bodyPr/>
          <a:p>
            <a:r>
              <a:rPr altLang="en-US" lang="zh-CN"/>
              <a:t>技术发展的推动作用</a:t>
            </a:r>
            <a:endParaRPr altLang="en-US" lang="zh-CN"/>
          </a:p>
        </p:txBody>
      </p:sp>
      <p:sp>
        <p:nvSpPr>
          <p:cNvPr id="1050448"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50"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52"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54"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56"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8"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0"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2"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4"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6"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8"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0"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2"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4"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6"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8"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80"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82"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84"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5G技术的普及将加速自媒体内容分发</a:t>
            </a:r>
            <a:endParaRPr altLang="en-US" dirty="0" sz="1200" lang="zh-CN" spc="150">
              <a:solidFill>
                <a:schemeClr val="tx1">
                  <a:lumMod val="65000"/>
                  <a:lumOff val="35000"/>
                </a:schemeClr>
              </a:solidFill>
              <a:latin typeface="+mn-ea"/>
              <a:sym typeface="+mn-ea"/>
            </a:endParaRPr>
          </a:p>
        </p:txBody>
      </p:sp>
      <p:sp>
        <p:nvSpPr>
          <p:cNvPr id="1050486"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区块链技术保障自媒体内容版权与可信度</a:t>
            </a:r>
            <a:endParaRPr altLang="en-US" dirty="0" sz="1200" lang="zh-CN" spc="150">
              <a:solidFill>
                <a:schemeClr val="tx1">
                  <a:lumMod val="65000"/>
                  <a:lumOff val="35000"/>
                </a:schemeClr>
              </a:solidFill>
              <a:latin typeface="+mn-ea"/>
              <a:sym typeface="+mn-ea"/>
            </a:endParaRPr>
          </a:p>
        </p:txBody>
      </p:sp>
      <p:sp>
        <p:nvSpPr>
          <p:cNvPr id="1050488"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云计算为自媒体提供强大的数据存储与分析能力</a:t>
            </a:r>
            <a:endParaRPr altLang="en-US" dirty="0" sz="1200" lang="zh-CN" spc="150">
              <a:solidFill>
                <a:schemeClr val="tx1">
                  <a:lumMod val="65000"/>
                  <a:lumOff val="35000"/>
                </a:schemeClr>
              </a:solidFill>
              <a:latin typeface="+mn-ea"/>
              <a:sym typeface="+mn-ea"/>
            </a:endParaRPr>
          </a:p>
        </p:txBody>
      </p:sp>
      <p:sp>
        <p:nvSpPr>
          <p:cNvPr id="1050490"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AI技术提升自媒体内容创作效率与质量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528" name="标题 1"/>
          <p:cNvSpPr>
            <a:spLocks noGrp="1"/>
          </p:cNvSpPr>
          <p:nvPr>
            <p:ph type="title"/>
          </p:nvPr>
        </p:nvSpPr>
        <p:spPr/>
        <p:txBody>
          <a:bodyPr/>
          <a:p>
            <a:r>
              <a:rPr altLang="en-US" lang="zh-CN"/>
              <a:t>商业模式创新方向</a:t>
            </a:r>
            <a:endParaRPr altLang="en-US" lang="zh-CN"/>
          </a:p>
        </p:txBody>
      </p:sp>
      <p:sp>
        <p:nvSpPr>
          <p:cNvPr id="1050530"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32"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534"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内容创新：提供高质量、有深度的内容，吸引用户并提高品牌影响力。</a:t>
            </a:r>
            <a:endParaRPr altLang="en-US" dirty="0" sz="2000" lang="zh-CN" spc="200">
              <a:solidFill>
                <a:schemeClr val="tx1">
                  <a:lumMod val="85000"/>
                  <a:lumOff val="15000"/>
                </a:schemeClr>
              </a:solidFill>
              <a:latin typeface="+mn-ea"/>
              <a:sym typeface="+mn-ea"/>
            </a:endParaRPr>
          </a:p>
        </p:txBody>
      </p:sp>
      <p:sp>
        <p:nvSpPr>
          <p:cNvPr id="1050536"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38"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40"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平台创新：利用新技术和新媒体平台，打造更高效、便捷的用户体验。</a:t>
            </a:r>
            <a:endParaRPr altLang="en-US" dirty="0" sz="2000" lang="zh-CN" spc="200">
              <a:solidFill>
                <a:schemeClr val="tx1">
                  <a:lumMod val="85000"/>
                  <a:lumOff val="15000"/>
                </a:schemeClr>
              </a:solidFill>
              <a:latin typeface="+mn-ea"/>
              <a:sym typeface="+mn-ea"/>
            </a:endParaRPr>
          </a:p>
        </p:txBody>
      </p:sp>
      <p:sp>
        <p:nvSpPr>
          <p:cNvPr id="1050542"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44"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46"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商业模式创新：探索新的盈利模式，如广告、付费阅读、电商等，提高自媒体的盈利能力。</a:t>
            </a:r>
            <a:endParaRPr altLang="en-US" dirty="0" sz="2000" lang="zh-CN" spc="200">
              <a:solidFill>
                <a:schemeClr val="tx1">
                  <a:lumMod val="85000"/>
                  <a:lumOff val="15000"/>
                </a:schemeClr>
              </a:solidFill>
              <a:latin typeface="+mn-ea"/>
              <a:sym typeface="+mn-ea"/>
            </a:endParaRPr>
          </a:p>
        </p:txBody>
      </p:sp>
      <p:sp>
        <p:nvSpPr>
          <p:cNvPr id="1050548"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50"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52"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社群运营：建立并维护用户社群，增强用户粘性和忠诚度，提高自媒体的品牌价值。</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90" name="标题 1"/>
          <p:cNvSpPr>
            <a:spLocks noGrp="1"/>
          </p:cNvSpPr>
          <p:nvPr>
            <p:ph type="title"/>
          </p:nvPr>
        </p:nvSpPr>
        <p:spPr/>
        <p:txBody>
          <a:bodyPr/>
          <a:p>
            <a:r>
              <a:rPr altLang="en-US" lang="zh-CN"/>
              <a:t>行业监管与规范发展</a:t>
            </a:r>
            <a:endParaRPr altLang="en-US" lang="zh-CN"/>
          </a:p>
        </p:txBody>
      </p:sp>
      <p:sp>
        <p:nvSpPr>
          <p:cNvPr id="105059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9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9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政府出台相关政策，加强对自媒体的监管力度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59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0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02"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自媒体平台加强自律，制定行业规范和标准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0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0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0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建立自媒体信用体系，对违规行为进行惩戒</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1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1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1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推动自媒体与传统媒体融合发展，共同维护良好的媒体生态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52" name="标题 1"/>
          <p:cNvSpPr>
            <a:spLocks noGrp="1"/>
          </p:cNvSpPr>
          <p:nvPr>
            <p:ph type="title"/>
          </p:nvPr>
        </p:nvSpPr>
        <p:spPr/>
        <p:txBody>
          <a:bodyPr/>
          <a:p>
            <a:r>
              <a:rPr altLang="en-US" lang="zh-CN"/>
              <a:t>自媒体行业的挑战与机遇</a:t>
            </a:r>
            <a:endParaRPr altLang="en-US" lang="zh-CN"/>
          </a:p>
        </p:txBody>
      </p:sp>
      <p:sp>
        <p:nvSpPr>
          <p:cNvPr id="105065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5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5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挑战：内容质量参差不齐，监管难度大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6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6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6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机遇：5G技术推动自媒体行业快速发展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6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6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7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挑战：竞争激烈，难以脱颖而出</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67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7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76"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机遇：自媒体行业将迎来更多商业模式和创新机会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71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716"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71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72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7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2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8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4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9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62.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2024-01-06T04:42:27Z</dcterms:created>
  <dcterms:modified xsi:type="dcterms:W3CDTF">2024-01-06T04:42:27Z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93288a610db143da8249aa6bb182533d_21</vt:lpwstr>
  </property>
</Properties>
</file>