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489" r:id="rId1"/>
    <p:sldMasterId id="2147490526" r:id="rId2"/>
  </p:sldMasterIdLst>
  <p:notesMasterIdLst>
    <p:notesMasterId r:id="rId3"/>
  </p:notesMasterIdLst>
  <p:sldIdLst>
    <p:sldId id="3291" r:id="rId4"/>
    <p:sldId id="3296" r:id="rId5"/>
    <p:sldId id="3300" r:id="rId6"/>
    <p:sldId id="3303" r:id="rId7"/>
    <p:sldId id="3306" r:id="rId8"/>
    <p:sldId id="3309" r:id="rId9"/>
    <p:sldId id="3312" r:id="rId10"/>
    <p:sldId id="3315" r:id="rId11"/>
    <p:sldId id="3318" r:id="rId12"/>
    <p:sldId id="3321" r:id="rId13"/>
    <p:sldId id="3324" r:id="rId14"/>
    <p:sldId id="3327" r:id="rId15"/>
    <p:sldId id="3330" r:id="rId16"/>
    <p:sldId id="3333" r:id="rId17"/>
    <p:sldId id="3336" r:id="rId18"/>
    <p:sldId id="3339" r:id="rId19"/>
    <p:sldId id="3342" r:id="rId20"/>
    <p:sldId id="3345" r:id="rId21"/>
    <p:sldId id="3348" r:id="rId22"/>
    <p:sldId id="3351" r:id="rId23"/>
    <p:sldId id="3354" r:id="rId24"/>
    <p:sldId id="3357" r:id="rId25"/>
    <p:sldId id="3360"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idx="2"/>
          </p:nvPr>
        </p:nvSpPr>
        <p:spPr/>
      </p:sp>
      <p:sp>
        <p:nvSpPr>
          <p:cNvPr id="1048616"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490" r:id="rId1"/>
    <p:sldLayoutId id="2147490491" r:id="rId2"/>
    <p:sldLayoutId id="2147490492" r:id="rId3"/>
    <p:sldLayoutId id="2147490493" r:id="rId4"/>
    <p:sldLayoutId id="2147490494" r:id="rId5"/>
    <p:sldLayoutId id="2147490495" r:id="rId6"/>
    <p:sldLayoutId id="2147490496" r:id="rId7"/>
    <p:sldLayoutId id="2147490497" r:id="rId8"/>
    <p:sldLayoutId id="2147490498" r:id="rId9"/>
    <p:sldLayoutId id="2147490499" r:id="rId10"/>
    <p:sldLayoutId id="214749050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0527" r:id="rId1"/>
    <p:sldLayoutId id="2147490528" r:id="rId2"/>
    <p:sldLayoutId id="2147490529" r:id="rId3"/>
    <p:sldLayoutId id="2147490530" r:id="rId4"/>
    <p:sldLayoutId id="2147490531" r:id="rId5"/>
    <p:sldLayoutId id="2147490532" r:id="rId6"/>
    <p:sldLayoutId id="2147490533" r:id="rId7"/>
    <p:sldLayoutId id="2147490534" r:id="rId8"/>
    <p:sldLayoutId id="2147490535" r:id="rId9"/>
    <p:sldLayoutId id="2147490536" r:id="rId10"/>
    <p:sldLayoutId id="2147490537"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初中教育中的弹性学习与个性化学习</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6974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初中教育中的弹性学习</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6974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初中教育中的个性化学习</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994150"/>
            <a:ext cx="4088130" cy="398780"/>
          </a:xfrm>
          <a:prstGeom prst="rect"/>
          <a:noFill/>
        </p:spPr>
        <p:txBody>
          <a:bodyPr anchor="t" bIns="45720" rtlCol="0" wrap="square">
            <a:spAutoFit/>
          </a:bodyPr>
          <a:p>
            <a:pPr algn="l" fontAlgn="ctr">
              <a:lnSpc>
                <a:spcPct val="100000"/>
              </a:lnSpc>
            </a:pPr>
            <a:r>
              <a:rPr altLang="en-US" b="1" dirty="0" sz="2000" lang="zh-CN">
                <a:solidFill>
                  <a:schemeClr val="accent1"/>
                </a:solidFill>
                <a:latin typeface="+mj-ea"/>
                <a:ea typeface="+mj-ea"/>
                <a:cs typeface="微软雅黑" panose="020B0503020204020204" charset="-122"/>
                <a:sym typeface="+mn-ea"/>
              </a:rPr>
              <a:t>弹性学习与个性化学习的关系</a:t>
            </a:r>
            <a:endParaRPr altLang="en-US" b="1" dirty="0"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994150"/>
            <a:ext cx="4068445"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初中教育中实施弹性学习与个性化学习的挑战与对策</a:t>
            </a:r>
            <a:endParaRPr altLang="en-US" b="1" sz="2000" lang="zh-CN">
              <a:solidFill>
                <a:schemeClr val="accent1"/>
              </a:solidFill>
              <a:latin typeface="+mj-ea"/>
              <a:ea typeface="+mj-ea"/>
              <a:cs typeface="微软雅黑" panose="020B0503020204020204"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2" name="标题 3"/>
          <p:cNvSpPr>
            <a:spLocks noGrp="1"/>
          </p:cNvSpPr>
          <p:nvPr>
            <p:ph type="title" idx="4"/>
            <p:custDataLst>
              <p:tags r:id="rId1"/>
            </p:custDataLst>
          </p:nvPr>
        </p:nvSpPr>
        <p:spPr/>
        <p:txBody>
          <a:bodyPr/>
          <a:p>
            <a:r>
              <a:rPr altLang="en-US" lang="zh-CN"/>
              <a:t>初中教育中的弹性学习</a:t>
            </a:r>
            <a:endParaRPr altLang="en-US" lang="zh-CN"/>
          </a:p>
        </p:txBody>
      </p:sp>
      <p:sp>
        <p:nvSpPr>
          <p:cNvPr id="1048884"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8" name="标题 1"/>
          <p:cNvSpPr>
            <a:spLocks noGrp="1"/>
          </p:cNvSpPr>
          <p:nvPr>
            <p:ph type="title" idx="2"/>
          </p:nvPr>
        </p:nvSpPr>
        <p:spPr/>
        <p:txBody>
          <a:bodyPr/>
          <a:p>
            <a:r>
              <a:rPr altLang="en-US" lang="zh-CN"/>
              <a:t>弹性学习的定义与特点</a:t>
            </a:r>
            <a:endParaRPr altLang="en-US" lang="zh-CN"/>
          </a:p>
        </p:txBody>
      </p:sp>
      <p:sp>
        <p:nvSpPr>
          <p:cNvPr id="1048930"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32" name="正文"/>
          <p:cNvSpPr txBox="1"/>
          <p:nvPr>
            <p:custDataLst>
              <p:tags r:id="rId2"/>
            </p:custDataLst>
          </p:nvPr>
        </p:nvSpPr>
        <p:spPr>
          <a:xfrm>
            <a:off x="1134190" y="3504868"/>
            <a:ext cx="4208861" cy="671208"/>
          </a:xfrm>
          <a:prstGeom prst="rect"/>
          <a:noFill/>
        </p:spPr>
        <p:txBody>
          <a:bodyPr anchor="t" anchorCtr="0" bIns="0" lIns="0" rIns="0" rtlCol="0" tIns="0" wrap="square">
            <a:normAutofit fontScale="76250"/>
          </a:bodyPr>
          <a:p>
            <a:pPr algn="l" fontAlgn="auto" indent="0">
              <a:lnSpc>
                <a:spcPct val="130000"/>
              </a:lnSpc>
            </a:pPr>
            <a:r>
              <a:rPr altLang="en-US" dirty="0" sz="1600" lang="zh-CN" spc="150">
                <a:solidFill>
                  <a:schemeClr val="tx1"/>
                </a:solidFill>
                <a:latin typeface="+mn-ea"/>
              </a:rPr>
              <a:t>定义：弹性学习是一种灵活的学习方式，允许学生在学习过程中自主安排学习进度、选择学习内容和学习方式。</a:t>
            </a:r>
            <a:endParaRPr altLang="en-US" dirty="0" sz="1600" lang="zh-CN" spc="150">
              <a:solidFill>
                <a:schemeClr val="tx1"/>
              </a:solidFill>
              <a:latin typeface="+mn-ea"/>
            </a:endParaRPr>
          </a:p>
        </p:txBody>
      </p:sp>
      <p:sp>
        <p:nvSpPr>
          <p:cNvPr id="1048934"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36" name="正文"/>
          <p:cNvSpPr txBox="1"/>
          <p:nvPr>
            <p:custDataLst>
              <p:tags r:id="rId4"/>
            </p:custDataLst>
          </p:nvPr>
        </p:nvSpPr>
        <p:spPr>
          <a:xfrm>
            <a:off x="6921691" y="3504868"/>
            <a:ext cx="4208861" cy="671208"/>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solidFill>
                <a:latin typeface="+mn-ea"/>
              </a:rPr>
              <a:t>特点：</a:t>
            </a:r>
            <a:endParaRPr altLang="en-US" dirty="0" sz="1100" lang="zh-CN" spc="150">
              <a:solidFill>
                <a:schemeClr val="tx1"/>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1"/>
          <p:cNvSpPr>
            <a:spLocks noGrp="1"/>
          </p:cNvSpPr>
          <p:nvPr>
            <p:ph type="title" idx="2"/>
          </p:nvPr>
        </p:nvSpPr>
        <p:spPr/>
        <p:txBody>
          <a:bodyPr/>
          <a:p>
            <a:r>
              <a:rPr altLang="en-US" lang="zh-CN"/>
              <a:t>初中教育中实施弹性学习的必要性</a:t>
            </a:r>
            <a:endParaRPr altLang="en-US" lang="zh-CN"/>
          </a:p>
        </p:txBody>
      </p:sp>
      <p:sp>
        <p:nvSpPr>
          <p:cNvPr id="10489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提高学生的学习兴趣和主动性</a:t>
            </a:r>
            <a:endParaRPr altLang="en-US" sz="1400" lang="zh-CN" spc="150">
              <a:solidFill>
                <a:schemeClr val="tx1"/>
              </a:solidFill>
              <a:effectLst/>
              <a:latin typeface="+mn-ea"/>
              <a:sym typeface="+mn-ea"/>
            </a:endParaRPr>
          </a:p>
        </p:txBody>
      </p:sp>
      <p:sp>
        <p:nvSpPr>
          <p:cNvPr id="10489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适应不同学生的学习需求和能力水平</a:t>
            </a:r>
            <a:endParaRPr altLang="en-US" dirty="0" sz="1400" lang="zh-CN" spc="150">
              <a:solidFill>
                <a:schemeClr val="tx1"/>
              </a:solidFill>
              <a:effectLst/>
              <a:latin typeface="+mn-ea"/>
              <a:sym typeface="+mn-ea"/>
            </a:endParaRPr>
          </a:p>
        </p:txBody>
      </p:sp>
      <p:sp>
        <p:nvSpPr>
          <p:cNvPr id="10489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培养学生的自主学习和合作学习能力</a:t>
            </a:r>
            <a:endParaRPr altLang="en-US" sz="1400" lang="zh-CN" spc="150">
              <a:solidFill>
                <a:schemeClr val="tx1"/>
              </a:solidFill>
              <a:effectLst/>
              <a:latin typeface="+mn-ea"/>
              <a:sym typeface="+mn-ea"/>
            </a:endParaRPr>
          </a:p>
        </p:txBody>
      </p:sp>
      <p:sp>
        <p:nvSpPr>
          <p:cNvPr id="104899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促进教师的专业发展和教育创新</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1"/>
          <p:cNvSpPr>
            <a:spLocks noGrp="1"/>
          </p:cNvSpPr>
          <p:nvPr>
            <p:ph type="title" idx="2"/>
          </p:nvPr>
        </p:nvSpPr>
        <p:spPr/>
        <p:txBody>
          <a:bodyPr/>
          <a:p>
            <a:r>
              <a:rPr altLang="en-US" lang="zh-CN"/>
              <a:t>弹性学习的实施方式与策略</a:t>
            </a:r>
            <a:endParaRPr altLang="en-US" lang="zh-CN"/>
          </a:p>
        </p:txBody>
      </p:sp>
      <p:sp>
        <p:nvSpPr>
          <p:cNvPr id="1049034"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6"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实施方式：个性化学习计划、自主学习、合作学习、探究学习等</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0"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2"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策略：灵活安排学习进度、多样化教学方式、个性化学习资源、多元化评价方式等</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1"/>
          <p:cNvSpPr>
            <a:spLocks noGrp="1"/>
          </p:cNvSpPr>
          <p:nvPr>
            <p:ph type="title" idx="2"/>
          </p:nvPr>
        </p:nvSpPr>
        <p:spPr/>
        <p:txBody>
          <a:bodyPr/>
          <a:p>
            <a:r>
              <a:rPr altLang="en-US" lang="zh-CN"/>
              <a:t>弹性学习对初中教育的影响</a:t>
            </a:r>
            <a:endParaRPr altLang="en-US" lang="zh-CN"/>
          </a:p>
        </p:txBody>
      </p:sp>
      <p:sp>
        <p:nvSpPr>
          <p:cNvPr id="10490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促进个性化发展：弹性学习能够满足学生的个性化需求和发展，从而促进学生的全面发展。</a:t>
            </a:r>
            <a:endParaRPr altLang="zh-CN" dirty="0" lang="en-US">
              <a:solidFill>
                <a:schemeClr val="dk1">
                  <a:lumMod val="80000"/>
                  <a:lumOff val="20000"/>
                </a:schemeClr>
              </a:solidFill>
              <a:latin typeface="+mn-ea"/>
              <a:sym typeface="+mn-ea"/>
            </a:endParaRPr>
          </a:p>
        </p:txBody>
      </p:sp>
      <p:sp>
        <p:nvSpPr>
          <p:cNvPr id="10490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提高学习效果：弹性学习能够更好地适应不同学生的学习需求和能力水平，从而提高学习效果。</a:t>
            </a:r>
            <a:endParaRPr altLang="en-US" dirty="0" lang="zh-CN">
              <a:solidFill>
                <a:schemeClr val="dk1">
                  <a:lumMod val="80000"/>
                  <a:lumOff val="20000"/>
                </a:schemeClr>
              </a:solidFill>
              <a:latin typeface="+mn-ea"/>
              <a:sym typeface="+mn-ea"/>
            </a:endParaRPr>
          </a:p>
        </p:txBody>
      </p:sp>
      <p:sp>
        <p:nvSpPr>
          <p:cNvPr id="10491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增强自主学习能力：弹性学习鼓励学生自主选择学习内容、时间和方式，从而培养自主学习能力。</a:t>
            </a:r>
            <a:endParaRPr altLang="en-US" dirty="0" lang="zh-CN">
              <a:solidFill>
                <a:schemeClr val="dk1">
                  <a:lumMod val="80000"/>
                  <a:lumOff val="20000"/>
                </a:schemeClr>
              </a:solidFill>
              <a:latin typeface="+mn-ea"/>
              <a:sym typeface="+mn-ea"/>
            </a:endParaRPr>
          </a:p>
        </p:txBody>
      </p:sp>
      <p:sp>
        <p:nvSpPr>
          <p:cNvPr id="10491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提升教育公平性：弹性学习能够减少教育资源的不平等分配，从而让更多的学生享受到优质的教育资源。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3"/>
          <p:cNvSpPr>
            <a:spLocks noGrp="1"/>
          </p:cNvSpPr>
          <p:nvPr>
            <p:ph type="title" idx="4"/>
            <p:custDataLst>
              <p:tags r:id="rId1"/>
            </p:custDataLst>
          </p:nvPr>
        </p:nvSpPr>
        <p:spPr/>
        <p:txBody>
          <a:bodyPr/>
          <a:p>
            <a:r>
              <a:rPr altLang="en-US" lang="zh-CN"/>
              <a:t>初中教育中的个性化学习</a:t>
            </a:r>
            <a:endParaRPr altLang="en-US" lang="zh-CN"/>
          </a:p>
        </p:txBody>
      </p:sp>
      <p:sp>
        <p:nvSpPr>
          <p:cNvPr id="1049158"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2" name="标题 1"/>
          <p:cNvSpPr>
            <a:spLocks noGrp="1"/>
          </p:cNvSpPr>
          <p:nvPr>
            <p:ph type="title" idx="2"/>
          </p:nvPr>
        </p:nvSpPr>
        <p:spPr/>
        <p:txBody>
          <a:bodyPr/>
          <a:p>
            <a:r>
              <a:rPr altLang="en-US" lang="zh-CN"/>
              <a:t>个性化学习的定义与特点</a:t>
            </a:r>
            <a:endParaRPr altLang="en-US" lang="zh-CN"/>
          </a:p>
        </p:txBody>
      </p:sp>
      <p:sp>
        <p:nvSpPr>
          <p:cNvPr id="1049204" name="圆角矩形 21"/>
          <p:cNvSpPr/>
          <p:nvPr>
            <p:custDataLst>
              <p:tags r:id="rId1"/>
            </p:custDataLst>
          </p:nvPr>
        </p:nvSpPr>
        <p:spPr>
          <a:xfrm rot="16200000">
            <a:off x="5609884" y="-2402825"/>
            <a:ext cx="966397" cy="109676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6" name="圆角矩形 22"/>
          <p:cNvSpPr/>
          <p:nvPr>
            <p:custDataLst>
              <p:tags r:id="rId2"/>
            </p:custDataLst>
          </p:nvPr>
        </p:nvSpPr>
        <p:spPr>
          <a:xfrm rot="16200000">
            <a:off x="198600" y="3007819"/>
            <a:ext cx="964805" cy="1447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8" name="圆角矩形 5"/>
          <p:cNvSpPr/>
          <p:nvPr>
            <p:custDataLst>
              <p:tags r:id="rId3"/>
            </p:custDataLst>
          </p:nvPr>
        </p:nvSpPr>
        <p:spPr>
          <a:xfrm rot="16200000">
            <a:off x="5610524" y="-825094"/>
            <a:ext cx="966397" cy="109684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6"/>
          <p:cNvSpPr/>
          <p:nvPr>
            <p:custDataLst>
              <p:tags r:id="rId4"/>
            </p:custDataLst>
          </p:nvPr>
        </p:nvSpPr>
        <p:spPr>
          <a:xfrm rot="16200000">
            <a:off x="199240" y="4586830"/>
            <a:ext cx="964805" cy="1447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2" name="文本框 3"/>
          <p:cNvSpPr txBox="1"/>
          <p:nvPr>
            <p:custDataLst>
              <p:tags r:id="rId5"/>
            </p:custDataLst>
          </p:nvPr>
        </p:nvSpPr>
        <p:spPr>
          <a:xfrm>
            <a:off x="1069425" y="2597378"/>
            <a:ext cx="10507075" cy="966397"/>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个性化学习的定义：根据学生的个性差异和需求，采用适合学生的学习方式、方法和策略，以促进学生的个性发展。</a:t>
            </a:r>
            <a:endParaRPr altLang="en-US" dirty="0" sz="2400" lang="zh-CN">
              <a:latin typeface="+mn-ea"/>
              <a:ea typeface="+mn-ea"/>
            </a:endParaRPr>
          </a:p>
        </p:txBody>
      </p:sp>
      <p:sp>
        <p:nvSpPr>
          <p:cNvPr id="1049214" name="文本框 4"/>
          <p:cNvSpPr txBox="1"/>
          <p:nvPr>
            <p:custDataLst>
              <p:tags r:id="rId6"/>
            </p:custDataLst>
          </p:nvPr>
        </p:nvSpPr>
        <p:spPr>
          <a:xfrm>
            <a:off x="1069425" y="4177030"/>
            <a:ext cx="10507075" cy="96560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个性化学习的特点：</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1"/>
          <p:cNvSpPr>
            <a:spLocks noGrp="1"/>
          </p:cNvSpPr>
          <p:nvPr>
            <p:ph type="title" idx="2"/>
          </p:nvPr>
        </p:nvSpPr>
        <p:spPr/>
        <p:txBody>
          <a:bodyPr/>
          <a:p>
            <a:r>
              <a:rPr altLang="en-US" lang="zh-CN"/>
              <a:t>初中教育中实施个性化学习的必要性</a:t>
            </a:r>
            <a:endParaRPr altLang="en-US" lang="zh-CN"/>
          </a:p>
        </p:txBody>
      </p:sp>
      <p:sp>
        <p:nvSpPr>
          <p:cNvPr id="104925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适应学生个体差异：个性化学习能够根据学生的兴趣、特长和需求，提供定制化的学习方案，满足不同学生的发展需求。</a:t>
            </a:r>
            <a:endParaRPr altLang="en-US" dirty="0" sz="2000" lang="zh-CN" spc="150">
              <a:solidFill>
                <a:schemeClr val="tx1">
                  <a:lumMod val="75000"/>
                  <a:lumOff val="25000"/>
                </a:schemeClr>
              </a:solidFill>
              <a:latin typeface="+mn-ea"/>
              <a:sym typeface="+mn-ea"/>
            </a:endParaRPr>
          </a:p>
        </p:txBody>
      </p:sp>
      <p:sp>
        <p:nvSpPr>
          <p:cNvPr id="104926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提高学习效果：个性化学习能够激发学生的学习兴趣，增强学生的学习动力，从而提高学习效果。</a:t>
            </a:r>
            <a:endParaRPr altLang="en-US" dirty="0" lang="zh-CN" spc="150">
              <a:solidFill>
                <a:schemeClr val="tx1">
                  <a:lumMod val="75000"/>
                  <a:lumOff val="25000"/>
                </a:schemeClr>
              </a:solidFill>
              <a:latin typeface="+mn-ea"/>
              <a:sym typeface="+mn-ea"/>
            </a:endParaRPr>
          </a:p>
        </p:txBody>
      </p:sp>
      <p:sp>
        <p:nvSpPr>
          <p:cNvPr id="104926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培养创新能力：个性化学习注重培养学生的创新思维和创新能力，有助于培养具有创新精神的人才。</a:t>
            </a:r>
            <a:endParaRPr altLang="en-US" dirty="0" lang="zh-CN" spc="150">
              <a:solidFill>
                <a:schemeClr val="tx1">
                  <a:lumMod val="75000"/>
                  <a:lumOff val="25000"/>
                </a:schemeClr>
              </a:solidFill>
              <a:latin typeface="+mn-ea"/>
              <a:sym typeface="+mn-ea"/>
            </a:endParaRPr>
          </a:p>
        </p:txBody>
      </p:sp>
      <p:sp>
        <p:nvSpPr>
          <p:cNvPr id="104927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促进教育公平：个性化学习能够让每个学生都得到适合自己的教育资源和服务，从而促进教育公平。</a:t>
            </a:r>
            <a:endParaRPr altLang="en-US" dirty="0" lang="zh-CN" spc="150">
              <a:solidFill>
                <a:schemeClr val="tx1">
                  <a:lumMod val="75000"/>
                  <a:lumOff val="25000"/>
                </a:schemeClr>
              </a:solidFill>
              <a:latin typeface="+mn-ea"/>
              <a:sym typeface="+mn-ea"/>
            </a:endParaRPr>
          </a:p>
        </p:txBody>
      </p:sp>
      <p:sp>
        <p:nvSpPr>
          <p:cNvPr id="104927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8" name="标题 1"/>
          <p:cNvSpPr>
            <a:spLocks noGrp="1"/>
          </p:cNvSpPr>
          <p:nvPr>
            <p:ph type="title" idx="2"/>
          </p:nvPr>
        </p:nvSpPr>
        <p:spPr/>
        <p:txBody>
          <a:bodyPr/>
          <a:p>
            <a:r>
              <a:rPr altLang="en-US" lang="zh-CN"/>
              <a:t>个性化学习的实施方式与策略</a:t>
            </a:r>
            <a:endParaRPr altLang="en-US" lang="zh-CN"/>
          </a:p>
        </p:txBody>
      </p:sp>
      <p:sp>
        <p:nvSpPr>
          <p:cNvPr id="10493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实施方式：根据学生的兴趣、特长和需求，制定个性化的学习计划和目标</a:t>
            </a:r>
            <a:endParaRPr altLang="en-US" dirty="0" sz="1200" lang="zh-CN" spc="150">
              <a:solidFill>
                <a:schemeClr val="tx1">
                  <a:lumMod val="85000"/>
                  <a:lumOff val="15000"/>
                </a:schemeClr>
              </a:solidFill>
              <a:latin typeface="+mn-ea"/>
              <a:sym typeface="+mn-ea"/>
            </a:endParaRPr>
          </a:p>
        </p:txBody>
      </p:sp>
      <p:sp>
        <p:nvSpPr>
          <p:cNvPr id="10493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策略：采用多样化的教学方法和手段，如翻转课堂、在线学习、小组合作等，以适应不同学生的学习风格和需求</a:t>
            </a:r>
            <a:endParaRPr altLang="en-US" dirty="0" sz="1200" lang="zh-CN" spc="150">
              <a:solidFill>
                <a:schemeClr val="tx1">
                  <a:lumMod val="85000"/>
                  <a:lumOff val="15000"/>
                </a:schemeClr>
              </a:solidFill>
              <a:latin typeface="+mn-ea"/>
              <a:sym typeface="+mn-ea"/>
            </a:endParaRPr>
          </a:p>
        </p:txBody>
      </p:sp>
      <p:sp>
        <p:nvSpPr>
          <p:cNvPr id="10493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评价方式：采用多元评价方式，注重过程评价和表现评价，而非单一的考试成绩</a:t>
            </a:r>
            <a:endParaRPr altLang="en-US" dirty="0" sz="1200" lang="zh-CN" spc="150">
              <a:solidFill>
                <a:schemeClr val="tx1">
                  <a:lumMod val="85000"/>
                  <a:lumOff val="15000"/>
                </a:schemeClr>
              </a:solidFill>
              <a:latin typeface="+mn-ea"/>
              <a:sym typeface="+mn-ea"/>
            </a:endParaRPr>
          </a:p>
        </p:txBody>
      </p:sp>
      <p:sp>
        <p:nvSpPr>
          <p:cNvPr id="10493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教师角色：教师需要转变角色，成为学生学习过程中的指导者和促进者，而非单纯的知识传授者</a:t>
            </a:r>
            <a:endParaRPr altLang="en-US" dirty="0" sz="1200" lang="zh-CN" spc="150">
              <a:solidFill>
                <a:schemeClr val="tx1">
                  <a:lumMod val="85000"/>
                  <a:lumOff val="15000"/>
                </a:schemeClr>
              </a:solidFill>
              <a:latin typeface="+mn-ea"/>
              <a:sym typeface="+mn-ea"/>
            </a:endParaRPr>
          </a:p>
        </p:txBody>
      </p:sp>
      <p:sp>
        <p:nvSpPr>
          <p:cNvPr id="10493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2" name="标题 1"/>
          <p:cNvSpPr>
            <a:spLocks noGrp="1"/>
          </p:cNvSpPr>
          <p:nvPr>
            <p:ph type="title" idx="2"/>
          </p:nvPr>
        </p:nvSpPr>
        <p:spPr/>
        <p:txBody>
          <a:bodyPr/>
          <a:p>
            <a:r>
              <a:rPr altLang="en-US" lang="zh-CN"/>
              <a:t>个性化学习对初中教育的影响</a:t>
            </a:r>
            <a:endParaRPr altLang="en-US" lang="zh-CN"/>
          </a:p>
        </p:txBody>
      </p:sp>
      <p:sp>
        <p:nvSpPr>
          <p:cNvPr id="104938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提高学生学习兴趣：个性化学习能够根据学生的兴趣和特长进行定制化教学，从而激发学生的学习热情，提高他们的学习兴趣。</a:t>
            </a:r>
            <a:endParaRPr altLang="en-US" dirty="0" sz="1600" lang="zh-CN" spc="150">
              <a:solidFill>
                <a:schemeClr val="tx1">
                  <a:lumMod val="75000"/>
                  <a:lumOff val="25000"/>
                </a:schemeClr>
              </a:solidFill>
              <a:latin typeface="+mn-ea"/>
              <a:sym typeface="+mn-ea"/>
            </a:endParaRPr>
          </a:p>
        </p:txBody>
      </p:sp>
      <p:sp>
        <p:nvSpPr>
          <p:cNvPr id="104938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增强学生学习动力：通过个性化学习，学生可以更好地了解自己的学习需求和目标，从而增强他们的学习动力。</a:t>
            </a:r>
            <a:endParaRPr altLang="en-US" dirty="0" sz="1600" lang="zh-CN" spc="150">
              <a:solidFill>
                <a:schemeClr val="tx1">
                  <a:lumMod val="75000"/>
                  <a:lumOff val="25000"/>
                </a:schemeClr>
              </a:solidFill>
              <a:latin typeface="+mn-ea"/>
              <a:sym typeface="+mn-ea"/>
            </a:endParaRPr>
          </a:p>
        </p:txBody>
      </p:sp>
      <p:sp>
        <p:nvSpPr>
          <p:cNvPr id="104939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提升学生学习效果：个性化学习能够根据学生的学习特点和需求，提供更加贴合学生需求的课程和学习资源，从而提高学生的学习效果。</a:t>
            </a:r>
            <a:endParaRPr altLang="en-US" dirty="0" sz="2000" lang="zh-CN" spc="150">
              <a:solidFill>
                <a:schemeClr val="tx1">
                  <a:lumMod val="75000"/>
                  <a:lumOff val="25000"/>
                </a:schemeClr>
              </a:solidFill>
              <a:latin typeface="+mn-ea"/>
              <a:sym typeface="+mn-ea"/>
            </a:endParaRPr>
          </a:p>
        </p:txBody>
      </p:sp>
      <p:sp>
        <p:nvSpPr>
          <p:cNvPr id="104940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培养学生创新能力：个性化学习注重学生的自主性和创造性，能够更好地培养学生的创新能力和独立思考能力。</a:t>
            </a:r>
            <a:endParaRPr altLang="en-US" dirty="0" sz="1600" lang="zh-CN" spc="150">
              <a:solidFill>
                <a:schemeClr val="tx1">
                  <a:lumMod val="75000"/>
                  <a:lumOff val="25000"/>
                </a:schemeClr>
              </a:solidFill>
              <a:latin typeface="+mn-ea"/>
              <a:sym typeface="+mn-ea"/>
            </a:endParaRPr>
          </a:p>
        </p:txBody>
      </p:sp>
      <p:sp>
        <p:nvSpPr>
          <p:cNvPr id="104940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6" name="标题 3"/>
          <p:cNvSpPr>
            <a:spLocks noGrp="1"/>
          </p:cNvSpPr>
          <p:nvPr>
            <p:ph type="title" idx="4"/>
            <p:custDataLst>
              <p:tags r:id="rId1"/>
            </p:custDataLst>
          </p:nvPr>
        </p:nvSpPr>
        <p:spPr/>
        <p:txBody>
          <a:bodyPr>
            <a:normAutofit fontScale="95556"/>
          </a:bodyPr>
          <a:p>
            <a:r>
              <a:rPr altLang="en-US" lang="zh-CN"/>
              <a:t>弹性学习与个性化学习的关系</a:t>
            </a:r>
            <a:endParaRPr altLang="en-US" lang="zh-CN"/>
          </a:p>
        </p:txBody>
      </p:sp>
      <p:sp>
        <p:nvSpPr>
          <p:cNvPr id="1049448"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1"/>
          <p:cNvSpPr>
            <a:spLocks noGrp="1"/>
          </p:cNvSpPr>
          <p:nvPr>
            <p:ph type="title" idx="2"/>
          </p:nvPr>
        </p:nvSpPr>
        <p:spPr/>
        <p:txBody>
          <a:bodyPr/>
          <a:p>
            <a:r>
              <a:rPr altLang="en-US" lang="zh-CN"/>
              <a:t>弹性学习与个性化学习的联系</a:t>
            </a:r>
            <a:endParaRPr altLang="en-US" lang="zh-CN"/>
          </a:p>
        </p:txBody>
      </p:sp>
      <p:sp>
        <p:nvSpPr>
          <p:cNvPr id="104949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9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两者都强调学生的主体地位，注重学生的个性化需求和发展。</a:t>
            </a:r>
            <a:endParaRPr altLang="en-US" dirty="0" sz="2000" lang="zh-CN" spc="200">
              <a:solidFill>
                <a:schemeClr val="tx1">
                  <a:lumMod val="85000"/>
                  <a:lumOff val="15000"/>
                </a:schemeClr>
              </a:solidFill>
              <a:latin typeface="+mn-ea"/>
              <a:sym typeface="+mn-ea"/>
            </a:endParaRPr>
          </a:p>
        </p:txBody>
      </p:sp>
      <p:sp>
        <p:nvSpPr>
          <p:cNvPr id="104950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0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弹性学习为个性化学习提供了更多的可能性和选择，而个性化学习则能够更好地满足学生的学习需求，提高学习效果。</a:t>
            </a:r>
            <a:endParaRPr altLang="en-US" dirty="0" sz="2000" lang="zh-CN" spc="200">
              <a:solidFill>
                <a:schemeClr val="tx1">
                  <a:lumMod val="85000"/>
                  <a:lumOff val="15000"/>
                </a:schemeClr>
              </a:solidFill>
              <a:latin typeface="+mn-ea"/>
              <a:sym typeface="+mn-ea"/>
            </a:endParaRPr>
          </a:p>
        </p:txBody>
      </p:sp>
      <p:sp>
        <p:nvSpPr>
          <p:cNvPr id="104950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两者相互补充，共同促进学生的学习和发展，有助于提高教育质量。</a:t>
            </a:r>
            <a:endParaRPr altLang="en-US" dirty="0" sz="2000" lang="zh-CN" spc="200">
              <a:solidFill>
                <a:schemeClr val="tx1">
                  <a:lumMod val="85000"/>
                  <a:lumOff val="15000"/>
                </a:schemeClr>
              </a:solidFill>
              <a:latin typeface="+mn-ea"/>
              <a:sym typeface="+mn-ea"/>
            </a:endParaRPr>
          </a:p>
        </p:txBody>
      </p:sp>
      <p:sp>
        <p:nvSpPr>
          <p:cNvPr id="104951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实施弹性学习和个性化学习需要学校、教师、学生和家长等多方面的支持和配合，才能取得更好的效果。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6" name="标题 1"/>
          <p:cNvSpPr>
            <a:spLocks noGrp="1"/>
          </p:cNvSpPr>
          <p:nvPr>
            <p:ph type="title" idx="2"/>
          </p:nvPr>
        </p:nvSpPr>
        <p:spPr/>
        <p:txBody>
          <a:bodyPr/>
          <a:p>
            <a:r>
              <a:rPr altLang="en-US" lang="zh-CN"/>
              <a:t>弹性学习与个性化学习的区别</a:t>
            </a:r>
            <a:endParaRPr altLang="en-US" lang="zh-CN"/>
          </a:p>
        </p:txBody>
      </p:sp>
      <p:sp>
        <p:nvSpPr>
          <p:cNvPr id="10495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定义不同：弹性学习是指根据学生需求和特点，灵活调整学习进度和内容的学习方式；个性化学习则是根据学生的兴趣、特长和需求，提供定制化的学习方案，以充分发展学生的个性。</a:t>
            </a:r>
            <a:endParaRPr altLang="en-US" dirty="0" sz="1200" lang="zh-CN" spc="150">
              <a:solidFill>
                <a:schemeClr val="tx1">
                  <a:lumMod val="85000"/>
                  <a:lumOff val="15000"/>
                </a:schemeClr>
              </a:solidFill>
              <a:latin typeface="+mn-ea"/>
              <a:sym typeface="+mn-ea"/>
            </a:endParaRPr>
          </a:p>
        </p:txBody>
      </p:sp>
      <p:sp>
        <p:nvSpPr>
          <p:cNvPr id="10495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方式不同：弹性学习注重学习时间的灵活性和学习内容的可选性，允许学生在一定范围内自主安排学习进度和选择学习内容；个性化学习则更加强调学习方案的定制化，根据学生的个性化需求和特点，制定个性化的学习计划和方案。</a:t>
            </a:r>
            <a:endParaRPr altLang="en-US" dirty="0" sz="2000" lang="zh-CN" spc="150">
              <a:solidFill>
                <a:schemeClr val="tx1">
                  <a:lumMod val="85000"/>
                  <a:lumOff val="15000"/>
                </a:schemeClr>
              </a:solidFill>
              <a:latin typeface="+mn-ea"/>
              <a:sym typeface="+mn-ea"/>
            </a:endParaRPr>
          </a:p>
        </p:txBody>
      </p:sp>
      <p:sp>
        <p:nvSpPr>
          <p:cNvPr id="10495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目标不同：弹性学习的目标是帮助学生更好地掌握知识和技能，注重学习效果和学习效率的提高；个性化学习的目标是充分发展学生的个性，培养学生的综合素质和创新能力。</a:t>
            </a:r>
            <a:endParaRPr altLang="en-US" dirty="0" sz="1200" lang="zh-CN" spc="150">
              <a:solidFill>
                <a:schemeClr val="tx1">
                  <a:lumMod val="85000"/>
                  <a:lumOff val="15000"/>
                </a:schemeClr>
              </a:solidFill>
              <a:latin typeface="+mn-ea"/>
              <a:sym typeface="+mn-ea"/>
            </a:endParaRPr>
          </a:p>
        </p:txBody>
      </p:sp>
      <p:sp>
        <p:nvSpPr>
          <p:cNvPr id="10495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适用范围不同：弹性学习适用于学科知识和技能的学习，如数学、英语等；个性化学习则更适用于综合素质和兴趣特长的培养，如音乐、体育、美术等。</a:t>
            </a:r>
            <a:endParaRPr altLang="en-US" dirty="0" sz="12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0" name="标题 1"/>
          <p:cNvSpPr>
            <a:spLocks noGrp="1"/>
          </p:cNvSpPr>
          <p:nvPr>
            <p:ph type="title" idx="2"/>
          </p:nvPr>
        </p:nvSpPr>
        <p:spPr/>
        <p:txBody>
          <a:bodyPr/>
          <a:p>
            <a:r>
              <a:rPr altLang="en-US" lang="zh-CN"/>
              <a:t>如何在初中教育中结合弹性学习与个性化学习</a:t>
            </a:r>
            <a:endParaRPr altLang="en-US" lang="zh-CN"/>
          </a:p>
        </p:txBody>
      </p:sp>
      <p:sp>
        <p:nvSpPr>
          <p:cNvPr id="10496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实施策略：利用信息技术手段，如在线课程和学习平台，为学生提供多样化的学习资源和支持。</a:t>
            </a:r>
            <a:endParaRPr altLang="zh-CN" dirty="0" lang="en-US">
              <a:solidFill>
                <a:schemeClr val="dk1">
                  <a:lumMod val="80000"/>
                  <a:lumOff val="20000"/>
                </a:schemeClr>
              </a:solidFill>
              <a:latin typeface="+mn-ea"/>
              <a:sym typeface="+mn-ea"/>
            </a:endParaRPr>
          </a:p>
        </p:txBody>
      </p:sp>
      <p:sp>
        <p:nvSpPr>
          <p:cNvPr id="10496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理解概念：弹性学习强调学习的灵活性和适应性，个性化学习关注学生的个体差异和需求。</a:t>
            </a:r>
            <a:endParaRPr altLang="en-US" dirty="0" lang="zh-CN">
              <a:solidFill>
                <a:schemeClr val="dk1">
                  <a:lumMod val="80000"/>
                  <a:lumOff val="20000"/>
                </a:schemeClr>
              </a:solidFill>
              <a:latin typeface="+mn-ea"/>
              <a:sym typeface="+mn-ea"/>
            </a:endParaRPr>
          </a:p>
        </p:txBody>
      </p:sp>
      <p:sp>
        <p:nvSpPr>
          <p:cNvPr id="10496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结合方式：通过制定个性化的学习计划和灵活的学习路径，将弹性学习与个性化学习相结合。</a:t>
            </a:r>
            <a:endParaRPr altLang="en-US" dirty="0" lang="zh-CN">
              <a:solidFill>
                <a:schemeClr val="dk1">
                  <a:lumMod val="80000"/>
                  <a:lumOff val="20000"/>
                </a:schemeClr>
              </a:solidFill>
              <a:latin typeface="+mn-ea"/>
              <a:sym typeface="+mn-ea"/>
            </a:endParaRPr>
          </a:p>
        </p:txBody>
      </p:sp>
      <p:sp>
        <p:nvSpPr>
          <p:cNvPr id="10496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效果评估：通过多元化的评估方式，全面了解学生的学习进度和成果，及时调整教学策略。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2" name="标题 1"/>
          <p:cNvSpPr>
            <a:spLocks noGrp="1"/>
          </p:cNvSpPr>
          <p:nvPr>
            <p:ph type="title" idx="2"/>
          </p:nvPr>
        </p:nvSpPr>
        <p:spPr/>
        <p:txBody>
          <a:bodyPr/>
          <a:p>
            <a:r>
              <a:rPr altLang="en-US" lang="zh-CN"/>
              <a:t>弹性学习与个性化学习结合对初中教育的影响</a:t>
            </a:r>
            <a:endParaRPr altLang="en-US" lang="zh-CN"/>
          </a:p>
        </p:txBody>
      </p:sp>
      <p:sp>
        <p:nvSpPr>
          <p:cNvPr id="104969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提高学生学习兴趣：弹性学习与个性化学习结合可以让学生根据自己的兴趣和能力进行学习，提高学习积极性和主动性。</a:t>
            </a:r>
            <a:endParaRPr altLang="en-US" dirty="0" sz="1200" lang="zh-CN" spc="150">
              <a:solidFill>
                <a:schemeClr val="tx1">
                  <a:lumMod val="85000"/>
                  <a:lumOff val="15000"/>
                </a:schemeClr>
              </a:solidFill>
              <a:latin typeface="+mn-ea"/>
              <a:sym typeface="+mn-ea"/>
            </a:endParaRPr>
          </a:p>
        </p:txBody>
      </p:sp>
      <p:sp>
        <p:nvSpPr>
          <p:cNvPr id="104969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增强学生自主学习能力：通过弹性学习与个性化学习结合，学生可以自主选择学习内容和学习方式，培养自主学习和独立思考的能力。</a:t>
            </a:r>
            <a:endParaRPr altLang="en-US" dirty="0" sz="1200" lang="zh-CN" spc="150">
              <a:solidFill>
                <a:schemeClr val="tx1">
                  <a:lumMod val="85000"/>
                  <a:lumOff val="15000"/>
                </a:schemeClr>
              </a:solidFill>
              <a:latin typeface="+mn-ea"/>
              <a:sym typeface="+mn-ea"/>
            </a:endParaRPr>
          </a:p>
        </p:txBody>
      </p:sp>
      <p:sp>
        <p:nvSpPr>
          <p:cNvPr id="104970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提升教学质量：教师根据学生的需求和特点进行有针对性的教学，提高教学效果和学生的学习质量。</a:t>
            </a:r>
            <a:endParaRPr altLang="en-US" dirty="0" sz="1200" lang="zh-CN" spc="150">
              <a:solidFill>
                <a:schemeClr val="tx1">
                  <a:lumMod val="85000"/>
                  <a:lumOff val="15000"/>
                </a:schemeClr>
              </a:solidFill>
              <a:latin typeface="+mn-ea"/>
              <a:sym typeface="+mn-ea"/>
            </a:endParaRPr>
          </a:p>
        </p:txBody>
      </p:sp>
      <p:sp>
        <p:nvSpPr>
          <p:cNvPr id="104970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促进教育公平：弹性学习与个性化学习结合可以让学生不受时间和地点的限制，平等地获得优质教育资源，促进教育公平。</a:t>
            </a:r>
            <a:endParaRPr altLang="en-US" dirty="0" sz="1200" lang="zh-CN" spc="150">
              <a:solidFill>
                <a:schemeClr val="tx1">
                  <a:lumMod val="85000"/>
                  <a:lumOff val="15000"/>
                </a:schemeClr>
              </a:solidFill>
              <a:latin typeface="+mn-ea"/>
              <a:sym typeface="+mn-ea"/>
            </a:endParaRPr>
          </a:p>
        </p:txBody>
      </p:sp>
      <p:sp>
        <p:nvSpPr>
          <p:cNvPr id="104971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6" name="标题 3"/>
          <p:cNvSpPr>
            <a:spLocks noGrp="1"/>
          </p:cNvSpPr>
          <p:nvPr>
            <p:ph type="title" idx="4"/>
            <p:custDataLst>
              <p:tags r:id="rId1"/>
            </p:custDataLst>
          </p:nvPr>
        </p:nvSpPr>
        <p:spPr/>
        <p:txBody>
          <a:bodyPr>
            <a:normAutofit fontScale="90000"/>
          </a:bodyPr>
          <a:p>
            <a:r>
              <a:rPr altLang="en-US" lang="zh-CN"/>
              <a:t>初中教育中实施弹性学习与个性化学习的挑战与对策</a:t>
            </a:r>
            <a:endParaRPr altLang="en-US" lang="zh-CN"/>
          </a:p>
        </p:txBody>
      </p:sp>
      <p:sp>
        <p:nvSpPr>
          <p:cNvPr id="1049758"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2" name="标题 1"/>
          <p:cNvSpPr>
            <a:spLocks noGrp="1"/>
          </p:cNvSpPr>
          <p:nvPr>
            <p:ph type="title" idx="2"/>
          </p:nvPr>
        </p:nvSpPr>
        <p:spPr/>
        <p:txBody>
          <a:bodyPr/>
          <a:p>
            <a:r>
              <a:rPr altLang="en-US" lang="zh-CN"/>
              <a:t>实施过程中面临的挑战</a:t>
            </a:r>
            <a:endParaRPr altLang="en-US" lang="zh-CN"/>
          </a:p>
        </p:txBody>
      </p:sp>
      <p:sp>
        <p:nvSpPr>
          <p:cNvPr id="1049804" name="矩形: 圆角 4"/>
          <p:cNvSpPr/>
          <p:nvPr>
            <p:custDataLst>
              <p:tags r:id="rId1"/>
            </p:custDataLst>
          </p:nvPr>
        </p:nvSpPr>
        <p:spPr>
          <a:xfrm>
            <a:off x="608400" y="3368738"/>
            <a:ext cx="2562130"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06" name="正文"/>
          <p:cNvSpPr txBox="1"/>
          <p:nvPr>
            <p:custDataLst>
              <p:tags r:id="rId2"/>
            </p:custDataLst>
          </p:nvPr>
        </p:nvSpPr>
        <p:spPr>
          <a:xfrm>
            <a:off x="778352" y="357433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传统教育观念的束缚</a:t>
            </a:r>
            <a:endParaRPr altLang="en-US" dirty="0" sz="1600" lang="zh-CN" spc="150">
              <a:solidFill>
                <a:schemeClr val="tx1"/>
              </a:solidFill>
              <a:latin typeface="+mn-ea"/>
            </a:endParaRPr>
          </a:p>
        </p:txBody>
      </p:sp>
      <p:sp>
        <p:nvSpPr>
          <p:cNvPr id="1049808" name="矩形: 圆角 4"/>
          <p:cNvSpPr/>
          <p:nvPr>
            <p:custDataLst>
              <p:tags r:id="rId3"/>
            </p:custDataLst>
          </p:nvPr>
        </p:nvSpPr>
        <p:spPr>
          <a:xfrm>
            <a:off x="9016232" y="3369375"/>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10" name="正文"/>
          <p:cNvSpPr txBox="1"/>
          <p:nvPr>
            <p:custDataLst>
              <p:tags r:id="rId4"/>
            </p:custDataLst>
          </p:nvPr>
        </p:nvSpPr>
        <p:spPr>
          <a:xfrm>
            <a:off x="9186183" y="3574972"/>
            <a:ext cx="2221465" cy="603424"/>
          </a:xfrm>
          <a:prstGeom prst="rect"/>
          <a:noFill/>
        </p:spPr>
        <p:txBody>
          <a:bodyPr anchor="t" anchorCtr="0" bIns="0" lIns="0" rIns="0" rtlCol="0" tIns="0" wrap="square">
            <a:normAutofit lnSpcReduction="10000"/>
          </a:bodyPr>
          <a:p>
            <a:pPr algn="l" fontAlgn="auto" indent="0">
              <a:lnSpc>
                <a:spcPct val="130000"/>
              </a:lnSpc>
            </a:pPr>
            <a:r>
              <a:rPr altLang="en-US" dirty="0" sz="1600" lang="zh-CN" spc="150">
                <a:solidFill>
                  <a:schemeClr val="tx1"/>
                </a:solidFill>
                <a:latin typeface="+mn-ea"/>
              </a:rPr>
              <a:t>学生个性化需求难以满足</a:t>
            </a:r>
            <a:endParaRPr altLang="en-US" dirty="0" sz="1600" lang="zh-CN" spc="150">
              <a:solidFill>
                <a:schemeClr val="tx1"/>
              </a:solidFill>
              <a:latin typeface="+mn-ea"/>
            </a:endParaRPr>
          </a:p>
        </p:txBody>
      </p:sp>
      <p:sp>
        <p:nvSpPr>
          <p:cNvPr id="1049812" name="矩形: 圆角 4"/>
          <p:cNvSpPr/>
          <p:nvPr>
            <p:custDataLst>
              <p:tags r:id="rId5"/>
            </p:custDataLst>
          </p:nvPr>
        </p:nvSpPr>
        <p:spPr>
          <a:xfrm>
            <a:off x="3411011" y="3370011"/>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14" name="正文"/>
          <p:cNvSpPr txBox="1"/>
          <p:nvPr>
            <p:custDataLst>
              <p:tags r:id="rId6"/>
            </p:custDataLst>
          </p:nvPr>
        </p:nvSpPr>
        <p:spPr>
          <a:xfrm>
            <a:off x="3581599" y="3575608"/>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教育资源不均衡</a:t>
            </a:r>
            <a:endParaRPr altLang="en-US" dirty="0" sz="1600" lang="zh-CN" spc="150">
              <a:solidFill>
                <a:schemeClr val="tx1"/>
              </a:solidFill>
              <a:latin typeface="+mn-ea"/>
            </a:endParaRPr>
          </a:p>
        </p:txBody>
      </p:sp>
      <p:sp>
        <p:nvSpPr>
          <p:cNvPr id="1049816" name="矩形: 圆角 4"/>
          <p:cNvSpPr/>
          <p:nvPr>
            <p:custDataLst>
              <p:tags r:id="rId7"/>
            </p:custDataLst>
          </p:nvPr>
        </p:nvSpPr>
        <p:spPr>
          <a:xfrm>
            <a:off x="6213621" y="3370648"/>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18" name="正文"/>
          <p:cNvSpPr txBox="1"/>
          <p:nvPr>
            <p:custDataLst>
              <p:tags r:id="rId8"/>
            </p:custDataLst>
          </p:nvPr>
        </p:nvSpPr>
        <p:spPr>
          <a:xfrm>
            <a:off x="6383573" y="357624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教师专业素养不足</a:t>
            </a:r>
            <a:endParaRPr altLang="en-US" dirty="0" sz="1600" lang="zh-CN" spc="150">
              <a:solidFill>
                <a:schemeClr val="tx1"/>
              </a:solidFill>
              <a:latin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8" name="标题 1"/>
          <p:cNvSpPr>
            <a:spLocks noGrp="1"/>
          </p:cNvSpPr>
          <p:nvPr>
            <p:ph type="title" idx="2"/>
          </p:nvPr>
        </p:nvSpPr>
        <p:spPr/>
        <p:txBody>
          <a:bodyPr/>
          <a:p>
            <a:r>
              <a:rPr altLang="en-US" lang="zh-CN"/>
              <a:t>应对挑战的策略与措施</a:t>
            </a:r>
            <a:endParaRPr altLang="en-US" lang="zh-CN"/>
          </a:p>
        </p:txBody>
      </p:sp>
      <p:sp>
        <p:nvSpPr>
          <p:cNvPr id="104986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制定个性化的学习计划，充分考虑学生的兴趣和需求。</a:t>
            </a:r>
            <a:endParaRPr altLang="en-US" dirty="0" sz="2000" lang="zh-CN" spc="150">
              <a:solidFill>
                <a:schemeClr val="tx1">
                  <a:lumMod val="85000"/>
                  <a:lumOff val="15000"/>
                </a:schemeClr>
              </a:solidFill>
              <a:latin typeface="+mn-ea"/>
              <a:sym typeface="+mn-ea"/>
            </a:endParaRPr>
          </a:p>
        </p:txBody>
      </p:sp>
      <p:sp>
        <p:nvSpPr>
          <p:cNvPr id="104986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建立多元化的评价体系，注重学生的过程表现和实践能力。</a:t>
            </a:r>
            <a:endParaRPr altLang="en-US" dirty="0" sz="2000" lang="zh-CN" spc="150">
              <a:solidFill>
                <a:schemeClr val="tx1">
                  <a:lumMod val="85000"/>
                  <a:lumOff val="15000"/>
                </a:schemeClr>
              </a:solidFill>
              <a:latin typeface="+mn-ea"/>
              <a:sym typeface="+mn-ea"/>
            </a:endParaRPr>
          </a:p>
        </p:txBody>
      </p:sp>
      <p:sp>
        <p:nvSpPr>
          <p:cNvPr id="104987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加强教师培训，提高教师对弹性学习和个性化学习的理解和实施能力。</a:t>
            </a:r>
            <a:endParaRPr altLang="en-US" dirty="0" sz="2000" lang="zh-CN" spc="150">
              <a:solidFill>
                <a:schemeClr val="tx1">
                  <a:lumMod val="85000"/>
                  <a:lumOff val="15000"/>
                </a:schemeClr>
              </a:solidFill>
              <a:latin typeface="+mn-ea"/>
              <a:sym typeface="+mn-ea"/>
            </a:endParaRPr>
          </a:p>
        </p:txBody>
      </p:sp>
      <p:sp>
        <p:nvSpPr>
          <p:cNvPr id="104987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建立学校、家庭和社会共同参与的教育机制，形成良好的教育生态。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2" name="标题 1"/>
          <p:cNvSpPr>
            <a:spLocks noGrp="1"/>
          </p:cNvSpPr>
          <p:nvPr>
            <p:ph type="title" idx="2"/>
          </p:nvPr>
        </p:nvSpPr>
        <p:spPr/>
        <p:txBody>
          <a:bodyPr/>
          <a:p>
            <a:r>
              <a:rPr altLang="en-US" lang="zh-CN"/>
              <a:t>提高教育质量与效益的途径</a:t>
            </a:r>
            <a:endParaRPr altLang="en-US" lang="zh-CN"/>
          </a:p>
        </p:txBody>
      </p:sp>
      <p:sp>
        <p:nvSpPr>
          <p:cNvPr id="10499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加强教师培训和教学研究，提高教师的教学水平和专业素养，为提高教育质量与效益提供有力保障。</a:t>
            </a:r>
            <a:endParaRPr altLang="zh-CN" dirty="0" lang="en-US">
              <a:solidFill>
                <a:schemeClr val="dk1">
                  <a:lumMod val="80000"/>
                  <a:lumOff val="20000"/>
                </a:schemeClr>
              </a:solidFill>
              <a:latin typeface="+mn-ea"/>
              <a:sym typeface="+mn-ea"/>
            </a:endParaRPr>
          </a:p>
        </p:txBody>
      </p:sp>
      <p:sp>
        <p:nvSpPr>
          <p:cNvPr id="10499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实施弹性学习与个性化学习，满足学生个性化需求，提高教育质量。</a:t>
            </a:r>
            <a:endParaRPr altLang="en-US" dirty="0" sz="1600" lang="zh-CN">
              <a:solidFill>
                <a:schemeClr val="dk1">
                  <a:lumMod val="80000"/>
                  <a:lumOff val="20000"/>
                </a:schemeClr>
              </a:solidFill>
              <a:latin typeface="+mn-ea"/>
              <a:sym typeface="+mn-ea"/>
            </a:endParaRPr>
          </a:p>
        </p:txBody>
      </p:sp>
      <p:sp>
        <p:nvSpPr>
          <p:cNvPr id="10499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制定科学合理的教学计划和课程设置，优化教学资源，提高教育效益。</a:t>
            </a:r>
            <a:endParaRPr altLang="en-US" dirty="0" sz="1600" lang="zh-CN">
              <a:solidFill>
                <a:schemeClr val="dk1">
                  <a:lumMod val="80000"/>
                  <a:lumOff val="20000"/>
                </a:schemeClr>
              </a:solidFill>
              <a:latin typeface="+mn-ea"/>
              <a:sym typeface="+mn-ea"/>
            </a:endParaRPr>
          </a:p>
        </p:txBody>
      </p:sp>
      <p:sp>
        <p:nvSpPr>
          <p:cNvPr id="10499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建立完善的教育评价体系，及时反馈教学信息，调整教学策略，促进教育质量与效益的持续提高。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4" name="标题 1"/>
          <p:cNvSpPr>
            <a:spLocks noGrp="1"/>
          </p:cNvSpPr>
          <p:nvPr>
            <p:ph type="title" idx="2"/>
          </p:nvPr>
        </p:nvSpPr>
        <p:spPr/>
        <p:txBody>
          <a:bodyPr/>
          <a:p>
            <a:r>
              <a:rPr altLang="en-US" lang="zh-CN"/>
              <a:t>未来发展方向与趋势</a:t>
            </a:r>
            <a:endParaRPr altLang="en-US" lang="zh-CN"/>
          </a:p>
        </p:txBody>
      </p:sp>
      <p:sp>
        <p:nvSpPr>
          <p:cNvPr id="10499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实施个性化学习：根据学生的兴趣和需求，制定个性化的学习计划和课程，提高学生的学习积极性和主动性。</a:t>
            </a:r>
            <a:endParaRPr altLang="en-US" dirty="0" sz="1200" lang="zh-CN" spc="150">
              <a:solidFill>
                <a:schemeClr val="tx1">
                  <a:lumMod val="65000"/>
                  <a:lumOff val="35000"/>
                </a:schemeClr>
              </a:solidFill>
              <a:latin typeface="+mn-ea"/>
              <a:sym typeface="+mn-ea"/>
            </a:endParaRPr>
          </a:p>
        </p:txBody>
      </p:sp>
      <p:sp>
        <p:nvSpPr>
          <p:cNvPr id="10499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弹性学习时间与空间：打破传统的学习时间和空间限制，让学生随时随地地进行学习，提高学习效率和灵活性。</a:t>
            </a:r>
            <a:endParaRPr altLang="en-US" dirty="0" sz="1200" lang="zh-CN" spc="150">
              <a:solidFill>
                <a:schemeClr val="tx1">
                  <a:lumMod val="65000"/>
                  <a:lumOff val="35000"/>
                </a:schemeClr>
              </a:solidFill>
              <a:latin typeface="+mn-ea"/>
              <a:sym typeface="+mn-ea"/>
            </a:endParaRPr>
          </a:p>
        </p:txBody>
      </p:sp>
      <p:sp>
        <p:nvSpPr>
          <p:cNvPr id="10500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数字化学习资源：利用数字化技术，建设丰富多样的学习资源，满足学生的学习需求，提高学习效果。</a:t>
            </a:r>
            <a:endParaRPr altLang="en-US" dirty="0" sz="1200" lang="zh-CN" spc="150">
              <a:solidFill>
                <a:schemeClr val="tx1">
                  <a:lumMod val="65000"/>
                  <a:lumOff val="35000"/>
                </a:schemeClr>
              </a:solidFill>
              <a:latin typeface="+mn-ea"/>
              <a:sym typeface="+mn-ea"/>
            </a:endParaRPr>
          </a:p>
        </p:txBody>
      </p:sp>
      <p:sp>
        <p:nvSpPr>
          <p:cNvPr id="10500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合作学习与交流：加强学生之间的合作学习与交流，培养学生的团队协作能力和沟通能力，提高学习效果。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2"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044"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2"/>
  <p:tag name="KSO_WM_TEMPLATE_CATEGORY" val="custom"/>
  <p:tag name="KSO_WM_TEMPLATE_INDEX" val="20230915"/>
  <p:tag name="KSO_WM_UNIT_LAYERLEVEL" val="1_1_1"/>
  <p:tag name="KSO_WM_TAG_VERSION" val="1.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UNIT_SUBTYPE" val="d"/>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4*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2"/>
  <p:tag name="KSO_WM_TEMPLATE_CATEGORY" val="custom"/>
  <p:tag name="KSO_WM_TEMPLATE_INDEX" val="20230915"/>
  <p:tag name="KSO_WM_UNIT_LAYERLEVEL" val="1_1_1"/>
  <p:tag name="KSO_WM_TAG_VERSION" val="1.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UNIT_SUBTYPE" val="d"/>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4*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2"/>
  <p:tag name="KSO_WM_TEMPLATE_CATEGORY" val="custom"/>
  <p:tag name="KSO_WM_TEMPLATE_INDEX" val="20230915"/>
  <p:tag name="KSO_WM_UNIT_LAYERLEVEL" val="1_1_1"/>
  <p:tag name="KSO_WM_TAG_VERSION" val="1.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UNIT_SUBTYPE" val="d"/>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4*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2"/>
  <p:tag name="KSO_WM_TEMPLATE_CATEGORY" val="custom"/>
  <p:tag name="KSO_WM_TEMPLATE_INDEX" val="20230915"/>
  <p:tag name="KSO_WM_UNIT_LAYERLEVEL" val="1_1_1"/>
  <p:tag name="KSO_WM_TAG_VERSION" val="1.0"/>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UNIT_SUBTYPE" val="d"/>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4*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SLIDE_ID" val="custom2023091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6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6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0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07.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6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0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05.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2024-01-01T08:22:42Z</dcterms:created>
  <dcterms:modified xsi:type="dcterms:W3CDTF">2024-01-01T08:22:42Z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0a1eac4bf777423f9151d5011cf4ce49_21</vt:lpwstr>
  </property>
</Properties>
</file>