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407" r:id="rId3"/>
    <p:sldId id="408" r:id="rId4"/>
    <p:sldId id="409" r:id="rId5"/>
    <p:sldId id="391" r:id="rId6"/>
    <p:sldId id="392" r:id="rId7"/>
    <p:sldId id="384" r:id="rId8"/>
    <p:sldId id="393" r:id="rId9"/>
    <p:sldId id="385" r:id="rId10"/>
    <p:sldId id="395" r:id="rId11"/>
    <p:sldId id="382" r:id="rId12"/>
    <p:sldId id="396" r:id="rId13"/>
    <p:sldId id="387" r:id="rId14"/>
    <p:sldId id="398" r:id="rId15"/>
    <p:sldId id="399" r:id="rId16"/>
    <p:sldId id="410" r:id="rId17"/>
    <p:sldId id="400" r:id="rId18"/>
    <p:sldId id="401" r:id="rId19"/>
    <p:sldId id="402" r:id="rId20"/>
    <p:sldId id="403" r:id="rId21"/>
    <p:sldId id="405" r:id="rId22"/>
    <p:sldId id="404" r:id="rId23"/>
  </p:sldIdLst>
  <p:sldSz cx="12192000" cy="6858000"/>
  <p:notesSz cx="9926638" cy="6797675"/>
  <p:custDataLst>
    <p:tags r:id="rId26"/>
  </p:custDataLst>
  <p:defaultTextStyle>
    <a:defPPr>
      <a:defRPr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2000" b="0" i="0" u="none" baseline="0">
        <a:solidFill>
          <a:schemeClr val="tx1"/>
        </a:solidFill>
        <a:effectLst/>
        <a:latin typeface="Arial" panose="020B0604020202020204" pitchFamily="34" charset="0"/>
        <a:ea typeface="宋体" panose="02010600030101010101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2000" b="0" i="0" u="none" baseline="0">
        <a:solidFill>
          <a:schemeClr val="tx1"/>
        </a:solidFill>
        <a:effectLst/>
        <a:latin typeface="Arial" panose="020B0604020202020204" pitchFamily="34" charset="0"/>
        <a:ea typeface="宋体" panose="02010600030101010101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2000" b="0" i="0" u="none" baseline="0">
        <a:solidFill>
          <a:schemeClr val="tx1"/>
        </a:solidFill>
        <a:effectLst/>
        <a:latin typeface="Arial" panose="020B0604020202020204" pitchFamily="34" charset="0"/>
        <a:ea typeface="宋体" panose="02010600030101010101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2000" b="0" i="0" u="none" baseline="0">
        <a:solidFill>
          <a:schemeClr val="tx1"/>
        </a:solidFill>
        <a:effectLst/>
        <a:latin typeface="Arial" panose="020B0604020202020204" pitchFamily="34" charset="0"/>
        <a:ea typeface="宋体" panose="02010600030101010101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2000" b="0" i="0" u="none" baseline="0">
        <a:solidFill>
          <a:schemeClr val="tx1"/>
        </a:solidFill>
        <a:effectLst/>
        <a:latin typeface="Arial" panose="020B0604020202020204" pitchFamily="34" charset="0"/>
        <a:ea typeface="宋体" panose="02010600030101010101" pitchFamily="2" charset="-122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754" autoAdjust="0"/>
  </p:normalViewPr>
  <p:slideViewPr>
    <p:cSldViewPr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lang="zh-CN" altLang="en-US" sz="1200"/>
          </a:p>
        </p:txBody>
      </p:sp>
      <p:sp>
        <p:nvSpPr>
          <p:cNvPr id="2560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245879C7-BFB1-4E2D-9330-A323FFC09459}" type="datetime1">
              <a:rPr lang="zh-CN" altLang="en-US" sz="1200"/>
              <a:t>2023-04-28</a:t>
            </a:fld>
            <a:endParaRPr lang="zh-CN" altLang="en-US" sz="1200"/>
          </a:p>
        </p:txBody>
      </p:sp>
      <p:sp>
        <p:nvSpPr>
          <p:cNvPr id="2560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/>
            <a:endParaRPr lang="zh-CN" altLang="en-US" sz="1200"/>
          </a:p>
        </p:txBody>
      </p:sp>
      <p:sp>
        <p:nvSpPr>
          <p:cNvPr id="2560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D33F563B-D0E6-48FC-8E6B-EAE2C12C939D}" type="slidenum">
              <a:rPr lang="zh-CN" altLang="en-US" sz="1200"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89722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lang="zh-CN" altLang="en-US" sz="1200"/>
          </a:p>
        </p:txBody>
      </p:sp>
      <p:sp>
        <p:nvSpPr>
          <p:cNvPr id="24579" name="日期占位符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771C847E-3E28-41DF-B63E-B33A87E7FEBF}" type="datetime1">
              <a:rPr lang="zh-CN" altLang="en-US" sz="1200"/>
              <a:t>2023-04-28</a:t>
            </a:fld>
            <a:endParaRPr lang="zh-CN" altLang="en-US" sz="1200"/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24581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t>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2458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/>
            <a:endParaRPr lang="zh-CN" altLang="en-US" sz="1200"/>
          </a:p>
        </p:txBody>
      </p:sp>
      <p:sp>
        <p:nvSpPr>
          <p:cNvPr id="2458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9A9BD3F7-EE9D-4A43-ADC9-6F2B79A33565}" type="slidenum">
              <a:rPr lang="zh-CN" altLang="en-US" sz="1200"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74468681"/>
      </p:ext>
    </p:extLst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0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8463" y="6245225"/>
            <a:ext cx="3051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3" name="Rectangle 251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0838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4" name="Rectangle 25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2838" y="6245225"/>
            <a:ext cx="3052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4196E298-1F18-4811-B9D7-78163B073210}" type="slidenum">
              <a:rPr lang="en-US" altLang="zh-CN" sz="1400"/>
              <a:t>‹#›</a:t>
            </a:fld>
            <a:endParaRPr lang="en-US" altLang="zh-CN" sz="14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单击图标添加表格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250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8463" y="6245225"/>
            <a:ext cx="3051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251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0838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252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2838" y="6245225"/>
            <a:ext cx="3052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noAutofit/>
          </a:bodyPr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4196E298-1F18-4811-B9D7-78163B073210}" type="slidenum">
              <a:rPr lang="en-US" altLang="zh-CN" sz="1400"/>
              <a:t>‹#›</a:t>
            </a:fld>
            <a:endParaRPr lang="en-US" altLang="zh-CN" sz="140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8463" y="228600"/>
            <a:ext cx="113871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98463" y="6245225"/>
            <a:ext cx="3051175" cy="476250"/>
          </a:xfrm>
        </p:spPr>
        <p:txBody>
          <a:bodyPr/>
          <a:lstStyle/>
          <a:p>
            <a:pPr marL="0" lvl="0" indent="0" eaLnBrk="1" hangingPunct="1"/>
            <a:endParaRPr lang="en-US" altLang="zh-CN" sz="140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0838" y="6245225"/>
            <a:ext cx="3860800" cy="476250"/>
          </a:xfrm>
        </p:spPr>
        <p:txBody>
          <a:bodyPr/>
          <a:lstStyle/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2838" y="6245225"/>
            <a:ext cx="3052762" cy="476250"/>
          </a:xfrm>
        </p:spPr>
        <p:txBody>
          <a:bodyPr/>
          <a:lstStyle/>
          <a:p>
            <a:pPr marL="0" lvl="0" indent="0" algn="r" eaLnBrk="1" hangingPunct="1"/>
            <a:fld id="{4196E298-1F18-4811-B9D7-78163B073210}" type="slidenum">
              <a:rPr lang="en-US" altLang="zh-CN" sz="1400"/>
              <a:t>‹#›</a:t>
            </a:fld>
            <a:endParaRPr lang="en-US" altLang="zh-CN" sz="14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kern="1200" baseline="0">
          <a:solidFill>
            <a:schemeClr val="tx2"/>
          </a:solidFill>
          <a:effectLst/>
          <a:latin typeface="Arial" panose="020B0604020202020204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anose="05000000000000000000" pitchFamily="2" charset="2"/>
        <a:buChar char="§"/>
        <a:defRPr kumimoji="0" sz="3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kumimoji="0" sz="2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anose="05020102010507070707" pitchFamily="18" charset="2"/>
        <a:buChar char="¡"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kumimoji="0" sz="20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 2" panose="05020102010507070707" pitchFamily="18" charset="2"/>
        <a:buChar char="¡"/>
        <a:defRPr kumimoji="0" sz="20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28436;&#31034;&#23454;&#39564;100103&#27987;&#30827;&#37240;&#30340;&#33104;&#34432;&#24615;%20&#26631;&#28165;(270P).qlv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&#27987;&#30827;&#37240;&#28342;&#20110;&#27700;&#25918;&#28909;&#12289;&#31232;&#37322;&#27491;&#30830;&#25805;&#20316;%20&#26631;&#28165;(270P).qlv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10.1&#31232;&#37322;&#27987;&#27969;&#37240;&#30340;&#38169;&#35823;&#25805;&#20316;&#21487;&#33021;&#36896;&#25104;&#30340;&#21361;&#23475;%20&#26631;&#28165;(270P).qlv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&#28436;&#31034;&#23454;&#39564;100105&#37240;&#30340;&#21270;&#23398;&#24615;&#36136;%20&#26631;&#28165;(270P).qlv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hyperlink" Target="&#28436;&#31034;&#23454;&#39564;100105&#37240;&#30340;&#21270;&#23398;&#24615;&#36136;%20&#26631;&#28165;(270P).qlv" TargetMode="External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png"/><Relationship Id="rId9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hyperlink" Target="&#28436;&#31034;&#23454;&#39564;100105&#37240;&#30340;&#21270;&#23398;&#24615;&#36136;%20&#26631;&#28165;(270P).qlv" TargetMode="Externa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1"/>
          <p:cNvSpPr>
            <a:spLocks noGrp="1" noRot="1"/>
          </p:cNvSpPr>
          <p:nvPr>
            <p:ph type="ctrTitle"/>
          </p:nvPr>
        </p:nvSpPr>
        <p:spPr>
          <a:xfrm>
            <a:off x="692150" y="1341438"/>
            <a:ext cx="10871200" cy="1143000"/>
          </a:xfrm>
          <a:noFill/>
          <a:ln>
            <a:miter lim="800000"/>
          </a:ln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/>
            <a:r>
              <a:rPr lang="zh-CN" altLang="en-US" sz="6600">
                <a:solidFill>
                  <a:schemeClr val="bg2">
                    <a:lumMod val="50000"/>
                  </a:schemeClr>
                </a:solidFill>
                <a:latin typeface="长城细圆体" panose="02010609010101010101" charset="0"/>
                <a:ea typeface="长城细圆体" panose="02010609010101010101" charset="0"/>
                <a:cs typeface="长城细圆体" panose="02010609010101010101" charset="0"/>
              </a:rPr>
              <a:t>课题</a:t>
            </a:r>
            <a:r>
              <a:rPr lang="en-US" altLang="zh-CN" sz="6600">
                <a:solidFill>
                  <a:schemeClr val="bg2">
                    <a:lumMod val="50000"/>
                  </a:schemeClr>
                </a:solidFill>
                <a:latin typeface="长城细圆体" panose="02010609010101010101" charset="0"/>
                <a:ea typeface="长城细圆体" panose="02010609010101010101" charset="0"/>
                <a:cs typeface="长城细圆体" panose="02010609010101010101" charset="0"/>
              </a:rPr>
              <a:t>1  </a:t>
            </a:r>
            <a:r>
              <a:rPr lang="zh-CN" altLang="en-US" sz="6600">
                <a:solidFill>
                  <a:schemeClr val="bg2">
                    <a:lumMod val="50000"/>
                  </a:schemeClr>
                </a:solidFill>
                <a:latin typeface="长城细圆体" panose="02010609010101010101" charset="0"/>
                <a:ea typeface="长城细圆体" panose="02010609010101010101" charset="0"/>
                <a:cs typeface="长城细圆体" panose="02010609010101010101" charset="0"/>
              </a:rPr>
              <a:t>常见的酸和碱</a:t>
            </a:r>
          </a:p>
        </p:txBody>
      </p:sp>
      <p:sp>
        <p:nvSpPr>
          <p:cNvPr id="26627" name="Rectangle 32"/>
          <p:cNvSpPr>
            <a:spLocks noGrp="1" noRot="1"/>
          </p:cNvSpPr>
          <p:nvPr>
            <p:ph type="subTitle" idx="1"/>
          </p:nvPr>
        </p:nvSpPr>
        <p:spPr>
          <a:xfrm>
            <a:off x="2927350" y="3789363"/>
            <a:ext cx="6400800" cy="1752600"/>
          </a:xfr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r>
              <a:rPr lang="zh-CN" altLang="en-US" sz="5400">
                <a:solidFill>
                  <a:schemeClr val="accent1">
                    <a:lumMod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常见的酸（</a:t>
            </a:r>
            <a:r>
              <a:rPr lang="en-US" altLang="zh-CN" sz="5400">
                <a:solidFill>
                  <a:schemeClr val="accent1">
                    <a:lumMod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</a:t>
            </a:r>
            <a:r>
              <a:rPr lang="zh-CN" altLang="en-US" sz="5400">
                <a:solidFill>
                  <a:schemeClr val="accent1">
                    <a:lumMod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）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/>
          <p:nvPr/>
        </p:nvSpPr>
        <p:spPr>
          <a:xfrm>
            <a:off x="119063" y="152400"/>
            <a:ext cx="4321175" cy="708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50000"/>
              </a:spcBef>
              <a:buClrTx/>
              <a:buFontTx/>
              <a:buNone/>
            </a:pPr>
            <a:r>
              <a:rPr lang="en-US" altLang="zh-CN" sz="4000" b="1">
                <a:solidFill>
                  <a:srgbClr val="000000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4000" b="1">
                <a:solidFill>
                  <a:srgbClr val="000000"/>
                </a:solidFill>
                <a:latin typeface="宋体" panose="02010600030101010101" pitchFamily="2" charset="-122"/>
              </a:rPr>
              <a:t>浓硫酸的腐蚀性       </a:t>
            </a:r>
          </a:p>
        </p:txBody>
      </p:sp>
      <p:pic>
        <p:nvPicPr>
          <p:cNvPr id="27651" name="Picture 4" descr="pic_218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39938"/>
            <a:ext cx="10317163" cy="28765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7652" name="矩形 1"/>
          <p:cNvSpPr/>
          <p:nvPr/>
        </p:nvSpPr>
        <p:spPr>
          <a:xfrm>
            <a:off x="550863" y="950913"/>
            <a:ext cx="2376487" cy="646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实验</a:t>
            </a:r>
            <a:r>
              <a:rPr lang="en-US" altLang="zh-CN" sz="360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10</a:t>
            </a:r>
            <a:r>
              <a:rPr lang="zh-CN" altLang="en-US" sz="360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－</a:t>
            </a:r>
            <a:r>
              <a:rPr lang="en-US" altLang="zh-CN" sz="360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3</a:t>
            </a:r>
            <a:r>
              <a:rPr lang="zh-CN" altLang="en-US" sz="360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 </a:t>
            </a:r>
            <a:endParaRPr lang="en-US" altLang="zh-CN" sz="3600">
              <a:solidFill>
                <a:srgbClr val="0098F0"/>
              </a:solidFill>
              <a:latin typeface="宋体" panose="02010600030101010101" pitchFamily="2" charset="-122"/>
            </a:endParaRPr>
          </a:p>
        </p:txBody>
      </p:sp>
      <p:sp>
        <p:nvSpPr>
          <p:cNvPr id="27653" name="矩形 2"/>
          <p:cNvSpPr/>
          <p:nvPr/>
        </p:nvSpPr>
        <p:spPr>
          <a:xfrm>
            <a:off x="766763" y="5348288"/>
            <a:ext cx="10033000" cy="10779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</a:rPr>
              <a:t>实验时要注意安全，不要将浓硫酸沾到皮肤和衣服上，</a:t>
            </a:r>
            <a:endParaRPr lang="en-US" altLang="zh-CN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algn="just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</a:rPr>
              <a:t>实验物品应在玻璃片上进行实验。</a:t>
            </a:r>
          </a:p>
        </p:txBody>
      </p:sp>
      <p:sp>
        <p:nvSpPr>
          <p:cNvPr id="27654" name="文本框 4"/>
          <p:cNvSpPr/>
          <p:nvPr/>
        </p:nvSpPr>
        <p:spPr>
          <a:xfrm>
            <a:off x="11125200" y="-125412"/>
            <a:ext cx="1066800" cy="771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P53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593725"/>
            <a:ext cx="11212512" cy="33655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8675" name="矩形 3"/>
          <p:cNvSpPr/>
          <p:nvPr/>
        </p:nvSpPr>
        <p:spPr>
          <a:xfrm>
            <a:off x="6362700" y="1479550"/>
            <a:ext cx="100965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黑色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76" name="矩形 4"/>
          <p:cNvSpPr/>
          <p:nvPr/>
        </p:nvSpPr>
        <p:spPr>
          <a:xfrm>
            <a:off x="9099550" y="2271713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黑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77" name="矩形 5"/>
          <p:cNvSpPr/>
          <p:nvPr/>
        </p:nvSpPr>
        <p:spPr>
          <a:xfrm>
            <a:off x="9099550" y="2774950"/>
            <a:ext cx="59690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黑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78" name="矩形 6"/>
          <p:cNvSpPr/>
          <p:nvPr/>
        </p:nvSpPr>
        <p:spPr>
          <a:xfrm>
            <a:off x="6723063" y="3203575"/>
            <a:ext cx="59690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洞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28679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3" y="3565525"/>
            <a:ext cx="11212512" cy="32924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8680" name="矩形 8"/>
          <p:cNvSpPr/>
          <p:nvPr/>
        </p:nvSpPr>
        <p:spPr>
          <a:xfrm>
            <a:off x="4105275" y="3902075"/>
            <a:ext cx="1008063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腐蚀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81" name="矩形 9"/>
          <p:cNvSpPr/>
          <p:nvPr/>
        </p:nvSpPr>
        <p:spPr>
          <a:xfrm>
            <a:off x="5113338" y="5148263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氢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82" name="矩形 10"/>
          <p:cNvSpPr/>
          <p:nvPr/>
        </p:nvSpPr>
        <p:spPr>
          <a:xfrm>
            <a:off x="7945438" y="5148263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氧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83" name="矩形 11"/>
          <p:cNvSpPr/>
          <p:nvPr/>
        </p:nvSpPr>
        <p:spPr>
          <a:xfrm>
            <a:off x="6456363" y="5589588"/>
            <a:ext cx="100806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脱水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84" name="矩形 12"/>
          <p:cNvSpPr/>
          <p:nvPr/>
        </p:nvSpPr>
        <p:spPr>
          <a:xfrm>
            <a:off x="2424113" y="6084888"/>
            <a:ext cx="100806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化学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8685" name="文本框 4"/>
          <p:cNvSpPr/>
          <p:nvPr/>
        </p:nvSpPr>
        <p:spPr>
          <a:xfrm>
            <a:off x="11125200" y="-125412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  <p:bldP spid="28680" grpId="0"/>
      <p:bldP spid="28681" grpId="0"/>
      <p:bldP spid="28682" grpId="0"/>
      <p:bldP spid="28683" grpId="0"/>
      <p:bldP spid="286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8"/>
          <p:cNvSpPr txBox="1"/>
          <p:nvPr/>
        </p:nvSpPr>
        <p:spPr>
          <a:xfrm>
            <a:off x="334963" y="165100"/>
            <a:ext cx="5159375" cy="666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en-US" altLang="zh-CN" sz="3735" b="1" spc="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  <a:sym typeface="+mn-ea"/>
              </a:rPr>
              <a:t>2</a:t>
            </a:r>
            <a:r>
              <a:rPr lang="zh-CN" altLang="en-US" sz="3735" b="1" spc="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  <a:sym typeface="+mn-ea"/>
              </a:rPr>
              <a:t>、</a:t>
            </a:r>
            <a:r>
              <a:rPr lang="zh-CN" altLang="en-US" sz="3735" b="1" spc="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  <a:sym typeface="+mn-ea"/>
                <a:hlinkClick r:id="rId2" action="ppaction://hlinkfile"/>
              </a:rPr>
              <a:t>浓硫酸的稀释</a:t>
            </a:r>
            <a:endParaRPr lang="zh-CN" altLang="en-US" sz="3700" b="1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  <a:sym typeface="+mn-ea"/>
            </a:endParaRPr>
          </a:p>
        </p:txBody>
      </p:sp>
      <p:sp>
        <p:nvSpPr>
          <p:cNvPr id="29699" name="矩形 2"/>
          <p:cNvSpPr/>
          <p:nvPr/>
        </p:nvSpPr>
        <p:spPr>
          <a:xfrm>
            <a:off x="3887788" y="260350"/>
            <a:ext cx="2979737" cy="66675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en-US" altLang="zh-CN" sz="3735" b="1" spc="0">
                <a:solidFill>
                  <a:srgbClr val="000000"/>
                </a:solidFill>
                <a:latin typeface="Calibri" panose="020F0502020204030204" pitchFamily="34" charset="0"/>
              </a:rPr>
              <a:t>【</a:t>
            </a:r>
            <a:r>
              <a:rPr lang="zh-CN" altLang="en-US" sz="3735" b="1" spc="0">
                <a:solidFill>
                  <a:srgbClr val="000000"/>
                </a:solidFill>
                <a:latin typeface="Calibri" panose="020F0502020204030204" pitchFamily="34" charset="0"/>
              </a:rPr>
              <a:t>实验</a:t>
            </a:r>
            <a:r>
              <a:rPr lang="en-US" altLang="zh-CN" sz="3735" b="1" spc="0">
                <a:solidFill>
                  <a:srgbClr val="000000"/>
                </a:solidFill>
                <a:latin typeface="Calibri" panose="020F0502020204030204" pitchFamily="34" charset="0"/>
              </a:rPr>
              <a:t>10-4】</a:t>
            </a:r>
            <a:endParaRPr lang="zh-CN" altLang="en-US" sz="2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9700" name="表格 3"/>
          <p:cNvGraphicFramePr>
            <a:graphicFrameLocks noGrp="1"/>
          </p:cNvGraphicFramePr>
          <p:nvPr/>
        </p:nvGraphicFramePr>
        <p:xfrm>
          <a:off x="101600" y="996950"/>
          <a:ext cx="11947525" cy="5654357"/>
        </p:xfrm>
        <a:graphic>
          <a:graphicData uri="http://schemas.openxmlformats.org/drawingml/2006/table">
            <a:tbl>
              <a:tblPr/>
              <a:tblGrid>
                <a:gridCol w="1098550"/>
                <a:gridCol w="4511675"/>
                <a:gridCol w="6337300"/>
              </a:tblGrid>
              <a:tr h="22399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sz="3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实验</a:t>
                      </a:r>
                      <a:endParaRPr lang="en-US" altLang="zh-CN" sz="3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操作</a:t>
                      </a:r>
                      <a:endParaRPr sz="3200" b="1"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endParaRPr lang="zh-CN" altLang="zh-CN"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endParaRPr lang="zh-CN" altLang="zh-CN"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9747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sz="3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实验</a:t>
                      </a:r>
                      <a:endParaRPr lang="en-US" altLang="zh-CN" sz="3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现象</a:t>
                      </a:r>
                      <a:endParaRPr sz="3200" b="1"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实验后用手触摸烧杯壁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,感觉__________</a:t>
                      </a:r>
                      <a:endParaRPr lang="zh-CN" altLang="zh-CN"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5559" marR="35559" marT="0" marB="0"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__________</a:t>
                      </a:r>
                      <a:endParaRPr lang="zh-CN" altLang="zh-CN"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5559" marR="35559" marT="0" marB="0"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14636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en-US" sz="3200" b="1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现象</a:t>
                      </a:r>
                      <a:endParaRPr lang="en-US" altLang="zh-CN" sz="3200" b="1"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en-US" sz="3200" b="1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分析</a:t>
                      </a:r>
                    </a:p>
                  </a:txBody>
                  <a:tcPr marL="0" marR="0" marT="0" marB="0" anchor="ctr"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浓硫酸溶于水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_____________</a:t>
                      </a:r>
                      <a:endParaRPr lang="zh-CN" altLang="zh-CN"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5559" marR="35559" marT="0" marB="0"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水的密度比浓硫酸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，</a:t>
                      </a: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会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____</a:t>
                      </a: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在浓硫酸上面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溶解时放出大量的热</a:t>
                      </a: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zh-CN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使硫酸液滴向四周飞溅</a:t>
                      </a:r>
                      <a:endParaRPr sz="3200"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5559" marR="35559" marT="0" marB="0"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9747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en-US" sz="3200" b="1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事故</a:t>
                      </a:r>
                      <a:endParaRPr lang="en-US" altLang="zh-CN" sz="3200" b="1">
                        <a:latin typeface="宋体" panose="02010600030101010101" pitchFamily="2" charset="-122"/>
                        <a:ea typeface="Times New Roman" panose="02020603050405020304" pitchFamily="18" charset="0"/>
                      </a:endParaRPr>
                    </a:p>
                    <a:p>
                      <a:pPr marL="0" lvl="0" indent="0" algn="ctr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en-US" sz="3200" b="1">
                          <a:latin typeface="宋体" panose="02010600030101010101" pitchFamily="2" charset="-122"/>
                          <a:ea typeface="Times New Roman" panose="02020603050405020304" pitchFamily="18" charset="0"/>
                        </a:rPr>
                        <a:t>处理</a:t>
                      </a:r>
                    </a:p>
                  </a:txBody>
                  <a:tcPr marL="0" marR="0" marT="0" marB="0" anchor="ctr"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tabLst>
                          <a:tab pos="1028700" algn="l"/>
                          <a:tab pos="1849120" algn="l"/>
                          <a:tab pos="2536825" algn="l"/>
                        </a:tabLst>
                      </a:pPr>
                      <a:r>
                        <a:rPr lang="zh-CN" altLang="en-US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如果不慎将浓硫酸沾到皮肤或衣服上</a:t>
                      </a:r>
                      <a:r>
                        <a:rPr lang="en-US" altLang="zh-CN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zh-CN" altLang="en-US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应立即用大量水冲洗</a:t>
                      </a:r>
                      <a:r>
                        <a:rPr lang="en-US" altLang="zh-CN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zh-CN" altLang="en-US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然后再涂上</a:t>
                      </a:r>
                      <a:r>
                        <a:rPr lang="en-US" altLang="zh-CN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__________</a:t>
                      </a:r>
                      <a:r>
                        <a:rPr lang="zh-CN" altLang="en-US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的</a:t>
                      </a:r>
                      <a:r>
                        <a:rPr lang="en-US" altLang="zh-CN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____________________</a:t>
                      </a:r>
                      <a:r>
                        <a:rPr lang="zh-CN" altLang="en-US" sz="3200" b="1" dirty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溶液 </a:t>
                      </a:r>
                    </a:p>
                  </a:txBody>
                  <a:tcPr marL="35559" marR="35559" marT="0" marB="0"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28575"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</a:tcPr>
                </a:tc>
              </a:tr>
            </a:tbl>
          </a:graphicData>
        </a:graphic>
      </p:graphicFrame>
      <p:grpSp>
        <p:nvGrpSpPr>
          <p:cNvPr id="29721" name="组合 4"/>
          <p:cNvGrpSpPr/>
          <p:nvPr/>
        </p:nvGrpSpPr>
        <p:grpSpPr>
          <a:xfrm>
            <a:off x="2543175" y="1125538"/>
            <a:ext cx="7297738" cy="2016125"/>
            <a:chOff x="3024733" y="1848966"/>
            <a:chExt cx="5472608" cy="1513102"/>
          </a:xfrm>
        </p:grpSpPr>
        <p:pic>
          <p:nvPicPr>
            <p:cNvPr id="29733" name="image1001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4733" y="1848966"/>
              <a:ext cx="1378438" cy="1509152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</p:spPr>
        </p:pic>
        <p:pic>
          <p:nvPicPr>
            <p:cNvPr id="29734" name="image1002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6472" y="1852916"/>
              <a:ext cx="1310869" cy="1509152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</p:spPr>
        </p:pic>
      </p:grpSp>
      <p:sp>
        <p:nvSpPr>
          <p:cNvPr id="29722" name="矩形 7"/>
          <p:cNvSpPr/>
          <p:nvPr/>
        </p:nvSpPr>
        <p:spPr>
          <a:xfrm>
            <a:off x="2551113" y="3525838"/>
            <a:ext cx="665162" cy="66675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73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烫</a:t>
            </a:r>
            <a:endParaRPr lang="zh-CN" altLang="en-US" sz="37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3" name="矩形 8"/>
          <p:cNvSpPr/>
          <p:nvPr/>
        </p:nvSpPr>
        <p:spPr>
          <a:xfrm>
            <a:off x="5711825" y="3236913"/>
            <a:ext cx="2108200" cy="66675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73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  <a:hlinkClick r:id="rId5" action="ppaction://hlinkfile"/>
              </a:rPr>
              <a:t>液滴飞溅</a:t>
            </a:r>
            <a:endParaRPr lang="zh-CN" altLang="en-US" sz="37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4" name="矩形 9"/>
          <p:cNvSpPr/>
          <p:nvPr/>
        </p:nvSpPr>
        <p:spPr>
          <a:xfrm>
            <a:off x="1103313" y="4794250"/>
            <a:ext cx="2859087" cy="6254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放出大量的热</a:t>
            </a:r>
            <a:endParaRPr lang="zh-CN" altLang="en-US" sz="3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5" name="矩形 10"/>
          <p:cNvSpPr/>
          <p:nvPr/>
        </p:nvSpPr>
        <p:spPr>
          <a:xfrm>
            <a:off x="8975725" y="4100513"/>
            <a:ext cx="630238" cy="627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小</a:t>
            </a:r>
            <a:endParaRPr lang="zh-CN" altLang="en-US" sz="3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6" name="矩形 11"/>
          <p:cNvSpPr/>
          <p:nvPr/>
        </p:nvSpPr>
        <p:spPr>
          <a:xfrm>
            <a:off x="10555288" y="4100513"/>
            <a:ext cx="630237" cy="627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浮</a:t>
            </a:r>
            <a:endParaRPr lang="zh-CN" altLang="en-US" sz="3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7" name="矩形 12"/>
          <p:cNvSpPr/>
          <p:nvPr/>
        </p:nvSpPr>
        <p:spPr>
          <a:xfrm>
            <a:off x="3479800" y="6021388"/>
            <a:ext cx="1730375" cy="6254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en-US" altLang="zh-CN" sz="3465" b="1" spc="0">
                <a:solidFill>
                  <a:srgbClr val="FF0000"/>
                </a:solidFill>
                <a:latin typeface="Arial Unicode MS" panose="020B0604020202020204" charset="-122"/>
                <a:ea typeface="Arial Unicode MS" panose="020B0604020202020204" charset="-122"/>
              </a:rPr>
              <a:t>3%~5%</a:t>
            </a:r>
            <a:endParaRPr lang="zh-CN" altLang="en-US" sz="3400">
              <a:solidFill>
                <a:srgbClr val="FF0000"/>
              </a:solidFill>
              <a:latin typeface="Arial Unicode MS" panose="020B0604020202020204" charset="-122"/>
              <a:ea typeface="Arial Unicode MS" panose="020B0604020202020204" charset="-122"/>
            </a:endParaRPr>
          </a:p>
        </p:txBody>
      </p:sp>
      <p:sp>
        <p:nvSpPr>
          <p:cNvPr id="29728" name="矩形 13"/>
          <p:cNvSpPr/>
          <p:nvPr/>
        </p:nvSpPr>
        <p:spPr>
          <a:xfrm>
            <a:off x="5808663" y="6021388"/>
            <a:ext cx="4129087" cy="6254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/>
            <a:r>
              <a:rPr lang="zh-CN" altLang="zh-CN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碳酸氢钠</a:t>
            </a:r>
            <a:r>
              <a:rPr lang="zh-CN" altLang="en-US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（</a:t>
            </a:r>
            <a:r>
              <a:rPr lang="en-US" altLang="zh-CN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NaHCO</a:t>
            </a:r>
            <a:r>
              <a:rPr lang="en-US" altLang="zh-CN" sz="3465" b="1" spc="0" baseline="-2500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3</a:t>
            </a:r>
            <a:r>
              <a:rPr lang="zh-CN" altLang="en-US" sz="3465" b="1" spc="0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）</a:t>
            </a:r>
            <a:endParaRPr lang="zh-CN" altLang="en-US" sz="3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9729" name="矩形 14"/>
          <p:cNvSpPr/>
          <p:nvPr/>
        </p:nvSpPr>
        <p:spPr>
          <a:xfrm>
            <a:off x="3983038" y="893763"/>
            <a:ext cx="1009650" cy="584200"/>
          </a:xfrm>
          <a:prstGeom prst="rect">
            <a:avLst/>
          </a:prstGeom>
          <a:solidFill>
            <a:srgbClr val="FFFF00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7295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散热</a:t>
            </a:r>
          </a:p>
        </p:txBody>
      </p:sp>
      <p:sp>
        <p:nvSpPr>
          <p:cNvPr id="29730" name="矩形 15"/>
          <p:cNvSpPr/>
          <p:nvPr/>
        </p:nvSpPr>
        <p:spPr>
          <a:xfrm>
            <a:off x="5761038" y="1028700"/>
            <a:ext cx="6096000" cy="2160588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>
              <a:lnSpc>
                <a:spcPct val="120000"/>
              </a:lnSpc>
            </a:pPr>
            <a:r>
              <a:rPr lang="zh-CN" altLang="en-US" sz="3735" b="1" spc="0">
                <a:solidFill>
                  <a:srgbClr val="000000"/>
                </a:solidFill>
                <a:latin typeface="宋体" panose="02010600030101010101" pitchFamily="2" charset="-122"/>
              </a:rPr>
              <a:t>在稀释浓硫酸时，一定要把</a:t>
            </a:r>
            <a:r>
              <a:rPr lang="zh-CN" altLang="en-US" sz="3735" b="1" spc="0">
                <a:solidFill>
                  <a:srgbClr val="0000FF"/>
                </a:solidFill>
                <a:latin typeface="宋体" panose="02010600030101010101" pitchFamily="2" charset="-122"/>
              </a:rPr>
              <a:t>浓硫酸</a:t>
            </a:r>
            <a:r>
              <a:rPr lang="zh-CN" altLang="en-US" sz="3735" b="1" spc="0">
                <a:solidFill>
                  <a:srgbClr val="FF0000"/>
                </a:solidFill>
                <a:latin typeface="宋体" panose="02010600030101010101" pitchFamily="2" charset="-122"/>
              </a:rPr>
              <a:t>沿器壁慢慢</a:t>
            </a:r>
            <a:r>
              <a:rPr lang="zh-CN" altLang="en-US" sz="3735" b="1" spc="0">
                <a:solidFill>
                  <a:srgbClr val="000000"/>
                </a:solidFill>
                <a:latin typeface="宋体" panose="02010600030101010101" pitchFamily="2" charset="-122"/>
              </a:rPr>
              <a:t>注入</a:t>
            </a:r>
            <a:r>
              <a:rPr lang="zh-CN" altLang="en-US" sz="3735" b="1" spc="0">
                <a:solidFill>
                  <a:srgbClr val="0000FF"/>
                </a:solidFill>
                <a:latin typeface="宋体" panose="02010600030101010101" pitchFamily="2" charset="-122"/>
              </a:rPr>
              <a:t>水</a:t>
            </a:r>
            <a:r>
              <a:rPr lang="zh-CN" altLang="en-US" sz="3735" b="1" spc="0">
                <a:solidFill>
                  <a:srgbClr val="000000"/>
                </a:solidFill>
                <a:latin typeface="宋体" panose="02010600030101010101" pitchFamily="2" charset="-122"/>
              </a:rPr>
              <a:t>里，并</a:t>
            </a:r>
            <a:r>
              <a:rPr lang="zh-CN" altLang="en-US" sz="3735" b="1" spc="0">
                <a:solidFill>
                  <a:srgbClr val="FF0000"/>
                </a:solidFill>
                <a:latin typeface="宋体" panose="02010600030101010101" pitchFamily="2" charset="-122"/>
              </a:rPr>
              <a:t>不断搅拌</a:t>
            </a:r>
            <a:r>
              <a:rPr lang="zh-CN" altLang="en-US" sz="3735" b="1" spc="0">
                <a:solidFill>
                  <a:srgbClr val="000000"/>
                </a:solidFill>
                <a:latin typeface="宋体" panose="02010600030101010101" pitchFamily="2" charset="-122"/>
              </a:rPr>
              <a:t>。</a:t>
            </a:r>
            <a:endParaRPr lang="zh-CN" altLang="en-US" sz="21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9731" name="文本框 4"/>
          <p:cNvSpPr/>
          <p:nvPr/>
        </p:nvSpPr>
        <p:spPr>
          <a:xfrm>
            <a:off x="11125200" y="-125412"/>
            <a:ext cx="1066800" cy="771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P53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2" grpId="0"/>
      <p:bldP spid="29723" grpId="0"/>
      <p:bldP spid="29724" grpId="0"/>
      <p:bldP spid="29725" grpId="0"/>
      <p:bldP spid="29726" grpId="0"/>
      <p:bldP spid="29727" grpId="0"/>
      <p:bldP spid="29728" grpId="0"/>
      <p:bldP spid="29729" grpId="0" animBg="1"/>
      <p:bldP spid="297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spect="1"/>
          </p:cNvSpPr>
          <p:nvPr/>
        </p:nvSpPr>
        <p:spPr>
          <a:xfrm>
            <a:off x="166688" y="1557338"/>
            <a:ext cx="12025312" cy="39322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1.(</a:t>
            </a:r>
            <a:r>
              <a:rPr lang="zh-CN" altLang="zh-CN" b="1">
                <a:solidFill>
                  <a:srgbClr val="000000"/>
                </a:solidFill>
                <a:ea typeface="黑体" panose="02010600030101010101" pitchFamily="49" charset="-122"/>
              </a:rPr>
              <a:t>教材母题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粤教版九下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下列实验操作或装置不正确的是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　　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CN" altLang="zh-CN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A.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用装浓硫酸的洗气瓶干燥制备的氢气</a:t>
            </a:r>
            <a:endParaRPr lang="zh-CN" altLang="zh-CN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B.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用蘸浓硫酸的玻璃棒在纸上写字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观察其脱水性</a:t>
            </a:r>
            <a:endParaRPr lang="zh-CN" altLang="zh-CN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C.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往浓硫酸里慢慢地小心地滴蒸馏水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配制稀硫酸</a:t>
            </a:r>
            <a:endParaRPr lang="zh-CN" altLang="zh-CN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D.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实验时不慎沾浓硫酸在皮肤上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立即用干布抹去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再用大量水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1028700" algn="l"/>
                <a:tab pos="1849120" algn="l"/>
                <a:tab pos="2536825" algn="l"/>
              </a:tabLst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zh-CN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冲洗</a:t>
            </a:r>
            <a:endParaRPr lang="zh-CN" altLang="zh-CN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0723" name="矩形 2"/>
          <p:cNvSpPr/>
          <p:nvPr/>
        </p:nvSpPr>
        <p:spPr>
          <a:xfrm>
            <a:off x="10417175" y="1268413"/>
            <a:ext cx="998538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C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0724" name="文本框 3"/>
          <p:cNvSpPr txBox="1"/>
          <p:nvPr/>
        </p:nvSpPr>
        <p:spPr>
          <a:xfrm>
            <a:off x="281595" y="289014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30725" name="椭圆 1"/>
          <p:cNvSpPr/>
          <p:nvPr/>
        </p:nvSpPr>
        <p:spPr>
          <a:xfrm>
            <a:off x="8256588" y="1557338"/>
            <a:ext cx="1439862" cy="792162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cxnSp>
        <p:nvCxnSpPr>
          <p:cNvPr id="30726" name="直接连接符 6"/>
          <p:cNvCxnSpPr/>
          <p:nvPr/>
        </p:nvCxnSpPr>
        <p:spPr>
          <a:xfrm>
            <a:off x="982663" y="4076700"/>
            <a:ext cx="5976937" cy="0"/>
          </a:xfrm>
          <a:prstGeom prst="line">
            <a:avLst/>
          </a:prstGeom>
          <a:noFill/>
          <a:ln>
            <a:solidFill>
              <a:schemeClr val="tx2"/>
            </a:solidFill>
            <a:miter lim="800000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1536700"/>
            <a:ext cx="10987087" cy="8842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174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75" y="2420938"/>
            <a:ext cx="9288463" cy="40132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1748" name="矩形 3"/>
          <p:cNvSpPr/>
          <p:nvPr/>
        </p:nvSpPr>
        <p:spPr>
          <a:xfrm>
            <a:off x="7032625" y="1117600"/>
            <a:ext cx="998538" cy="1447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A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1749" name="文本框 4"/>
          <p:cNvSpPr txBox="1"/>
          <p:nvPr/>
        </p:nvSpPr>
        <p:spPr>
          <a:xfrm>
            <a:off x="281595" y="289014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31750" name="椭圆 1"/>
          <p:cNvSpPr/>
          <p:nvPr/>
        </p:nvSpPr>
        <p:spPr>
          <a:xfrm>
            <a:off x="5240338" y="2565400"/>
            <a:ext cx="1368425" cy="863600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31751" name="椭圆 7"/>
          <p:cNvSpPr/>
          <p:nvPr/>
        </p:nvSpPr>
        <p:spPr>
          <a:xfrm>
            <a:off x="1631950" y="5013325"/>
            <a:ext cx="1368425" cy="863600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31752" name="椭圆 8"/>
          <p:cNvSpPr/>
          <p:nvPr/>
        </p:nvSpPr>
        <p:spPr>
          <a:xfrm>
            <a:off x="4872038" y="4005263"/>
            <a:ext cx="1368425" cy="863600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50" grpId="0" animBg="1"/>
      <p:bldP spid="31751" grpId="0" animBg="1"/>
      <p:bldP spid="317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Rot="1"/>
          </p:cNvSpPr>
          <p:nvPr>
            <p:ph idx="1"/>
          </p:nvPr>
        </p:nvSpPr>
        <p:spPr>
          <a:xfrm>
            <a:off x="-96837" y="5060950"/>
            <a:ext cx="4321175" cy="792163"/>
          </a:xfr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buNone/>
            </a:pPr>
            <a:r>
              <a:rPr lang="en-US" altLang="zh-CN" sz="4000">
                <a:latin typeface="宋体" panose="02010600030101010101" pitchFamily="2" charset="-122"/>
              </a:rPr>
              <a:t>(1)</a:t>
            </a:r>
            <a:r>
              <a:rPr lang="zh-CN" altLang="en-US" sz="4000">
                <a:latin typeface="宋体" panose="02010600030101010101" pitchFamily="2" charset="-122"/>
              </a:rPr>
              <a:t>与指示剂作用</a:t>
            </a:r>
          </a:p>
        </p:txBody>
      </p:sp>
      <p:sp>
        <p:nvSpPr>
          <p:cNvPr id="32771" name="Text Box 55">
            <a:hlinkClick r:id="rId2" action="ppaction://hlinksldjump"/>
          </p:cNvPr>
          <p:cNvSpPr/>
          <p:nvPr/>
        </p:nvSpPr>
        <p:spPr>
          <a:xfrm>
            <a:off x="0" y="260350"/>
            <a:ext cx="3935413" cy="708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50000"/>
              </a:spcBef>
              <a:buClrTx/>
              <a:buNone/>
            </a:pPr>
            <a:r>
              <a:rPr lang="en-US" altLang="zh-CN" sz="4000" b="1">
                <a:latin typeface="宋体" panose="02010600030101010101" pitchFamily="2" charset="-122"/>
              </a:rPr>
              <a:t>3.</a:t>
            </a:r>
            <a:r>
              <a:rPr lang="zh-CN" altLang="en-US" sz="4000" b="1">
                <a:latin typeface="宋体" panose="02010600030101010101" pitchFamily="2" charset="-122"/>
              </a:rPr>
              <a:t>酸的化学性质</a:t>
            </a:r>
          </a:p>
        </p:txBody>
      </p:sp>
      <p:pic>
        <p:nvPicPr>
          <p:cNvPr id="3277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3" y="1998663"/>
            <a:ext cx="10369550" cy="316071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2773" name="矩形 2"/>
          <p:cNvSpPr/>
          <p:nvPr/>
        </p:nvSpPr>
        <p:spPr>
          <a:xfrm>
            <a:off x="695325" y="5824538"/>
            <a:ext cx="11664950" cy="708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eaLnBrk="1" hangingPunct="1">
              <a:buClr>
                <a:srgbClr val="0066CC"/>
              </a:buClr>
              <a:buFontTx/>
              <a:buNone/>
            </a:pP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酸溶液能使</a:t>
            </a:r>
            <a:r>
              <a:rPr lang="zh-CN" altLang="en-US" sz="4000">
                <a:solidFill>
                  <a:srgbClr val="7030A0"/>
                </a:solidFill>
                <a:latin typeface="宋体" panose="02010600030101010101" pitchFamily="2" charset="-122"/>
              </a:rPr>
              <a:t>紫色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石蕊试液变</a:t>
            </a:r>
            <a:r>
              <a:rPr lang="zh-CN" altLang="en-US" sz="4000">
                <a:solidFill>
                  <a:schemeClr val="tx2"/>
                </a:solidFill>
                <a:latin typeface="宋体" panose="02010600030101010101" pitchFamily="2" charset="-122"/>
              </a:rPr>
              <a:t>红</a:t>
            </a:r>
            <a:r>
              <a:rPr lang="en-US" altLang="zh-CN" sz="4000">
                <a:solidFill>
                  <a:schemeClr val="tx2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无色酚酞试液不变色</a:t>
            </a:r>
          </a:p>
        </p:txBody>
      </p:sp>
      <p:sp>
        <p:nvSpPr>
          <p:cNvPr id="32774" name="矩形 5"/>
          <p:cNvSpPr>
            <a:spLocks noChangeArrowheads="1"/>
          </p:cNvSpPr>
          <p:nvPr/>
        </p:nvSpPr>
        <p:spPr bwMode="auto">
          <a:xfrm>
            <a:off x="541338" y="1193800"/>
            <a:ext cx="1944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>
              <a:spcBef>
                <a:spcPct val="50000"/>
              </a:spcBef>
              <a:buClrTx/>
              <a:buFontTx/>
              <a:buNone/>
            </a:pPr>
            <a:r>
              <a:rPr lang="zh-CN" altLang="en-US" sz="3600" b="1" spc="0">
                <a:solidFill>
                  <a:srgbClr val="0098F0"/>
                </a:solidFill>
                <a:latin typeface="宋体" panose="02010600030101010101" pitchFamily="2" charset="-122"/>
                <a:hlinkClick r:id="rId4" action="ppaction://hlinkfile"/>
              </a:rPr>
              <a:t>探究</a:t>
            </a:r>
            <a:r>
              <a:rPr lang="en-US" altLang="zh-CN" sz="3600" b="1" spc="0">
                <a:solidFill>
                  <a:srgbClr val="0098F0"/>
                </a:solidFill>
                <a:latin typeface="宋体" panose="02010600030101010101" pitchFamily="2" charset="-122"/>
                <a:hlinkClick r:id="rId4" action="ppaction://hlinkfile"/>
              </a:rPr>
              <a:t>(1)</a:t>
            </a:r>
            <a:endParaRPr lang="en-US" altLang="zh-CN" sz="3600" b="1">
              <a:solidFill>
                <a:srgbClr val="0098F0"/>
              </a:solidFill>
              <a:latin typeface="宋体" panose="02010600030101010101" pitchFamily="2" charset="-122"/>
            </a:endParaRPr>
          </a:p>
        </p:txBody>
      </p:sp>
      <p:sp>
        <p:nvSpPr>
          <p:cNvPr id="32775" name="矩形 6"/>
          <p:cNvSpPr/>
          <p:nvPr/>
        </p:nvSpPr>
        <p:spPr>
          <a:xfrm>
            <a:off x="4079875" y="3213100"/>
            <a:ext cx="596900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红</a:t>
            </a:r>
            <a:endParaRPr lang="zh-CN" altLang="en-US" sz="4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6" name="矩形 7"/>
          <p:cNvSpPr/>
          <p:nvPr/>
        </p:nvSpPr>
        <p:spPr>
          <a:xfrm>
            <a:off x="7791450" y="3194050"/>
            <a:ext cx="1584325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不变</a:t>
            </a:r>
            <a:endParaRPr lang="zh-CN" altLang="en-US" sz="4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7" name="矩形 8"/>
          <p:cNvSpPr/>
          <p:nvPr/>
        </p:nvSpPr>
        <p:spPr>
          <a:xfrm>
            <a:off x="4079875" y="4146550"/>
            <a:ext cx="596900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红</a:t>
            </a:r>
            <a:endParaRPr lang="zh-CN" altLang="en-US" sz="4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8" name="矩形 9"/>
          <p:cNvSpPr/>
          <p:nvPr/>
        </p:nvSpPr>
        <p:spPr>
          <a:xfrm>
            <a:off x="7791450" y="4122738"/>
            <a:ext cx="1584325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不变</a:t>
            </a:r>
            <a:endParaRPr lang="zh-CN" altLang="en-US" sz="4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32779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625" y="20638"/>
            <a:ext cx="3913188" cy="197326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2780" name="文本框 4"/>
          <p:cNvSpPr/>
          <p:nvPr/>
        </p:nvSpPr>
        <p:spPr>
          <a:xfrm>
            <a:off x="11125200" y="-125412"/>
            <a:ext cx="1066800" cy="771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sp>
        <p:nvSpPr>
          <p:cNvPr id="32781" name="椭圆形标注 2"/>
          <p:cNvSpPr/>
          <p:nvPr/>
        </p:nvSpPr>
        <p:spPr>
          <a:xfrm>
            <a:off x="1703388" y="-71437"/>
            <a:ext cx="5256212" cy="2065337"/>
          </a:xfrm>
          <a:prstGeom prst="wedgeEllipseCallout">
            <a:avLst>
              <a:gd name="adj1" fmla="val 68889"/>
              <a:gd name="adj2" fmla="val 32792"/>
            </a:avLst>
          </a:prstGeom>
          <a:solidFill>
            <a:srgbClr val="FFFF00"/>
          </a:solidFill>
          <a:ln>
            <a:solidFill>
              <a:schemeClr val="tx1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便于进行对比观察，</a:t>
            </a:r>
            <a:endParaRPr lang="en-US" altLang="zh-CN" b="1"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同时，还可节约药品，</a:t>
            </a:r>
            <a:endParaRPr lang="en-US" altLang="zh-CN" b="1"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可减少对环境的影响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  <p:bldP spid="32773" grpId="0"/>
      <p:bldP spid="32774" grpId="0"/>
      <p:bldP spid="32775" grpId="0"/>
      <p:bldP spid="32776" grpId="0"/>
      <p:bldP spid="32777" grpId="0"/>
      <p:bldP spid="32778" grpId="0"/>
      <p:bldP spid="327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5">
            <a:hlinkClick r:id="rId2" action="ppaction://hlinksldjump"/>
          </p:cNvPr>
          <p:cNvSpPr/>
          <p:nvPr/>
        </p:nvSpPr>
        <p:spPr>
          <a:xfrm>
            <a:off x="0" y="260350"/>
            <a:ext cx="3935413" cy="708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50000"/>
              </a:spcBef>
              <a:buClrTx/>
              <a:buNone/>
            </a:pPr>
            <a:r>
              <a:rPr lang="en-US" altLang="zh-CN" sz="4000" b="1">
                <a:latin typeface="宋体" panose="02010600030101010101" pitchFamily="2" charset="-122"/>
              </a:rPr>
              <a:t>3.</a:t>
            </a:r>
            <a:r>
              <a:rPr lang="zh-CN" altLang="en-US" sz="4000" b="1">
                <a:latin typeface="宋体" panose="02010600030101010101" pitchFamily="2" charset="-122"/>
              </a:rPr>
              <a:t>酸的化学性质</a:t>
            </a:r>
          </a:p>
        </p:txBody>
      </p:sp>
      <p:sp>
        <p:nvSpPr>
          <p:cNvPr id="33795" name="矩形 5"/>
          <p:cNvSpPr>
            <a:spLocks noChangeArrowheads="1"/>
          </p:cNvSpPr>
          <p:nvPr/>
        </p:nvSpPr>
        <p:spPr bwMode="auto">
          <a:xfrm>
            <a:off x="550863" y="923925"/>
            <a:ext cx="1944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>
              <a:spcBef>
                <a:spcPct val="50000"/>
              </a:spcBef>
              <a:buClrTx/>
              <a:buFontTx/>
              <a:buNone/>
            </a:pPr>
            <a:r>
              <a:rPr lang="zh-CN" altLang="en-US" sz="3600" b="1" spc="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探究</a:t>
            </a:r>
            <a:r>
              <a:rPr lang="en-US" altLang="zh-CN" sz="3600" b="1" spc="0">
                <a:solidFill>
                  <a:srgbClr val="0098F0"/>
                </a:solidFill>
                <a:latin typeface="宋体" panose="02010600030101010101" pitchFamily="2" charset="-122"/>
                <a:hlinkClick r:id="rId3" action="ppaction://hlinkfile"/>
              </a:rPr>
              <a:t>(2)</a:t>
            </a:r>
            <a:endParaRPr lang="en-US" altLang="zh-CN" sz="3600" b="1">
              <a:solidFill>
                <a:srgbClr val="0098F0"/>
              </a:solidFill>
              <a:latin typeface="宋体" panose="02010600030101010101" pitchFamily="2" charset="-122"/>
            </a:endParaRPr>
          </a:p>
        </p:txBody>
      </p:sp>
      <p:pic>
        <p:nvPicPr>
          <p:cNvPr id="33796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771650"/>
            <a:ext cx="11077575" cy="468788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797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388" y="2613025"/>
            <a:ext cx="12371387" cy="4651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798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363" y="2544763"/>
            <a:ext cx="12363450" cy="46513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799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388" y="3221038"/>
            <a:ext cx="12371387" cy="4667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800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125" y="3246438"/>
            <a:ext cx="11874500" cy="44608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801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3388" y="3868738"/>
            <a:ext cx="12371387" cy="4667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802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6525" y="3813175"/>
            <a:ext cx="11564938" cy="4397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803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3388" y="4613275"/>
            <a:ext cx="12371387" cy="4651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3804" name="图片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5575" y="4546600"/>
            <a:ext cx="10752138" cy="4921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3805" name="矩形 12"/>
          <p:cNvSpPr/>
          <p:nvPr/>
        </p:nvSpPr>
        <p:spPr>
          <a:xfrm>
            <a:off x="2279650" y="5702300"/>
            <a:ext cx="142081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化合物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3806" name="矩形 13"/>
          <p:cNvSpPr/>
          <p:nvPr/>
        </p:nvSpPr>
        <p:spPr>
          <a:xfrm>
            <a:off x="5016500" y="5684838"/>
            <a:ext cx="1008063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氢气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3807" name="文本框 4"/>
          <p:cNvSpPr/>
          <p:nvPr/>
        </p:nvSpPr>
        <p:spPr>
          <a:xfrm>
            <a:off x="11087100" y="28575"/>
            <a:ext cx="1066800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sp>
        <p:nvSpPr>
          <p:cNvPr id="33808" name="矩形 15"/>
          <p:cNvSpPr/>
          <p:nvPr/>
        </p:nvSpPr>
        <p:spPr>
          <a:xfrm>
            <a:off x="2955925" y="3535363"/>
            <a:ext cx="103663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　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+2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3809" name="矩形 17"/>
          <p:cNvSpPr/>
          <p:nvPr/>
        </p:nvSpPr>
        <p:spPr>
          <a:xfrm>
            <a:off x="7731125" y="3494088"/>
            <a:ext cx="103663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　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+2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3810" name="矩形 18"/>
          <p:cNvSpPr/>
          <p:nvPr/>
        </p:nvSpPr>
        <p:spPr>
          <a:xfrm>
            <a:off x="3322638" y="4219575"/>
            <a:ext cx="906462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2800" b="1">
                <a:solidFill>
                  <a:srgbClr val="92D05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浅绿</a:t>
            </a:r>
            <a:endParaRPr lang="zh-CN" altLang="en-US" sz="2800">
              <a:solidFill>
                <a:srgbClr val="92D05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3811" name="矩形 19"/>
          <p:cNvSpPr/>
          <p:nvPr/>
        </p:nvSpPr>
        <p:spPr>
          <a:xfrm>
            <a:off x="8239125" y="4238625"/>
            <a:ext cx="904875" cy="523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2800" b="1">
                <a:solidFill>
                  <a:srgbClr val="92D05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浅绿</a:t>
            </a:r>
            <a:endParaRPr lang="zh-CN" altLang="en-US" sz="2800">
              <a:solidFill>
                <a:srgbClr val="92D05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5" grpId="0"/>
      <p:bldP spid="33806" grpId="0"/>
      <p:bldP spid="33808" grpId="0"/>
      <p:bldP spid="33809" grpId="0"/>
      <p:bldP spid="33810" grpId="0"/>
      <p:bldP spid="338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/>
          <p:nvPr/>
        </p:nvSpPr>
        <p:spPr>
          <a:xfrm>
            <a:off x="695325" y="3489325"/>
            <a:ext cx="10126663" cy="175418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719455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镁、铝、锌、铁</a:t>
            </a: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等活动性较强的氢前金属</a:t>
            </a:r>
            <a:endParaRPr kumimoji="1" lang="en-US" altLang="zh-CN" sz="36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  <a:p>
            <a:pPr marL="0" lvl="0" indent="719455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都能与稀硫酸、盐酸发生</a:t>
            </a:r>
            <a:r>
              <a:rPr kumimoji="1"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置换反应</a:t>
            </a: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，放出氢气，</a:t>
            </a:r>
            <a:endParaRPr kumimoji="1" lang="en-US" altLang="zh-CN" sz="36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  <a:p>
            <a:pPr marL="0" lvl="0" indent="719455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同时生成一种称为盐的化合物。</a:t>
            </a:r>
            <a:endParaRPr kumimoji="1" lang="zh-CN" altLang="en-US" sz="54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4819" name="Text Box 58"/>
          <p:cNvSpPr/>
          <p:nvPr/>
        </p:nvSpPr>
        <p:spPr>
          <a:xfrm>
            <a:off x="-265112" y="334963"/>
            <a:ext cx="4656137" cy="708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eaLnBrk="1" hangingPunct="1">
              <a:buNone/>
            </a:pPr>
            <a:r>
              <a:rPr lang="zh-CN" altLang="en-US" sz="4000">
                <a:latin typeface="宋体" panose="02010600030101010101" pitchFamily="2" charset="-122"/>
              </a:rPr>
              <a:t>（</a:t>
            </a:r>
            <a:r>
              <a:rPr lang="en-US" altLang="zh-CN" sz="4000">
                <a:latin typeface="宋体" panose="02010600030101010101" pitchFamily="2" charset="-122"/>
              </a:rPr>
              <a:t>2</a:t>
            </a:r>
            <a:r>
              <a:rPr lang="zh-CN" altLang="en-US" sz="4000">
                <a:latin typeface="宋体" panose="02010600030101010101" pitchFamily="2" charset="-122"/>
              </a:rPr>
              <a:t>）金属与酸反应</a:t>
            </a:r>
          </a:p>
        </p:txBody>
      </p:sp>
      <p:sp>
        <p:nvSpPr>
          <p:cNvPr id="34820" name="Text Box 59"/>
          <p:cNvSpPr/>
          <p:nvPr/>
        </p:nvSpPr>
        <p:spPr>
          <a:xfrm>
            <a:off x="119063" y="4984750"/>
            <a:ext cx="1763712" cy="7016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4000" b="1">
                <a:solidFill>
                  <a:srgbClr val="FF0000"/>
                </a:solidFill>
                <a:latin typeface="宋体" panose="02010600030101010101" pitchFamily="2" charset="-122"/>
              </a:rPr>
              <a:t>补充：</a:t>
            </a:r>
          </a:p>
        </p:txBody>
      </p:sp>
      <p:sp>
        <p:nvSpPr>
          <p:cNvPr id="34821" name="Rectangle 60"/>
          <p:cNvSpPr/>
          <p:nvPr/>
        </p:nvSpPr>
        <p:spPr>
          <a:xfrm>
            <a:off x="1631950" y="5229225"/>
            <a:ext cx="1223963" cy="9144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5400">
                <a:solidFill>
                  <a:srgbClr val="0066CC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盐：</a:t>
            </a:r>
          </a:p>
        </p:txBody>
      </p:sp>
      <p:sp>
        <p:nvSpPr>
          <p:cNvPr id="34822" name="Rectangle 61"/>
          <p:cNvSpPr/>
          <p:nvPr/>
        </p:nvSpPr>
        <p:spPr>
          <a:xfrm>
            <a:off x="2855913" y="5538788"/>
            <a:ext cx="8640762" cy="585787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组成里含有金属离子和酸根离子的化合物。</a:t>
            </a:r>
            <a:endParaRPr kumimoji="1" lang="en-US" altLang="zh-CN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4823" name="矩形 1"/>
          <p:cNvSpPr/>
          <p:nvPr/>
        </p:nvSpPr>
        <p:spPr>
          <a:xfrm>
            <a:off x="103188" y="2984500"/>
            <a:ext cx="1728787" cy="708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4000" b="1">
                <a:solidFill>
                  <a:srgbClr val="FF0000"/>
                </a:solidFill>
                <a:latin typeface="宋体" panose="02010600030101010101" pitchFamily="2" charset="-122"/>
              </a:rPr>
              <a:t>结论：</a:t>
            </a:r>
            <a:endParaRPr kumimoji="1" lang="en-US" altLang="zh-CN" sz="40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4824" name="矩形 2"/>
          <p:cNvSpPr/>
          <p:nvPr/>
        </p:nvSpPr>
        <p:spPr>
          <a:xfrm>
            <a:off x="2855913" y="6176963"/>
            <a:ext cx="8237537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如：</a:t>
            </a:r>
            <a:r>
              <a:rPr kumimoji="1" lang="en-US" altLang="zh-CN">
                <a:latin typeface="宋体" panose="02010600030101010101" pitchFamily="2" charset="-122"/>
                <a:ea typeface="Times New Roman" panose="02020603050405020304" pitchFamily="18" charset="0"/>
              </a:rPr>
              <a:t>NaCl</a:t>
            </a: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、</a:t>
            </a:r>
            <a:r>
              <a:rPr kumimoji="1" lang="en-US" altLang="zh-CN">
                <a:latin typeface="宋体" panose="02010600030101010101" pitchFamily="2" charset="-122"/>
                <a:ea typeface="Times New Roman" panose="02020603050405020304" pitchFamily="18" charset="0"/>
              </a:rPr>
              <a:t>CuSO</a:t>
            </a:r>
            <a:r>
              <a:rPr kumimoji="1" lang="en-US" altLang="zh-CN" baseline="-25000"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、</a:t>
            </a:r>
            <a:r>
              <a:rPr kumimoji="1" lang="en-US" altLang="zh-CN">
                <a:latin typeface="宋体" panose="02010600030101010101" pitchFamily="2" charset="-122"/>
                <a:ea typeface="Times New Roman" panose="02020603050405020304" pitchFamily="18" charset="0"/>
              </a:rPr>
              <a:t>CaCO</a:t>
            </a:r>
            <a:r>
              <a:rPr kumimoji="1" lang="en-US" altLang="zh-CN" baseline="-25000">
                <a:latin typeface="宋体" panose="02010600030101010101" pitchFamily="2" charset="-122"/>
                <a:ea typeface="Times New Roman" panose="02020603050405020304" pitchFamily="18" charset="0"/>
              </a:rPr>
              <a:t>3</a:t>
            </a: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、</a:t>
            </a:r>
            <a:r>
              <a:rPr kumimoji="1" lang="en-US" altLang="zh-CN">
                <a:latin typeface="宋体" panose="02010600030101010101" pitchFamily="2" charset="-122"/>
                <a:ea typeface="Times New Roman" panose="02020603050405020304" pitchFamily="18" charset="0"/>
              </a:rPr>
              <a:t>KClO</a:t>
            </a:r>
            <a:r>
              <a:rPr kumimoji="1" lang="en-US" altLang="zh-CN" baseline="-25000">
                <a:latin typeface="宋体" panose="02010600030101010101" pitchFamily="2" charset="-122"/>
                <a:ea typeface="Times New Roman" panose="02020603050405020304" pitchFamily="18" charset="0"/>
              </a:rPr>
              <a:t>3</a:t>
            </a:r>
            <a:r>
              <a:rPr kumimoji="1" lang="zh-CN" altLang="en-US">
                <a:latin typeface="宋体" panose="02010600030101010101" pitchFamily="2" charset="-122"/>
                <a:ea typeface="Times New Roman" panose="02020603050405020304" pitchFamily="18" charset="0"/>
              </a:rPr>
              <a:t>、</a:t>
            </a:r>
            <a:r>
              <a:rPr kumimoji="1" lang="en-US" altLang="zh-CN">
                <a:latin typeface="宋体" panose="02010600030101010101" pitchFamily="2" charset="-122"/>
                <a:ea typeface="Times New Roman" panose="02020603050405020304" pitchFamily="18" charset="0"/>
              </a:rPr>
              <a:t>KMnO</a:t>
            </a:r>
            <a:r>
              <a:rPr kumimoji="1" lang="en-US" altLang="zh-CN" baseline="-25000"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</a:p>
        </p:txBody>
      </p:sp>
      <p:sp>
        <p:nvSpPr>
          <p:cNvPr id="34825" name="Rectangle 4"/>
          <p:cNvSpPr/>
          <p:nvPr/>
        </p:nvSpPr>
        <p:spPr>
          <a:xfrm>
            <a:off x="4559300" y="219075"/>
            <a:ext cx="5353050" cy="82391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金属 </a:t>
            </a:r>
            <a:r>
              <a:rPr kumimoji="1" lang="en-US" altLang="zh-CN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</a:t>
            </a: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酸</a:t>
            </a:r>
            <a:r>
              <a:rPr kumimoji="1" lang="zh-CN" altLang="en-US" sz="48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→</a:t>
            </a: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盐 </a:t>
            </a:r>
            <a:r>
              <a:rPr kumimoji="1" lang="en-US" altLang="zh-CN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</a:t>
            </a: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氢气</a:t>
            </a:r>
            <a:endParaRPr kumimoji="1" lang="zh-CN" altLang="en-US" sz="4800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4826" name="Rectangle 5"/>
          <p:cNvSpPr/>
          <p:nvPr/>
        </p:nvSpPr>
        <p:spPr>
          <a:xfrm>
            <a:off x="128588" y="1169988"/>
            <a:ext cx="7345362" cy="1754187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eaLnBrk="1" hangingPunct="1">
              <a:spcBef>
                <a:spcPct val="0"/>
              </a:spcBef>
              <a:buClrTx/>
              <a:buNone/>
            </a:pP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如：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Zn + H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SO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 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== ZnSO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+ H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↑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   Fe + 2HCl == FeCl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+ H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↑ 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   Fe + H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SO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== FeSO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+ H</a:t>
            </a:r>
            <a:r>
              <a:rPr kumimoji="1"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↑</a:t>
            </a:r>
            <a:endParaRPr kumimoji="1" lang="en-US" altLang="zh-CN" sz="54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4827" name="文本框 4"/>
          <p:cNvSpPr/>
          <p:nvPr/>
        </p:nvSpPr>
        <p:spPr>
          <a:xfrm>
            <a:off x="11093450" y="160338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/>
      <p:bldP spid="34820" grpId="0"/>
      <p:bldP spid="34821" grpId="0"/>
      <p:bldP spid="34822" grpId="0"/>
      <p:bldP spid="34823" grpId="0"/>
      <p:bldP spid="34824" grpId="0"/>
      <p:bldP spid="34825" grpId="0"/>
      <p:bldP spid="348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2133600"/>
            <a:ext cx="11328400" cy="15176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5843" name="矩形 4"/>
          <p:cNvSpPr/>
          <p:nvPr/>
        </p:nvSpPr>
        <p:spPr>
          <a:xfrm>
            <a:off x="10344150" y="1773238"/>
            <a:ext cx="938213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5844" name="文本框 3"/>
          <p:cNvSpPr txBox="1"/>
          <p:nvPr/>
        </p:nvSpPr>
        <p:spPr>
          <a:xfrm>
            <a:off x="281595" y="289014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35845" name="椭圆 1"/>
          <p:cNvSpPr/>
          <p:nvPr/>
        </p:nvSpPr>
        <p:spPr>
          <a:xfrm>
            <a:off x="3000375" y="2565400"/>
            <a:ext cx="2159000" cy="1223963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35846" name="文本框 2"/>
          <p:cNvSpPr/>
          <p:nvPr/>
        </p:nvSpPr>
        <p:spPr>
          <a:xfrm>
            <a:off x="3797300" y="2662238"/>
            <a:ext cx="100806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+2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  <p:bldP spid="35845" grpId="0" animBg="1"/>
      <p:bldP spid="358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P10202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95600" cy="13414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6867" name="Text Box 43"/>
          <p:cNvSpPr/>
          <p:nvPr/>
        </p:nvSpPr>
        <p:spPr>
          <a:xfrm>
            <a:off x="263525" y="2041525"/>
            <a:ext cx="7146925" cy="36004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</a:rPr>
              <a:t>    </a:t>
            </a:r>
            <a:r>
              <a:rPr kumimoji="1" lang="zh-CN" altLang="en-US">
                <a:solidFill>
                  <a:srgbClr val="000000"/>
                </a:solidFill>
                <a:latin typeface="宋体" panose="02010600030101010101" pitchFamily="2" charset="-122"/>
              </a:rPr>
              <a:t>通过前面的学习我们已经知道，酸可以跟许多物质发生反应，这些反应在生产、生活和科学研究中应用广泛。如某些工厂常用稀硫酸清洗金属器件，就是利用酸与金属氧化物的反应。你还知道酸与哪些物质能发生反应？请将你所知道的与同学们交流、讨论。</a:t>
            </a:r>
          </a:p>
        </p:txBody>
      </p:sp>
      <p:pic>
        <p:nvPicPr>
          <p:cNvPr id="36868" name="Picture 45" descr="铁与酸的反应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28075" t="15583" r="18067" b="30320"/>
          <a:stretch>
            <a:fillRect/>
          </a:stretch>
        </p:blipFill>
        <p:spPr>
          <a:xfrm>
            <a:off x="7680325" y="1460500"/>
            <a:ext cx="4519613" cy="47625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6869" name="文本框 4"/>
          <p:cNvSpPr/>
          <p:nvPr/>
        </p:nvSpPr>
        <p:spPr>
          <a:xfrm>
            <a:off x="11093450" y="160338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4"/>
          <p:cNvSpPr/>
          <p:nvPr/>
        </p:nvSpPr>
        <p:spPr>
          <a:xfrm>
            <a:off x="4579938" y="3313113"/>
            <a:ext cx="100965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消失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1" name="矩形 5"/>
          <p:cNvSpPr/>
          <p:nvPr/>
        </p:nvSpPr>
        <p:spPr>
          <a:xfrm>
            <a:off x="3571875" y="3849688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无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2" name="矩形 6"/>
          <p:cNvSpPr/>
          <p:nvPr/>
        </p:nvSpPr>
        <p:spPr>
          <a:xfrm>
            <a:off x="5676900" y="3849688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黄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3" name="矩形 7"/>
          <p:cNvSpPr/>
          <p:nvPr/>
        </p:nvSpPr>
        <p:spPr>
          <a:xfrm>
            <a:off x="4368800" y="4587875"/>
            <a:ext cx="10080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消失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4" name="矩形 8"/>
          <p:cNvSpPr/>
          <p:nvPr/>
        </p:nvSpPr>
        <p:spPr>
          <a:xfrm>
            <a:off x="3613150" y="5084763"/>
            <a:ext cx="596900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无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5" name="矩形 9"/>
          <p:cNvSpPr/>
          <p:nvPr/>
        </p:nvSpPr>
        <p:spPr>
          <a:xfrm>
            <a:off x="5676900" y="5084763"/>
            <a:ext cx="596900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黄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6" name="矩形 10"/>
          <p:cNvSpPr/>
          <p:nvPr/>
        </p:nvSpPr>
        <p:spPr>
          <a:xfrm>
            <a:off x="5376863" y="5708650"/>
            <a:ext cx="1420812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　金属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7" name="矩形 11"/>
          <p:cNvSpPr/>
          <p:nvPr/>
        </p:nvSpPr>
        <p:spPr>
          <a:xfrm>
            <a:off x="3567113" y="6122988"/>
            <a:ext cx="142081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化合物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898" name="矩形 12"/>
          <p:cNvSpPr/>
          <p:nvPr/>
        </p:nvSpPr>
        <p:spPr>
          <a:xfrm>
            <a:off x="5913438" y="6142038"/>
            <a:ext cx="595312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水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37899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025" y="4824413"/>
            <a:ext cx="2590800" cy="57943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7900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238" y="4824413"/>
            <a:ext cx="3895725" cy="51276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7901" name="图片 15"/>
          <p:cNvPicPr>
            <a:picLocks noChangeAspect="1"/>
          </p:cNvPicPr>
          <p:nvPr/>
        </p:nvPicPr>
        <p:blipFill>
          <a:blip r:embed="rId4"/>
          <a:srcRect t="2" r="11197" b="49242"/>
          <a:stretch>
            <a:fillRect/>
          </a:stretch>
        </p:blipFill>
        <p:spPr>
          <a:xfrm>
            <a:off x="7308850" y="3735388"/>
            <a:ext cx="3322638" cy="4826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37902" name="图片 16"/>
          <p:cNvPicPr>
            <a:picLocks noChangeAspect="1"/>
          </p:cNvPicPr>
          <p:nvPr/>
        </p:nvPicPr>
        <p:blipFill>
          <a:blip r:embed="rId5"/>
          <a:srcRect t="47398"/>
          <a:stretch>
            <a:fillRect/>
          </a:stretch>
        </p:blipFill>
        <p:spPr>
          <a:xfrm>
            <a:off x="9344025" y="3649663"/>
            <a:ext cx="3741738" cy="5810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7903" name="矩形 17"/>
          <p:cNvSpPr>
            <a:spLocks noChangeArrowheads="1"/>
          </p:cNvSpPr>
          <p:nvPr/>
        </p:nvSpPr>
        <p:spPr bwMode="auto">
          <a:xfrm>
            <a:off x="876300" y="1844675"/>
            <a:ext cx="19446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>
              <a:spcBef>
                <a:spcPct val="50000"/>
              </a:spcBef>
              <a:buClrTx/>
              <a:buFontTx/>
              <a:buNone/>
            </a:pPr>
            <a:r>
              <a:rPr lang="zh-CN" altLang="en-US" sz="3600" b="1" spc="0">
                <a:solidFill>
                  <a:srgbClr val="0098F0"/>
                </a:solidFill>
                <a:latin typeface="宋体" panose="02010600030101010101" pitchFamily="2" charset="-122"/>
                <a:hlinkClick r:id="rId6" action="ppaction://hlinkfile"/>
              </a:rPr>
              <a:t>探究</a:t>
            </a:r>
            <a:r>
              <a:rPr lang="en-US" altLang="zh-CN" sz="3600" b="1" spc="0">
                <a:solidFill>
                  <a:srgbClr val="0098F0"/>
                </a:solidFill>
                <a:latin typeface="宋体" panose="02010600030101010101" pitchFamily="2" charset="-122"/>
                <a:hlinkClick r:id="rId6" action="ppaction://hlinkfile"/>
              </a:rPr>
              <a:t>(3)</a:t>
            </a:r>
            <a:endParaRPr lang="en-US" altLang="zh-CN" sz="3600" b="1">
              <a:solidFill>
                <a:srgbClr val="0098F0"/>
              </a:solidFill>
              <a:latin typeface="宋体" panose="02010600030101010101" pitchFamily="2" charset="-122"/>
            </a:endParaRPr>
          </a:p>
        </p:txBody>
      </p:sp>
      <p:sp>
        <p:nvSpPr>
          <p:cNvPr id="37904" name="Rectangle 2"/>
          <p:cNvSpPr/>
          <p:nvPr/>
        </p:nvSpPr>
        <p:spPr>
          <a:xfrm>
            <a:off x="-23812" y="0"/>
            <a:ext cx="1558925" cy="708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40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问题：</a:t>
            </a:r>
            <a:endParaRPr kumimoji="1" lang="en-US" altLang="zh-CN" sz="40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7905" name="矩形 1"/>
          <p:cNvSpPr/>
          <p:nvPr/>
        </p:nvSpPr>
        <p:spPr>
          <a:xfrm>
            <a:off x="50800" y="665163"/>
            <a:ext cx="12072938" cy="1200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   铁锈的主要成分是什么？请分别写出稀硫酸和稀盐酸与铁锈的主要成分反应的化学方程式。</a:t>
            </a:r>
            <a:endParaRPr kumimoji="1" lang="zh-CN" altLang="en-US" sz="540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pic>
        <p:nvPicPr>
          <p:cNvPr id="37906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2700338"/>
            <a:ext cx="11212513" cy="42481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7907" name="矩形 18"/>
          <p:cNvSpPr/>
          <p:nvPr/>
        </p:nvSpPr>
        <p:spPr>
          <a:xfrm>
            <a:off x="9398000" y="3298825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+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908" name="矩形 19"/>
          <p:cNvSpPr/>
          <p:nvPr/>
        </p:nvSpPr>
        <p:spPr>
          <a:xfrm>
            <a:off x="9734550" y="4465638"/>
            <a:ext cx="596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+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909" name="矩形 20"/>
          <p:cNvSpPr/>
          <p:nvPr/>
        </p:nvSpPr>
        <p:spPr>
          <a:xfrm>
            <a:off x="9313863" y="4024313"/>
            <a:ext cx="100806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C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黄</a:t>
            </a:r>
            <a:r>
              <a:rPr lang="zh-CN" altLang="en-US" b="1">
                <a:solidFill>
                  <a:srgbClr val="FFC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色</a:t>
            </a:r>
            <a:endParaRPr lang="zh-CN" altLang="en-US">
              <a:solidFill>
                <a:srgbClr val="FFC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910" name="矩形 21"/>
          <p:cNvSpPr/>
          <p:nvPr/>
        </p:nvSpPr>
        <p:spPr>
          <a:xfrm>
            <a:off x="9932988" y="5202238"/>
            <a:ext cx="1008062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C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黄</a:t>
            </a:r>
            <a:r>
              <a:rPr lang="zh-CN" altLang="en-US" b="1">
                <a:solidFill>
                  <a:srgbClr val="FFC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色</a:t>
            </a:r>
            <a:endParaRPr lang="zh-CN" altLang="en-US">
              <a:solidFill>
                <a:srgbClr val="FFC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7911" name="文本框 4"/>
          <p:cNvSpPr/>
          <p:nvPr/>
        </p:nvSpPr>
        <p:spPr>
          <a:xfrm>
            <a:off x="11093450" y="160338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  <p:bldP spid="37892" grpId="0"/>
      <p:bldP spid="37893" grpId="0"/>
      <p:bldP spid="37894" grpId="0"/>
      <p:bldP spid="37895" grpId="0"/>
      <p:bldP spid="37896" grpId="0"/>
      <p:bldP spid="37897" grpId="0"/>
      <p:bldP spid="37898" grpId="0"/>
      <p:bldP spid="37907" grpId="0"/>
      <p:bldP spid="37908" grpId="0"/>
      <p:bldP spid="37909" grpId="0"/>
      <p:bldP spid="379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Rot="1"/>
          </p:cNvSpPr>
          <p:nvPr/>
        </p:nvSpPr>
        <p:spPr>
          <a:xfrm>
            <a:off x="-312737" y="625475"/>
            <a:ext cx="6816725" cy="7493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eaLnBrk="1" hangingPunct="1">
              <a:buNone/>
            </a:pPr>
            <a:r>
              <a:rPr lang="zh-CN" altLang="en-US" sz="4000">
                <a:latin typeface="宋体" panose="02010600030101010101" pitchFamily="2" charset="-122"/>
              </a:rPr>
              <a:t>（</a:t>
            </a:r>
            <a:r>
              <a:rPr lang="en-US" altLang="zh-CN" sz="4000">
                <a:latin typeface="宋体" panose="02010600030101010101" pitchFamily="2" charset="-122"/>
              </a:rPr>
              <a:t>3</a:t>
            </a:r>
            <a:r>
              <a:rPr lang="zh-CN" altLang="en-US" sz="4000">
                <a:latin typeface="宋体" panose="02010600030101010101" pitchFamily="2" charset="-122"/>
              </a:rPr>
              <a:t>）金属氧化物与酸的反应</a:t>
            </a:r>
          </a:p>
        </p:txBody>
      </p:sp>
      <p:sp>
        <p:nvSpPr>
          <p:cNvPr id="38915" name="Rectangle 5"/>
          <p:cNvSpPr/>
          <p:nvPr/>
        </p:nvSpPr>
        <p:spPr>
          <a:xfrm>
            <a:off x="6167438" y="625475"/>
            <a:ext cx="5810250" cy="64611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金属氧化物 </a:t>
            </a:r>
            <a:r>
              <a:rPr kumimoji="1" lang="en-US" altLang="zh-CN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</a:t>
            </a: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酸→盐 </a:t>
            </a:r>
            <a:r>
              <a:rPr kumimoji="1" lang="en-US" altLang="zh-CN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</a:t>
            </a:r>
            <a:r>
              <a:rPr kumimoji="1" lang="zh-CN" altLang="en-US" sz="3600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水</a:t>
            </a:r>
          </a:p>
        </p:txBody>
      </p:sp>
      <p:sp>
        <p:nvSpPr>
          <p:cNvPr id="38916" name="Rectangle 6"/>
          <p:cNvSpPr/>
          <p:nvPr/>
        </p:nvSpPr>
        <p:spPr>
          <a:xfrm>
            <a:off x="957263" y="1689100"/>
            <a:ext cx="9855200" cy="17399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CuO+ H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SO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 == CuSO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4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H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O 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3600" b="1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CuO + 2HCl ==CuCl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+ H</a:t>
            </a:r>
            <a:r>
              <a:rPr kumimoji="1" lang="en-US" altLang="zh-CN" sz="28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2</a:t>
            </a:r>
            <a:r>
              <a:rPr kumimoji="1" lang="en-US" altLang="zh-CN" sz="3600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</a:rPr>
              <a:t>O</a:t>
            </a:r>
            <a:endParaRPr kumimoji="1" lang="en-US" altLang="zh-CN" sz="5400" b="1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8917" name="Text Box 7"/>
          <p:cNvSpPr/>
          <p:nvPr/>
        </p:nvSpPr>
        <p:spPr>
          <a:xfrm>
            <a:off x="3775075" y="2249488"/>
            <a:ext cx="2436813" cy="5810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b="1">
                <a:solidFill>
                  <a:srgbClr val="FF3300"/>
                </a:solidFill>
                <a:latin typeface="宋体" panose="02010600030101010101" pitchFamily="2" charset="-122"/>
              </a:rPr>
              <a:t>（蓝色）</a:t>
            </a:r>
          </a:p>
        </p:txBody>
      </p:sp>
      <p:sp>
        <p:nvSpPr>
          <p:cNvPr id="38918" name="Text Box 8"/>
          <p:cNvSpPr/>
          <p:nvPr/>
        </p:nvSpPr>
        <p:spPr>
          <a:xfrm>
            <a:off x="812800" y="2336800"/>
            <a:ext cx="2784475" cy="57943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b="1">
                <a:solidFill>
                  <a:srgbClr val="FF3300"/>
                </a:solidFill>
                <a:latin typeface="宋体" panose="02010600030101010101" pitchFamily="2" charset="-122"/>
              </a:rPr>
              <a:t>（黑色）</a:t>
            </a:r>
          </a:p>
        </p:txBody>
      </p:sp>
      <p:sp>
        <p:nvSpPr>
          <p:cNvPr id="38919" name="Text Box 9"/>
          <p:cNvSpPr/>
          <p:nvPr/>
        </p:nvSpPr>
        <p:spPr>
          <a:xfrm>
            <a:off x="885825" y="3344863"/>
            <a:ext cx="2784475" cy="579437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b="1">
                <a:solidFill>
                  <a:srgbClr val="FF3300"/>
                </a:solidFill>
                <a:latin typeface="宋体" panose="02010600030101010101" pitchFamily="2" charset="-122"/>
              </a:rPr>
              <a:t>（黑色）</a:t>
            </a:r>
          </a:p>
        </p:txBody>
      </p:sp>
      <p:sp>
        <p:nvSpPr>
          <p:cNvPr id="38920" name="Text Box 10"/>
          <p:cNvSpPr/>
          <p:nvPr/>
        </p:nvSpPr>
        <p:spPr>
          <a:xfrm>
            <a:off x="3775075" y="3324225"/>
            <a:ext cx="2436813" cy="57943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b="1">
                <a:solidFill>
                  <a:srgbClr val="FF3300"/>
                </a:solidFill>
                <a:latin typeface="宋体" panose="02010600030101010101" pitchFamily="2" charset="-122"/>
              </a:rPr>
              <a:t>（蓝色）</a:t>
            </a:r>
          </a:p>
        </p:txBody>
      </p:sp>
      <p:sp>
        <p:nvSpPr>
          <p:cNvPr id="38921" name="Text Box 11"/>
          <p:cNvSpPr/>
          <p:nvPr/>
        </p:nvSpPr>
        <p:spPr>
          <a:xfrm>
            <a:off x="119063" y="4027488"/>
            <a:ext cx="1439862" cy="7016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4000" b="1">
                <a:solidFill>
                  <a:srgbClr val="FF0000"/>
                </a:solidFill>
                <a:latin typeface="宋体" panose="02010600030101010101" pitchFamily="2" charset="-122"/>
              </a:rPr>
              <a:t>讨论：</a:t>
            </a:r>
          </a:p>
        </p:txBody>
      </p:sp>
      <p:sp>
        <p:nvSpPr>
          <p:cNvPr id="38922" name="Rectangle 12"/>
          <p:cNvSpPr>
            <a:spLocks noRot="1"/>
          </p:cNvSpPr>
          <p:nvPr/>
        </p:nvSpPr>
        <p:spPr>
          <a:xfrm>
            <a:off x="1114425" y="4941888"/>
            <a:ext cx="11522075" cy="1582737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0" eaLnBrk="1" hangingPunct="1">
              <a:spcBef>
                <a:spcPct val="0"/>
              </a:spcBef>
              <a:buClr>
                <a:srgbClr val="0066CC"/>
              </a:buClr>
              <a:buNone/>
            </a:pPr>
            <a:r>
              <a:rPr lang="zh-CN" altLang="en-US" sz="3600">
                <a:solidFill>
                  <a:srgbClr val="000000"/>
                </a:solidFill>
                <a:latin typeface="宋体" panose="02010600030101010101" pitchFamily="2" charset="-122"/>
              </a:rPr>
              <a:t>利用上面的反应可以清除金属制品表面的锈，</a:t>
            </a:r>
            <a:endParaRPr lang="en-US" altLang="zh-CN" sz="36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342900" lvl="0" indent="0" eaLnBrk="1" hangingPunct="1">
              <a:spcBef>
                <a:spcPct val="0"/>
              </a:spcBef>
              <a:buClr>
                <a:srgbClr val="0066CC"/>
              </a:buClr>
              <a:buNone/>
            </a:pPr>
            <a:r>
              <a:rPr lang="zh-CN" altLang="en-US" sz="3600">
                <a:solidFill>
                  <a:srgbClr val="000000"/>
                </a:solidFill>
                <a:latin typeface="宋体" panose="02010600030101010101" pitchFamily="2" charset="-122"/>
              </a:rPr>
              <a:t>除锈时能否将金属制品长时间浸在酸中？为什么？</a:t>
            </a:r>
          </a:p>
        </p:txBody>
      </p:sp>
      <p:sp>
        <p:nvSpPr>
          <p:cNvPr id="38923" name="文本框 4"/>
          <p:cNvSpPr/>
          <p:nvPr/>
        </p:nvSpPr>
        <p:spPr>
          <a:xfrm>
            <a:off x="11115675" y="-100012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6" grpId="0"/>
      <p:bldP spid="38917" grpId="0"/>
      <p:bldP spid="38918" grpId="0"/>
      <p:bldP spid="38919" grpId="0"/>
      <p:bldP spid="38920" grpId="0"/>
      <p:bldP spid="38921" grpId="0"/>
      <p:bldP spid="389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1484313"/>
            <a:ext cx="10987087" cy="342106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39939" name="矩形 3"/>
          <p:cNvSpPr/>
          <p:nvPr/>
        </p:nvSpPr>
        <p:spPr>
          <a:xfrm>
            <a:off x="5016500" y="1125538"/>
            <a:ext cx="998538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D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9940" name="文本框 4"/>
          <p:cNvSpPr txBox="1"/>
          <p:nvPr/>
        </p:nvSpPr>
        <p:spPr>
          <a:xfrm>
            <a:off x="281595" y="289014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39941" name="椭圆 1"/>
          <p:cNvSpPr/>
          <p:nvPr/>
        </p:nvSpPr>
        <p:spPr>
          <a:xfrm>
            <a:off x="4656138" y="2133600"/>
            <a:ext cx="1871662" cy="719138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39942" name="椭圆 6"/>
          <p:cNvSpPr/>
          <p:nvPr/>
        </p:nvSpPr>
        <p:spPr>
          <a:xfrm>
            <a:off x="5735638" y="2781300"/>
            <a:ext cx="2232025" cy="719138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39943" name="椭圆 7"/>
          <p:cNvSpPr/>
          <p:nvPr/>
        </p:nvSpPr>
        <p:spPr>
          <a:xfrm>
            <a:off x="4711700" y="3429000"/>
            <a:ext cx="2233613" cy="720725"/>
          </a:xfrm>
          <a:prstGeom prst="ellipse">
            <a:avLst/>
          </a:prstGeom>
          <a:noFill/>
          <a:ln>
            <a:solidFill>
              <a:schemeClr val="tx2"/>
            </a:solidFill>
            <a:miter lim="800000"/>
          </a:ln>
        </p:spPr>
        <p:txBody>
          <a:bodyPr wrap="none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41" grpId="0" animBg="1"/>
      <p:bldP spid="39942" grpId="0" animBg="1"/>
      <p:bldP spid="399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/>
          </p:cNvPicPr>
          <p:nvPr/>
        </p:nvPicPr>
        <p:blipFill>
          <a:blip r:embed="rId2"/>
          <a:srcRect b="80478"/>
          <a:stretch>
            <a:fillRect/>
          </a:stretch>
        </p:blipFill>
        <p:spPr>
          <a:xfrm>
            <a:off x="-241300" y="981075"/>
            <a:ext cx="10987088" cy="7191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40963" name="图片 2"/>
          <p:cNvPicPr>
            <a:picLocks noChangeAspect="1"/>
          </p:cNvPicPr>
          <p:nvPr/>
        </p:nvPicPr>
        <p:blipFill>
          <a:blip r:embed="rId2"/>
          <a:srcRect t="32430"/>
          <a:stretch>
            <a:fillRect/>
          </a:stretch>
        </p:blipFill>
        <p:spPr>
          <a:xfrm>
            <a:off x="479425" y="1916113"/>
            <a:ext cx="10972800" cy="24923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8"/>
          <p:cNvSpPr txBox="1">
            <a:spLocks noChangeArrowheads="1"/>
          </p:cNvSpPr>
          <p:nvPr/>
        </p:nvSpPr>
        <p:spPr bwMode="auto">
          <a:xfrm>
            <a:off x="1270000" y="1673225"/>
            <a:ext cx="2165350" cy="684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>
              <a:lnSpc>
                <a:spcPct val="120000"/>
              </a:lnSpc>
            </a:pPr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常见的酸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87" name="矩形 3"/>
          <p:cNvSpPr>
            <a:spLocks noChangeArrowheads="1"/>
          </p:cNvSpPr>
          <p:nvPr/>
        </p:nvSpPr>
        <p:spPr bwMode="auto">
          <a:xfrm>
            <a:off x="3478213" y="2193925"/>
            <a:ext cx="2317750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硫酸 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H</a:t>
            </a:r>
            <a:r>
              <a:rPr kumimoji="0" lang="en-US" altLang="zh-CN" sz="3200" b="1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2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SO</a:t>
            </a:r>
            <a:r>
              <a:rPr kumimoji="0" lang="en-US" altLang="zh-CN" sz="3200" b="1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4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 </a:t>
            </a:r>
          </a:p>
        </p:txBody>
      </p:sp>
      <p:sp>
        <p:nvSpPr>
          <p:cNvPr id="41988" name="左大括号 4"/>
          <p:cNvSpPr/>
          <p:nvPr/>
        </p:nvSpPr>
        <p:spPr>
          <a:xfrm>
            <a:off x="3109913" y="1393825"/>
            <a:ext cx="366712" cy="1244600"/>
          </a:xfrm>
          <a:prstGeom prst="leftBrace">
            <a:avLst>
              <a:gd name="adj1" fmla="val 8281"/>
              <a:gd name="adj2" fmla="val 50000"/>
            </a:avLst>
          </a:prstGeom>
          <a:noFill/>
          <a:ln w="28575">
            <a:solidFill>
              <a:srgbClr val="0000FF"/>
            </a:solidFill>
            <a:round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defTabSz="1217295" eaLnBrk="1" hangingPunct="1"/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89" name="TextBox 11"/>
          <p:cNvSpPr txBox="1">
            <a:spLocks noChangeArrowheads="1"/>
          </p:cNvSpPr>
          <p:nvPr/>
        </p:nvSpPr>
        <p:spPr bwMode="auto">
          <a:xfrm>
            <a:off x="1101725" y="4622800"/>
            <a:ext cx="5846763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>
              <a:lnSpc>
                <a:spcPct val="120000"/>
              </a:lnSpc>
            </a:pPr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酸的相似化学性质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0" name="左大括号 7"/>
          <p:cNvSpPr/>
          <p:nvPr/>
        </p:nvSpPr>
        <p:spPr>
          <a:xfrm>
            <a:off x="693738" y="2016125"/>
            <a:ext cx="576262" cy="4032250"/>
          </a:xfrm>
          <a:prstGeom prst="leftBrace">
            <a:avLst>
              <a:gd name="adj1" fmla="val 8228"/>
              <a:gd name="adj2" fmla="val 50000"/>
            </a:avLst>
          </a:prstGeom>
          <a:noFill/>
          <a:ln w="28575">
            <a:solidFill>
              <a:srgbClr val="0000FF"/>
            </a:solidFill>
            <a:round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defTabSz="1217295" eaLnBrk="1" hangingPunct="1"/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1" name="左大括号 8"/>
          <p:cNvSpPr/>
          <p:nvPr/>
        </p:nvSpPr>
        <p:spPr>
          <a:xfrm>
            <a:off x="4494213" y="3503613"/>
            <a:ext cx="366712" cy="2874962"/>
          </a:xfrm>
          <a:prstGeom prst="leftBrace">
            <a:avLst>
              <a:gd name="adj1" fmla="val 8275"/>
              <a:gd name="adj2" fmla="val 50000"/>
            </a:avLst>
          </a:prstGeom>
          <a:noFill/>
          <a:ln w="28575">
            <a:solidFill>
              <a:srgbClr val="0000FF"/>
            </a:solidFill>
            <a:round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defTabSz="1217295" eaLnBrk="1" hangingPunct="1"/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2" name="矩形 12"/>
          <p:cNvSpPr/>
          <p:nvPr/>
        </p:nvSpPr>
        <p:spPr>
          <a:xfrm>
            <a:off x="4870450" y="5934075"/>
            <a:ext cx="2655888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与金属氧化物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3" name="TextBox 19"/>
          <p:cNvSpPr txBox="1">
            <a:spLocks noChangeArrowheads="1"/>
          </p:cNvSpPr>
          <p:nvPr/>
        </p:nvSpPr>
        <p:spPr bwMode="auto">
          <a:xfrm>
            <a:off x="236538" y="2803525"/>
            <a:ext cx="865187" cy="2455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>
              <a:lnSpc>
                <a:spcPct val="120000"/>
              </a:lnSpc>
            </a:pPr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常见的酸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4" name="矩形 14"/>
          <p:cNvSpPr>
            <a:spLocks noChangeArrowheads="1"/>
          </p:cNvSpPr>
          <p:nvPr/>
        </p:nvSpPr>
        <p:spPr bwMode="auto">
          <a:xfrm>
            <a:off x="3476625" y="1063625"/>
            <a:ext cx="2032000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盐酸 </a:t>
            </a:r>
            <a:r>
              <a:rPr kumimoji="0" lang="en-US" altLang="zh-CN" sz="3200" b="1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HCl </a:t>
            </a:r>
          </a:p>
        </p:txBody>
      </p:sp>
      <p:sp>
        <p:nvSpPr>
          <p:cNvPr id="41995" name="矩形 1"/>
          <p:cNvSpPr/>
          <p:nvPr/>
        </p:nvSpPr>
        <p:spPr>
          <a:xfrm>
            <a:off x="4870450" y="3141663"/>
            <a:ext cx="1831975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与指示剂</a:t>
            </a:r>
            <a:endParaRPr lang="en-US" altLang="zh-CN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6" name="矩形 17"/>
          <p:cNvSpPr/>
          <p:nvPr/>
        </p:nvSpPr>
        <p:spPr>
          <a:xfrm>
            <a:off x="4860925" y="4622800"/>
            <a:ext cx="3479800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与活泼的氢前金属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1997" name="矩形 18"/>
          <p:cNvSpPr/>
          <p:nvPr/>
        </p:nvSpPr>
        <p:spPr>
          <a:xfrm>
            <a:off x="7019925" y="2813050"/>
            <a:ext cx="2655888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紫色石蕊试液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1998" name="矩形 19"/>
          <p:cNvSpPr/>
          <p:nvPr/>
        </p:nvSpPr>
        <p:spPr>
          <a:xfrm>
            <a:off x="9675813" y="2855913"/>
            <a:ext cx="906462" cy="5238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28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变</a:t>
            </a:r>
            <a:r>
              <a:rPr lang="zh-CN" altLang="en-US" sz="2800" b="1" spc="0">
                <a:solidFill>
                  <a:srgbClr val="E4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红</a:t>
            </a:r>
            <a:endParaRPr lang="zh-CN" altLang="en-US" sz="1600" b="1">
              <a:solidFill>
                <a:srgbClr val="E4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1999" name="矩形 20"/>
          <p:cNvSpPr/>
          <p:nvPr/>
        </p:nvSpPr>
        <p:spPr>
          <a:xfrm>
            <a:off x="7019925" y="3700463"/>
            <a:ext cx="2655888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32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无色酚酞试液</a:t>
            </a:r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2000" name="矩形 21"/>
          <p:cNvSpPr/>
          <p:nvPr/>
        </p:nvSpPr>
        <p:spPr>
          <a:xfrm>
            <a:off x="9675813" y="3740150"/>
            <a:ext cx="1266825" cy="5238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defTabSz="1217295" eaLnBrk="1" hangingPunct="1"/>
            <a:r>
              <a:rPr lang="zh-CN" altLang="en-US" sz="2800" b="1" spc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lt"/>
              </a:rPr>
              <a:t>不变色</a:t>
            </a:r>
            <a:endParaRPr lang="zh-CN" altLang="en-US" sz="2800" b="1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2001" name="左大括号 22"/>
          <p:cNvSpPr/>
          <p:nvPr/>
        </p:nvSpPr>
        <p:spPr>
          <a:xfrm>
            <a:off x="6692900" y="2903538"/>
            <a:ext cx="327025" cy="1211262"/>
          </a:xfrm>
          <a:prstGeom prst="leftBrace">
            <a:avLst>
              <a:gd name="adj1" fmla="val 8282"/>
              <a:gd name="adj2" fmla="val 50000"/>
            </a:avLst>
          </a:prstGeom>
          <a:noFill/>
          <a:ln w="28575">
            <a:solidFill>
              <a:srgbClr val="0000FF"/>
            </a:solidFill>
            <a:round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defTabSz="1217295" eaLnBrk="1" hangingPunct="1"/>
            <a:endParaRPr lang="zh-CN" altLang="en-US" sz="3200" b="1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  <a:sym typeface="+mn-lt"/>
            </a:endParaRPr>
          </a:p>
        </p:txBody>
      </p:sp>
      <p:sp>
        <p:nvSpPr>
          <p:cNvPr id="42002" name="矩形 23"/>
          <p:cNvSpPr/>
          <p:nvPr/>
        </p:nvSpPr>
        <p:spPr>
          <a:xfrm>
            <a:off x="7526338" y="6010275"/>
            <a:ext cx="2643187" cy="5842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→盐 </a:t>
            </a:r>
            <a:r>
              <a:rPr lang="en-US" altLang="zh-CN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zh-CN" altLang="en-US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  <a:endParaRPr lang="zh-CN" altLang="en-US" sz="3200" b="1">
              <a:solidFill>
                <a:srgbClr val="E4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003" name="矩形 24"/>
          <p:cNvSpPr/>
          <p:nvPr/>
        </p:nvSpPr>
        <p:spPr>
          <a:xfrm>
            <a:off x="8355013" y="4587875"/>
            <a:ext cx="2643187" cy="5842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→盐 </a:t>
            </a:r>
            <a:r>
              <a:rPr lang="en-US" altLang="zh-CN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zh-CN" altLang="en-US" sz="3200" b="1" spc="0">
                <a:solidFill>
                  <a:srgbClr val="E4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氢气</a:t>
            </a:r>
            <a:endParaRPr lang="zh-CN" altLang="en-US" sz="3200" b="1">
              <a:solidFill>
                <a:srgbClr val="E4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004" name="文本框 4"/>
          <p:cNvSpPr/>
          <p:nvPr/>
        </p:nvSpPr>
        <p:spPr>
          <a:xfrm>
            <a:off x="11125200" y="192088"/>
            <a:ext cx="1066800" cy="7699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P54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sp>
        <p:nvSpPr>
          <p:cNvPr id="42005" name="文本框 26"/>
          <p:cNvSpPr txBox="1"/>
          <p:nvPr/>
        </p:nvSpPr>
        <p:spPr>
          <a:xfrm>
            <a:off x="239398" y="192435"/>
            <a:ext cx="3286398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41988" grpId="0" animBg="1"/>
      <p:bldP spid="41991" grpId="0" animBg="1"/>
      <p:bldP spid="41992" grpId="0"/>
      <p:bldP spid="41994" grpId="0"/>
      <p:bldP spid="41995" grpId="0"/>
      <p:bldP spid="41996" grpId="0"/>
      <p:bldP spid="41997" grpId="0"/>
      <p:bldP spid="41998" grpId="0"/>
      <p:bldP spid="41999" grpId="0"/>
      <p:bldP spid="42000" grpId="0"/>
      <p:bldP spid="42001" grpId="0" animBg="1"/>
      <p:bldP spid="42002" grpId="0"/>
      <p:bldP spid="420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682625"/>
            <a:ext cx="10991850" cy="54927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3011" name="矩形 2"/>
          <p:cNvSpPr/>
          <p:nvPr/>
        </p:nvSpPr>
        <p:spPr>
          <a:xfrm>
            <a:off x="8553450" y="1773238"/>
            <a:ext cx="998538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D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3012" name="矩形 3"/>
          <p:cNvSpPr/>
          <p:nvPr/>
        </p:nvSpPr>
        <p:spPr>
          <a:xfrm>
            <a:off x="1271588" y="3709988"/>
            <a:ext cx="998537" cy="1447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C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/>
      <p:bldP spid="430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1628775"/>
            <a:ext cx="10991850" cy="34194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4035" name="矩形 2"/>
          <p:cNvSpPr/>
          <p:nvPr/>
        </p:nvSpPr>
        <p:spPr>
          <a:xfrm>
            <a:off x="6240463" y="1268413"/>
            <a:ext cx="998537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A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1084263"/>
            <a:ext cx="11255375" cy="46894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5059" name="矩形 2"/>
          <p:cNvSpPr/>
          <p:nvPr/>
        </p:nvSpPr>
        <p:spPr>
          <a:xfrm>
            <a:off x="2424113" y="1989138"/>
            <a:ext cx="998537" cy="1446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D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450850"/>
            <a:ext cx="11614150" cy="59563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6083" name="矩形 3"/>
          <p:cNvSpPr/>
          <p:nvPr/>
        </p:nvSpPr>
        <p:spPr>
          <a:xfrm>
            <a:off x="3251200" y="3141663"/>
            <a:ext cx="306863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除去表面的铁锈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6084" name="矩形 4"/>
          <p:cNvSpPr/>
          <p:nvPr/>
        </p:nvSpPr>
        <p:spPr>
          <a:xfrm>
            <a:off x="4373563" y="3725863"/>
            <a:ext cx="389255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溶解除去残留的铁锈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6085" name="矩形 5"/>
          <p:cNvSpPr/>
          <p:nvPr/>
        </p:nvSpPr>
        <p:spPr>
          <a:xfrm>
            <a:off x="766763" y="5064125"/>
            <a:ext cx="10153650" cy="10779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                                                           </a:t>
            </a: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在铁架台表面涂油漆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;</a:t>
            </a: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保持干燥放置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(</a:t>
            </a: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或其他合理答案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)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46086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263" y="4383088"/>
            <a:ext cx="13601700" cy="5111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46084" grpId="0"/>
      <p:bldP spid="460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组合 1"/>
          <p:cNvGrpSpPr/>
          <p:nvPr/>
        </p:nvGrpSpPr>
        <p:grpSpPr>
          <a:xfrm>
            <a:off x="334963" y="765175"/>
            <a:ext cx="11182350" cy="6029325"/>
            <a:chOff x="0" y="431775"/>
            <a:chExt cx="11182350" cy="6030417"/>
          </a:xfrm>
        </p:grpSpPr>
        <p:sp>
          <p:nvSpPr>
            <p:cNvPr id="47109" name="矩形 2"/>
            <p:cNvSpPr>
              <a:spLocks noChangeAspect="1"/>
            </p:cNvSpPr>
            <p:nvPr/>
          </p:nvSpPr>
          <p:spPr>
            <a:xfrm>
              <a:off x="349250" y="431775"/>
              <a:ext cx="10833100" cy="67287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 typeface="Wingdings" panose="05000000000000000000" pitchFamily="2" charset="2"/>
                <a:buChar char="§"/>
                <a:defRPr kumimoji="0" lang="zh-CN" altLang="en-US" sz="3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kumimoji="0" lang="zh-CN" altLang="en-US" sz="28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 typeface="Wingdings 2" panose="05020102010507070707" pitchFamily="18" charset="2"/>
                <a:buChar char="¡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  <a:tabLst>
                  <a:tab pos="1028700" algn="l"/>
                  <a:tab pos="1849120" algn="l"/>
                  <a:tab pos="2536825" algn="l"/>
                </a:tabLst>
              </a:pP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6.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如图表示化学反应中溶液的颜色变化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,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请回答下列问题。</a:t>
              </a:r>
              <a:endParaRPr lang="zh-CN" altLang="zh-CN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  <p:pic>
          <p:nvPicPr>
            <p:cNvPr id="47110" name="image1004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48869" y="1314684"/>
              <a:ext cx="3835400" cy="2556510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</p:spPr>
        </p:pic>
        <p:sp>
          <p:nvSpPr>
            <p:cNvPr id="47111" name="矩形 4"/>
            <p:cNvSpPr>
              <a:spLocks noChangeAspect="1"/>
            </p:cNvSpPr>
            <p:nvPr/>
          </p:nvSpPr>
          <p:spPr>
            <a:xfrm>
              <a:off x="0" y="3868790"/>
              <a:ext cx="10833100" cy="259340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 typeface="Wingdings" panose="05000000000000000000" pitchFamily="2" charset="2"/>
                <a:buChar char="§"/>
                <a:defRPr kumimoji="0" lang="zh-CN" altLang="en-US" sz="3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kumimoji="0" lang="zh-CN" altLang="en-US" sz="28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 typeface="Wingdings 2" panose="05020102010507070707" pitchFamily="18" charset="2"/>
                <a:buChar char="¡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  <a:tabLst>
                  <a:tab pos="1028700" algn="l"/>
                  <a:tab pos="1849120" algn="l"/>
                  <a:tab pos="2536825" algn="l"/>
                </a:tabLst>
              </a:pP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(1)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若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X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是稀硫酸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,a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可能是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____________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指示剂。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zh-CN" altLang="zh-CN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  <a:tabLst>
                  <a:tab pos="1028700" algn="l"/>
                  <a:tab pos="1849120" algn="l"/>
                  <a:tab pos="2536825" algn="l"/>
                </a:tabLst>
              </a:pP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(2)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若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X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是稀硫酸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,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写出</a:t>
              </a:r>
              <a:r>
                <a:rPr lang="zh-CN" altLang="zh-CN" b="1">
                  <a:solidFill>
                    <a:srgbClr val="000000"/>
                  </a:solidFill>
                  <a:latin typeface="Calibri" panose="020F0502020204030204" pitchFamily="34" charset="0"/>
                </a:rPr>
                <a:t>②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涉及的化学方程式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:</a:t>
              </a: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  <a:tabLst>
                  <a:tab pos="1028700" algn="l"/>
                  <a:tab pos="1849120" algn="l"/>
                  <a:tab pos="2536825" algn="l"/>
                </a:tabLst>
              </a:pP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____________________________________</a:t>
              </a:r>
              <a:r>
                <a:rPr lang="zh-CN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。</a:t>
              </a:r>
              <a:endPara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0" lvl="0" inden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  <a:tabLst>
                  <a:tab pos="1028700" algn="l"/>
                  <a:tab pos="1849120" algn="l"/>
                  <a:tab pos="2536825" algn="l"/>
                </a:tabLst>
              </a:pPr>
              <a:endParaRPr lang="zh-CN" altLang="zh-CN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47107" name="矩形 5"/>
          <p:cNvSpPr/>
          <p:nvPr/>
        </p:nvSpPr>
        <p:spPr>
          <a:xfrm>
            <a:off x="4618038" y="4292600"/>
            <a:ext cx="2655887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紫色石蕊溶液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4710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25" y="5499100"/>
            <a:ext cx="13609638" cy="50958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3" y="1341438"/>
            <a:ext cx="11315700" cy="8826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48131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88" y="2492375"/>
            <a:ext cx="11034712" cy="2786063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48132" name="矩形 3"/>
          <p:cNvSpPr/>
          <p:nvPr/>
        </p:nvSpPr>
        <p:spPr>
          <a:xfrm>
            <a:off x="1055688" y="3284538"/>
            <a:ext cx="641350" cy="585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H</a:t>
            </a:r>
            <a:r>
              <a:rPr lang="en-US" altLang="zh-CN" b="1" baseline="30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+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8133" name="矩形 4"/>
          <p:cNvSpPr/>
          <p:nvPr/>
        </p:nvSpPr>
        <p:spPr>
          <a:xfrm>
            <a:off x="4052888" y="3889375"/>
            <a:ext cx="142081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Char char="¡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不可能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pic>
        <p:nvPicPr>
          <p:cNvPr id="48134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338" y="1524000"/>
            <a:ext cx="13603288" cy="517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48135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963" y="4581525"/>
            <a:ext cx="13603288" cy="51117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66cef574-65c7-409d-bbe2-95b8c07fb8f0"/>
</p:tagLst>
</file>

<file path=ppt/theme/theme1.xml><?xml version="1.0" encoding="utf-8"?>
<a:theme xmlns:a="http://schemas.openxmlformats.org/drawingml/2006/main" name="主题4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Microsoft Office PowerPoint</Application>
  <PresentationFormat>宽屏</PresentationFormat>
  <Paragraphs>154</Paragraphs>
  <Slides>22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 Unicode MS</vt:lpstr>
      <vt:lpstr>等线</vt:lpstr>
      <vt:lpstr>黑体</vt:lpstr>
      <vt:lpstr>华文楷体</vt:lpstr>
      <vt:lpstr>楷体</vt:lpstr>
      <vt:lpstr>思源黑体 CN Medium</vt:lpstr>
      <vt:lpstr>宋体</vt:lpstr>
      <vt:lpstr>长城细圆体</vt:lpstr>
      <vt:lpstr>Arial</vt:lpstr>
      <vt:lpstr>Calibri</vt:lpstr>
      <vt:lpstr>Times New Roman</vt:lpstr>
      <vt:lpstr>Wingdings</vt:lpstr>
      <vt:lpstr>Wingdings 2</vt:lpstr>
      <vt:lpstr>主题4</vt:lpstr>
      <vt:lpstr>课题1  常见的酸和碱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2023-04-28T02:51:12Z</dcterms:created>
  <dcterms:modified xsi:type="dcterms:W3CDTF">2023-04-28T02:51:32Z</dcterms:modified>
</cp:coreProperties>
</file>