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bookmarkIdSeed="2">
  <p:sldMasterIdLst>
    <p:sldMasterId id="2147483648" r:id="rId1"/>
  </p:sldMasterIdLst>
  <p:notesMasterIdLst>
    <p:notesMasterId r:id="rId22"/>
  </p:notesMasterIdLst>
  <p:sldIdLst>
    <p:sldId id="2793" r:id="rId2"/>
    <p:sldId id="3001" r:id="rId3"/>
    <p:sldId id="3002" r:id="rId4"/>
    <p:sldId id="3003" r:id="rId5"/>
    <p:sldId id="3006" r:id="rId6"/>
    <p:sldId id="3027" r:id="rId7"/>
    <p:sldId id="3005" r:id="rId8"/>
    <p:sldId id="3004" r:id="rId9"/>
    <p:sldId id="2892" r:id="rId10"/>
    <p:sldId id="2980" r:id="rId11"/>
    <p:sldId id="2983" r:id="rId12"/>
    <p:sldId id="2982" r:id="rId13"/>
    <p:sldId id="2981" r:id="rId14"/>
    <p:sldId id="2978" r:id="rId15"/>
    <p:sldId id="3012" r:id="rId16"/>
    <p:sldId id="3013" r:id="rId17"/>
    <p:sldId id="3014" r:id="rId18"/>
    <p:sldId id="3015" r:id="rId19"/>
    <p:sldId id="3016" r:id="rId20"/>
    <p:sldId id="3017" r:id="rId21"/>
  </p:sldIdLst>
  <p:sldSz cx="12190413" cy="6858000"/>
  <p:notesSz cx="6858000" cy="9144000"/>
  <p:embeddedFontLst>
    <p:embeddedFont>
      <p:font typeface="华文中宋" panose="02010600040101010101" pitchFamily="2" charset="-122"/>
      <p:regular r:id="rId23"/>
    </p:embeddedFont>
    <p:embeddedFont>
      <p:font typeface="微软雅黑" panose="020B0503020204020204" pitchFamily="34" charset="-122"/>
      <p:regular r:id="rId24"/>
      <p:bold r:id="rId25"/>
    </p:embeddedFont>
    <p:embeddedFont>
      <p:font typeface="楷体" panose="02010609060101010101" pitchFamily="49" charset="-122"/>
      <p:regular r:id="rId26"/>
    </p:embeddedFont>
    <p:embeddedFont>
      <p:font typeface="黑体" panose="02010609060101010101" pitchFamily="49" charset="-122"/>
      <p:regular r:id="rId27"/>
    </p:embeddedFont>
    <p:embeddedFont>
      <p:font typeface="楷体_GB2312" panose="02010609030101010101" pitchFamily="49" charset="-122"/>
      <p:regular r:id="rId28"/>
    </p:embeddedFont>
    <p:embeddedFont>
      <p:font typeface="华文新魏" panose="02010800040101010101" pitchFamily="2" charset="-122"/>
      <p:regular r:id="rId29"/>
    </p:embeddedFont>
    <p:embeddedFont>
      <p:font typeface="等线" panose="02010600030101010101" pitchFamily="2" charset="-122"/>
      <p:regular r:id="rId30"/>
      <p:bold r:id="rId31"/>
    </p:embeddedFont>
    <p:embeddedFont>
      <p:font typeface="MingLiU_HKSCS" panose="020B0604020202020204" charset="-120"/>
      <p:regular r:id="rId32"/>
    </p:embeddedFont>
    <p:embeddedFont>
      <p:font typeface="Arial Narrow" panose="020B0606020202030204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lvl="0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2" userDrawn="1">
          <p15:clr>
            <a:srgbClr val="A4A3A4"/>
          </p15:clr>
        </p15:guide>
        <p15:guide id="2" pos="38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7"/>
    <p:restoredTop sz="96871"/>
  </p:normalViewPr>
  <p:slideViewPr>
    <p:cSldViewPr showGuides="1">
      <p:cViewPr varScale="1">
        <p:scale>
          <a:sx n="70" d="100"/>
          <a:sy n="70" d="100"/>
        </p:scale>
        <p:origin x="768" y="48"/>
      </p:cViewPr>
      <p:guideLst>
        <p:guide orient="horz" pos="1922"/>
        <p:guide pos="38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2202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x-none" sz="1200" b="0">
              <a:ea typeface="宋体" panose="02010600030101010101" pitchFamily="2" charset="-122"/>
            </a:endParaRPr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hangingPunct="1"/>
            <a:endParaRPr lang="zh-CN" altLang="x-none" sz="1200" b="0">
              <a:ea typeface="宋体" panose="02010600030101010101" pitchFamily="2" charset="-122"/>
            </a:endParaRPr>
          </a:p>
        </p:txBody>
      </p:sp>
      <p:sp>
        <p:nvSpPr>
          <p:cNvPr id="2052" name="幻灯片图像占位符 2051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文本占位符 2052"/>
          <p:cNvSpPr>
            <a:spLocks noGrp="1" noRot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x-none" sz="1200" b="0">
              <a:ea typeface="宋体" panose="02010600030101010101" pitchFamily="2" charset="-122"/>
            </a:endParaRPr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x-none" sz="1200" b="0">
                <a:ea typeface="宋体" panose="02010600030101010101" pitchFamily="2" charset="-122"/>
              </a:rPr>
              <a:t>‹#›</a:t>
            </a:fld>
            <a:endParaRPr lang="zh-CN" altLang="x-none" sz="1200" b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75122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229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zh-CN" sz="1200" b="0">
                <a:solidFill>
                  <a:schemeClr val="tx1"/>
                </a:solidFill>
                <a:ea typeface="宋体" panose="02010600030101010101" pitchFamily="2" charset="-122"/>
              </a:rPr>
              <a:t>4</a:t>
            </a:fld>
            <a:endParaRPr lang="en-US" altLang="zh-CN" sz="12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446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x-none" sz="1200" b="0">
                <a:ea typeface="宋体" panose="02010600030101010101" pitchFamily="2" charset="-122"/>
              </a:rPr>
              <a:t>9</a:t>
            </a:fld>
            <a:endParaRPr lang="zh-CN" altLang="x-none" sz="1200" b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0829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x-none" sz="1200" b="0">
                <a:ea typeface="宋体" panose="02010600030101010101" pitchFamily="2" charset="-122"/>
              </a:rPr>
              <a:t>17</a:t>
            </a:fld>
            <a:endParaRPr lang="zh-CN" altLang="x-none" sz="1200" b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38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9994265" y="6491605"/>
            <a:ext cx="145224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r">
              <a:buNone/>
            </a:pPr>
            <a:r>
              <a:rPr lang="zh-CN" altLang="en-US" sz="1800" b="0">
                <a:solidFill>
                  <a:schemeClr val="bg1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化学</a:t>
            </a:r>
            <a:r>
              <a:rPr lang="en-US" altLang="zh-CN" sz="1800" b="0">
                <a:solidFill>
                  <a:schemeClr val="bg1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(</a:t>
            </a:r>
            <a:r>
              <a:rPr lang="zh-CN" altLang="en-US" sz="1800" b="0">
                <a:solidFill>
                  <a:schemeClr val="bg1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广东</a:t>
            </a:r>
            <a:r>
              <a:rPr lang="en-US" altLang="zh-CN" sz="1800" b="0">
                <a:solidFill>
                  <a:schemeClr val="bg1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)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6542405"/>
            <a:ext cx="12209780" cy="315595"/>
          </a:xfrm>
          <a:prstGeom prst="rect">
            <a:avLst/>
          </a:prstGeom>
          <a:solidFill>
            <a:srgbClr val="00B0F0"/>
          </a:solidFill>
          <a:ln w="9525">
            <a:solidFill>
              <a:srgbClr val="00B0F0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81" name="文本框 1080"/>
          <p:cNvSpPr txBox="1"/>
          <p:nvPr userDrawn="1"/>
        </p:nvSpPr>
        <p:spPr>
          <a:xfrm>
            <a:off x="8543608" y="6515418"/>
            <a:ext cx="275748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r">
              <a:buNone/>
            </a:pPr>
            <a:r>
              <a:rPr lang="zh-CN" altLang="en-US" sz="1800" b="0">
                <a:solidFill>
                  <a:schemeClr val="bg1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化学</a:t>
            </a:r>
            <a:endParaRPr lang="en-US" altLang="zh-CN" sz="1800" b="0">
              <a:solidFill>
                <a:schemeClr val="bg1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>
    <p:zoom/>
  </p:transition>
  <p:hf sldNum="0" hdr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None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file:///C:\Users\pen\AppData\Local\Temp\wps\INetCache\6944fd0b40e5648e323cf401aa4fea0d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NULL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NULL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4" name="文本框 1034243"/>
          <p:cNvSpPr txBox="1"/>
          <p:nvPr/>
        </p:nvSpPr>
        <p:spPr>
          <a:xfrm>
            <a:off x="635" y="532130"/>
            <a:ext cx="1219009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第十一单元　</a:t>
            </a:r>
            <a:r>
              <a:rPr lang="zh-CN" altLang="en-US" sz="36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sym typeface="+mn-ea"/>
              </a:rPr>
              <a:t>盐  化肥</a:t>
            </a:r>
            <a:endParaRPr lang="zh-CN" altLang="en-US" sz="360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5" y="1257955"/>
            <a:ext cx="12189460" cy="730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000000"/>
                </a:solidFill>
                <a:ea typeface="黑体" panose="02010600030101010101" pitchFamily="2" charset="-122"/>
                <a:cs typeface="Times New Roman" panose="02020603050405020304" pitchFamily="18" charset="0"/>
              </a:rPr>
              <a:t>课题</a:t>
            </a:r>
            <a:r>
              <a:rPr lang="en-US" altLang="zh-CN">
                <a:solidFill>
                  <a:srgbClr val="000000"/>
                </a:solidFill>
                <a:ea typeface="黑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>
                <a:solidFill>
                  <a:srgbClr val="000000"/>
                </a:solidFill>
                <a:ea typeface="黑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>
                <a:solidFill>
                  <a:srgbClr val="000000"/>
                </a:solidFill>
                <a:ea typeface="黑体" panose="02010600030101010101" pitchFamily="2" charset="-122"/>
                <a:cs typeface="Times New Roman" panose="02020603050405020304" pitchFamily="18" charset="0"/>
              </a:rPr>
              <a:t>生活中常见的盐</a:t>
            </a:r>
            <a:endParaRPr lang="zh-CN" baseline="-25000">
              <a:solidFill>
                <a:srgbClr val="000000"/>
              </a:solidFill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3810" y="1989112"/>
            <a:ext cx="12193905" cy="730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第</a:t>
            </a:r>
            <a:r>
              <a:rPr lang="en-US" altLang="zh-CN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课时　  复分解反应</a:t>
            </a:r>
            <a:endParaRPr lang="zh-CN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122" name="Text Box 6"/>
          <p:cNvSpPr txBox="1"/>
          <p:nvPr/>
        </p:nvSpPr>
        <p:spPr>
          <a:xfrm>
            <a:off x="4259263" y="3375025"/>
            <a:ext cx="4375150" cy="3222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15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" name="图片 36867"/>
          <p:cNvPicPr>
            <a:picLocks noChangeAspect="1" noChangeArrowheads="1"/>
          </p:cNvPicPr>
          <p:nvPr/>
        </p:nvPicPr>
        <p:blipFill>
          <a:blip r:embed="rId2"/>
          <a:srcRect l="-1707" b="3523"/>
          <a:stretch>
            <a:fillRect/>
          </a:stretch>
        </p:blipFill>
        <p:spPr bwMode="auto">
          <a:xfrm>
            <a:off x="3613149" y="3068637"/>
            <a:ext cx="7382064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图片 99"/>
          <p:cNvPicPr/>
          <p:nvPr/>
        </p:nvPicPr>
        <p:blipFill>
          <a:blip r:embed="rId3" r:link="rId4"/>
          <a:srcRect l="12137" r="12619"/>
          <a:stretch>
            <a:fillRect/>
          </a:stretch>
        </p:blipFill>
        <p:spPr>
          <a:xfrm>
            <a:off x="1054100" y="3061970"/>
            <a:ext cx="2491105" cy="30403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170748" y="4648200"/>
            <a:ext cx="84963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表达式：</a:t>
            </a:r>
            <a:r>
              <a:rPr kumimoji="0" lang="en-US" altLang="zh-CN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4000" b="1" i="0" u="none" strike="noStrike" kern="1200" cap="none" spc="0" normalizeH="0" baseline="0" noProof="0" smtClean="0">
                <a:ln>
                  <a:noFill/>
                </a:ln>
                <a:solidFill>
                  <a:srgbClr val="3306F8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0" lang="en-US" altLang="zh-CN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+ C</a:t>
            </a:r>
            <a:r>
              <a:rPr kumimoji="0" lang="en-US" altLang="zh-CN" sz="4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0" lang="en-US" altLang="zh-CN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→</a:t>
            </a:r>
          </a:p>
        </p:txBody>
      </p:sp>
      <p:sp>
        <p:nvSpPr>
          <p:cNvPr id="30725" name="Text Box 5"/>
          <p:cNvSpPr txBox="1"/>
          <p:nvPr/>
        </p:nvSpPr>
        <p:spPr>
          <a:xfrm>
            <a:off x="2342198" y="5638800"/>
            <a:ext cx="7239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特   点：双交换，价不变</a:t>
            </a:r>
          </a:p>
        </p:txBody>
      </p:sp>
      <p:sp>
        <p:nvSpPr>
          <p:cNvPr id="30726" name="AutoShape 6"/>
          <p:cNvSpPr/>
          <p:nvPr/>
        </p:nvSpPr>
        <p:spPr>
          <a:xfrm>
            <a:off x="4870133" y="4397375"/>
            <a:ext cx="1231900" cy="587375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9766" y="10125"/>
                </a:moveTo>
                <a:cubicBezTo>
                  <a:pt x="19413" y="5433"/>
                  <a:pt x="15504" y="1808"/>
                  <a:pt x="10800" y="1808"/>
                </a:cubicBezTo>
                <a:cubicBezTo>
                  <a:pt x="5833" y="1808"/>
                  <a:pt x="1808" y="5833"/>
                  <a:pt x="1808" y="10800"/>
                </a:cubicBezTo>
                <a:cubicBezTo>
                  <a:pt x="1807" y="10837"/>
                  <a:pt x="1808" y="10874"/>
                  <a:pt x="1808" y="10911"/>
                </a:cubicBezTo>
                <a:lnTo>
                  <a:pt x="0" y="10934"/>
                </a:lnTo>
                <a:cubicBezTo>
                  <a:pt x="0" y="10889"/>
                  <a:pt x="0" y="1084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50" y="-1"/>
                  <a:pt x="21145" y="4355"/>
                  <a:pt x="21569" y="9989"/>
                </a:cubicBezTo>
                <a:lnTo>
                  <a:pt x="24261" y="9786"/>
                </a:lnTo>
                <a:lnTo>
                  <a:pt x="20938" y="13651"/>
                </a:lnTo>
                <a:lnTo>
                  <a:pt x="17074" y="10327"/>
                </a:lnTo>
                <a:lnTo>
                  <a:pt x="19766" y="10125"/>
                </a:lnTo>
                <a:close/>
              </a:path>
            </a:pathLst>
          </a:custGeom>
          <a:solidFill>
            <a:srgbClr val="FF00FF">
              <a:alpha val="100000"/>
            </a:srgbClr>
          </a:solidFill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8" name="Rectangle 8"/>
          <p:cNvSpPr/>
          <p:nvPr/>
        </p:nvSpPr>
        <p:spPr>
          <a:xfrm>
            <a:off x="7013258" y="4654550"/>
            <a:ext cx="8432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7869873" y="4654550"/>
            <a:ext cx="119253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+ C</a:t>
            </a: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3306F8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</a:p>
        </p:txBody>
      </p:sp>
      <p:grpSp>
        <p:nvGrpSpPr>
          <p:cNvPr id="6156" name="Group 12"/>
          <p:cNvGrpSpPr/>
          <p:nvPr/>
        </p:nvGrpSpPr>
        <p:grpSpPr>
          <a:xfrm>
            <a:off x="1990407" y="2564695"/>
            <a:ext cx="6350358" cy="659763"/>
            <a:chOff x="0" y="115"/>
            <a:chExt cx="9999" cy="1040"/>
          </a:xfrm>
        </p:grpSpPr>
        <p:sp>
          <p:nvSpPr>
            <p:cNvPr id="6158" name="Text Box 13"/>
            <p:cNvSpPr txBox="1">
              <a:spLocks noChangeArrowheads="1"/>
            </p:cNvSpPr>
            <p:nvPr/>
          </p:nvSpPr>
          <p:spPr bwMode="auto">
            <a:xfrm>
              <a:off x="0" y="115"/>
              <a:ext cx="4762" cy="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r>
                <a:rPr kumimoji="0" lang="en-US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Na</a:t>
              </a:r>
              <a:r>
                <a:rPr kumimoji="0" lang="zh-CN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06F8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</a:t>
              </a:r>
              <a:r>
                <a:rPr kumimoji="0" lang="en-US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hlin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r>
                <a:rPr kumimoji="0" lang="zh-CN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0030101010101" pitchFamily="2" charset="-122"/>
                  <a:ea typeface="黑体" panose="02010600030101010101" pitchFamily="2" charset="-122"/>
                  <a:cs typeface="+mn-cs"/>
                </a:rPr>
                <a:t>+</a:t>
              </a:r>
              <a:r>
                <a:rPr kumimoji="0" lang="en-US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hlin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r>
                <a:rPr kumimoji="0" lang="zh-CN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  <a:r>
                <a:rPr kumimoji="0" lang="zh-CN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Cl</a:t>
              </a:r>
              <a:endParaRPr kumimoji="0" lang="zh-CN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9" name="Rectangle 14"/>
            <p:cNvSpPr>
              <a:spLocks noChangeArrowheads="1"/>
            </p:cNvSpPr>
            <p:nvPr/>
          </p:nvSpPr>
          <p:spPr bwMode="auto">
            <a:xfrm>
              <a:off x="6126" y="115"/>
              <a:ext cx="3873" cy="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0030101010101" pitchFamily="2" charset="-122"/>
                  <a:ea typeface="黑体" panose="02010600030101010101" pitchFamily="2" charset="-122"/>
                  <a:cs typeface="+mn-cs"/>
                </a:rPr>
                <a:t>Na</a:t>
              </a:r>
              <a:r>
                <a:rPr kumimoji="0" lang="zh-CN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黑体" panose="02010600030101010101" pitchFamily="2" charset="-122"/>
                  <a:ea typeface="黑体" panose="02010600030101010101" pitchFamily="2" charset="-122"/>
                  <a:cs typeface="+mn-cs"/>
                </a:rPr>
                <a:t>Cl</a:t>
              </a:r>
              <a:r>
                <a:rPr kumimoji="0" lang="en-US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黑体" panose="02010600030101010101" pitchFamily="2" charset="-122"/>
                  <a:ea typeface="黑体" panose="02010600030101010101" pitchFamily="2" charset="-122"/>
                  <a:cs typeface="+mn-cs"/>
                </a:rPr>
                <a:t> </a:t>
              </a:r>
              <a:r>
                <a:rPr kumimoji="0" lang="zh-CN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0030101010101" pitchFamily="2" charset="-122"/>
                  <a:ea typeface="黑体" panose="02010600030101010101" pitchFamily="2" charset="-122"/>
                  <a:cs typeface="+mn-cs"/>
                </a:rPr>
                <a:t>+</a:t>
              </a:r>
              <a:r>
                <a:rPr kumimoji="0" lang="en-US" altLang="zh-CN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r>
                <a:rPr kumimoji="0" lang="zh-CN" altLang="zh-CN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  <a:r>
                <a:rPr kumimoji="0" lang="zh-CN" altLang="zh-CN" sz="2800" b="1" i="0" u="none" strike="noStrike" kern="1200" cap="none" spc="0" normalizeH="0" baseline="-25000" noProof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zh-CN" altLang="zh-CN" sz="28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06F8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</a:p>
          </p:txBody>
        </p:sp>
        <p:sp>
          <p:nvSpPr>
            <p:cNvPr id="3090" name="Rectangle 15"/>
            <p:cNvSpPr/>
            <p:nvPr/>
          </p:nvSpPr>
          <p:spPr>
            <a:xfrm>
              <a:off x="4962" y="138"/>
              <a:ext cx="60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zh-CN" sz="36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</a:t>
              </a:r>
            </a:p>
          </p:txBody>
        </p:sp>
      </p:grpSp>
      <p:sp>
        <p:nvSpPr>
          <p:cNvPr id="3080" name="Rectangle 2"/>
          <p:cNvSpPr/>
          <p:nvPr/>
        </p:nvSpPr>
        <p:spPr>
          <a:xfrm>
            <a:off x="-25400" y="-27305"/>
            <a:ext cx="634809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一、复分解反应的概念：</a:t>
            </a:r>
          </a:p>
        </p:txBody>
      </p:sp>
      <p:sp>
        <p:nvSpPr>
          <p:cNvPr id="18" name="Rectangle 3"/>
          <p:cNvSpPr/>
          <p:nvPr/>
        </p:nvSpPr>
        <p:spPr>
          <a:xfrm>
            <a:off x="262255" y="1122045"/>
            <a:ext cx="11802745" cy="113728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algn="l" eaLnBrk="1" hangingPunct="1"/>
            <a:r>
              <a:rPr lang="zh-CN" altLang="en-US" sz="360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lang="zh-CN" altLang="en-US" sz="32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两种</a:t>
            </a:r>
            <a:r>
              <a:rPr lang="zh-CN" altLang="en-US" sz="3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化合物互相交换成分</a:t>
            </a:r>
            <a:r>
              <a:rPr lang="zh-CN" altLang="en-US" sz="32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，生成另外两种</a:t>
            </a:r>
            <a:r>
              <a:rPr lang="zh-CN" altLang="en-US" sz="3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化合物</a:t>
            </a:r>
            <a:r>
              <a:rPr lang="zh-CN" altLang="en-US" sz="32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的反应，叫做复分解反应</a:t>
            </a:r>
            <a:r>
              <a:rPr lang="zh-CN" altLang="en-US" sz="3200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32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。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1990408" y="3156268"/>
            <a:ext cx="671385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Na</a:t>
            </a:r>
            <a:r>
              <a:rPr kumimoji="0" lang="en-US" altLang="zh-CN" sz="2800" b="1" i="0" u="none" strike="noStrike" kern="120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3306F8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CO</a:t>
            </a:r>
            <a:r>
              <a:rPr kumimoji="0" lang="en-US" altLang="zh-CN" sz="2800" b="1" i="0" u="none" strike="noStrike" kern="1200" cap="none" spc="0" normalizeH="0" baseline="-25000" noProof="0" smtClean="0">
                <a:ln>
                  <a:noFill/>
                </a:ln>
                <a:solidFill>
                  <a:srgbClr val="3306F8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+ Ca(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OH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)</a:t>
            </a:r>
            <a:r>
              <a:rPr kumimoji="0" lang="en-US" altLang="zh-CN" sz="2800" b="1" i="0" u="none" strike="noStrike" kern="120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2Na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OH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+ Ca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3306F8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CO</a:t>
            </a:r>
            <a:r>
              <a:rPr kumimoji="0" lang="en-US" altLang="zh-CN" sz="2800" b="1" i="0" u="none" strike="noStrike" kern="1200" cap="none" spc="0" normalizeH="0" baseline="-25000" noProof="0" smtClean="0">
                <a:ln>
                  <a:noFill/>
                </a:ln>
                <a:solidFill>
                  <a:srgbClr val="3306F8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↓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1926590" y="2547303"/>
            <a:ext cx="3214688" cy="1244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 w="38100">
                <a:solidFill>
                  <a:srgbClr val="FF0000"/>
                </a:solidFill>
              </a:ln>
              <a:solidFill>
                <a:srgbClr val="6600FF"/>
              </a:solidFill>
              <a:effectLst/>
              <a:uLnTx/>
              <a:uFillTx/>
              <a:latin typeface="Arial" panose="020B0604020202020204" pitchFamily="34" charset="0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6911" y="3849688"/>
            <a:ext cx="1524000" cy="58356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化合物</a:t>
            </a:r>
          </a:p>
        </p:txBody>
      </p:sp>
      <p:sp>
        <p:nvSpPr>
          <p:cNvPr id="20" name="矩形 19"/>
          <p:cNvSpPr/>
          <p:nvPr/>
        </p:nvSpPr>
        <p:spPr bwMode="auto">
          <a:xfrm>
            <a:off x="5649596" y="2517775"/>
            <a:ext cx="3214688" cy="1244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 w="38100">
                <a:solidFill>
                  <a:srgbClr val="FF0000"/>
                </a:solidFill>
              </a:ln>
              <a:solidFill>
                <a:srgbClr val="6600FF"/>
              </a:solidFill>
              <a:effectLst/>
              <a:uLnTx/>
              <a:uFillTx/>
              <a:latin typeface="Arial" panose="020B0604020202020204" pitchFamily="34" charset="0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2248" y="3810000"/>
            <a:ext cx="1524000" cy="58356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化合物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8" grpId="0"/>
      <p:bldP spid="30729" grpId="0"/>
      <p:bldP spid="18" grpId="0"/>
      <p:bldP spid="19" grpId="0"/>
      <p:bldP spid="4" grpId="0" animBg="1"/>
      <p:bldP spid="6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/>
          <p:nvPr/>
        </p:nvGrpSpPr>
        <p:grpSpPr>
          <a:xfrm>
            <a:off x="2997835" y="498475"/>
            <a:ext cx="7620000" cy="706438"/>
            <a:chOff x="17" y="95"/>
            <a:chExt cx="4800" cy="445"/>
          </a:xfrm>
        </p:grpSpPr>
        <p:sp>
          <p:nvSpPr>
            <p:cNvPr id="7194" name="Text Box 3"/>
            <p:cNvSpPr txBox="1">
              <a:spLocks noChangeArrowheads="1"/>
            </p:cNvSpPr>
            <p:nvPr/>
          </p:nvSpPr>
          <p:spPr bwMode="auto">
            <a:xfrm>
              <a:off x="17" y="95"/>
              <a:ext cx="4800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Cu</a:t>
              </a:r>
              <a:r>
                <a:rPr kumimoji="0" lang="zh-CN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06F8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Cl</a:t>
              </a:r>
              <a:r>
                <a:rPr kumimoji="0" lang="en-US" altLang="zh-CN" sz="4000" b="1" i="0" u="none" strike="noStrike" kern="1200" cap="none" spc="0" normalizeH="0" baseline="-2500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r>
                <a:rPr kumimoji="0" lang="zh-CN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4000" b="1" i="0" u="none" strike="noStrike" kern="1200" cap="none" spc="0" normalizeH="0" baseline="0" noProof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Na</a:t>
              </a:r>
              <a:r>
                <a:rPr kumimoji="0" lang="en-US" altLang="zh-CN" sz="4000" b="1" i="0" u="none" strike="noStrike" kern="1200" cap="none" spc="0" normalizeH="0" baseline="0" noProof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</a:t>
              </a:r>
            </a:p>
          </p:txBody>
        </p:sp>
        <p:sp>
          <p:nvSpPr>
            <p:cNvPr id="4126" name="Line 4"/>
            <p:cNvSpPr/>
            <p:nvPr/>
          </p:nvSpPr>
          <p:spPr>
            <a:xfrm flipV="1">
              <a:off x="2416" y="318"/>
              <a:ext cx="607" cy="3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4099" name="Text Box 5"/>
          <p:cNvSpPr txBox="1"/>
          <p:nvPr/>
        </p:nvSpPr>
        <p:spPr>
          <a:xfrm>
            <a:off x="6559233" y="249238"/>
            <a:ext cx="309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endParaRPr lang="zh-CN" altLang="zh-CN" sz="24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50" name="Line 6"/>
          <p:cNvSpPr/>
          <p:nvPr/>
        </p:nvSpPr>
        <p:spPr>
          <a:xfrm flipH="1">
            <a:off x="10036811" y="5718175"/>
            <a:ext cx="0" cy="6238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stealth" w="lg" len="lg"/>
          </a:ln>
        </p:spPr>
        <p:txBody>
          <a:bodyPr/>
          <a:lstStyle/>
          <a:p>
            <a:endParaRPr/>
          </a:p>
        </p:txBody>
      </p:sp>
      <p:sp>
        <p:nvSpPr>
          <p:cNvPr id="31751" name="Text Box 7"/>
          <p:cNvSpPr txBox="1"/>
          <p:nvPr/>
        </p:nvSpPr>
        <p:spPr>
          <a:xfrm>
            <a:off x="406401" y="1196340"/>
            <a:ext cx="839787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zh-CN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1、交换位置：</a:t>
            </a:r>
          </a:p>
        </p:txBody>
      </p:sp>
      <p:sp>
        <p:nvSpPr>
          <p:cNvPr id="31752" name="Text Box 8"/>
          <p:cNvSpPr txBox="1"/>
          <p:nvPr/>
        </p:nvSpPr>
        <p:spPr>
          <a:xfrm>
            <a:off x="5878831" y="2092325"/>
            <a:ext cx="4103687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sz="600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     </a:t>
            </a:r>
            <a:r>
              <a:rPr lang="zh-CN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  </a:t>
            </a:r>
            <a:r>
              <a:rPr lang="en-US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Na</a:t>
            </a:r>
          </a:p>
        </p:txBody>
      </p:sp>
      <p:sp>
        <p:nvSpPr>
          <p:cNvPr id="31753" name="Text Box 9"/>
          <p:cNvSpPr txBox="1"/>
          <p:nvPr/>
        </p:nvSpPr>
        <p:spPr>
          <a:xfrm>
            <a:off x="6869113" y="2359025"/>
            <a:ext cx="37226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4000">
                <a:solidFill>
                  <a:srgbClr val="3306F8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Cl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</a:t>
            </a:r>
            <a:r>
              <a:rPr lang="en-US" altLang="zh-CN" sz="4000">
                <a:solidFill>
                  <a:srgbClr val="FF0000"/>
                </a:solidFill>
                <a:sym typeface="+mn-ea"/>
              </a:rPr>
              <a:t>OH</a:t>
            </a:r>
            <a:endParaRPr lang="en-US" altLang="zh-CN" sz="4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1754" name="Text Box 10"/>
          <p:cNvSpPr txBox="1"/>
          <p:nvPr/>
        </p:nvSpPr>
        <p:spPr>
          <a:xfrm>
            <a:off x="333693" y="3140393"/>
            <a:ext cx="3654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2、定化学式：</a:t>
            </a:r>
          </a:p>
        </p:txBody>
      </p:sp>
      <p:sp>
        <p:nvSpPr>
          <p:cNvPr id="4105" name="Text Box 12"/>
          <p:cNvSpPr txBox="1"/>
          <p:nvPr/>
        </p:nvSpPr>
        <p:spPr>
          <a:xfrm>
            <a:off x="262097" y="116840"/>
            <a:ext cx="1967865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zh-CN" altLang="zh-CN" sz="8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8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zh-CN" sz="80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57" name="Text Box 13"/>
          <p:cNvSpPr txBox="1"/>
          <p:nvPr/>
        </p:nvSpPr>
        <p:spPr>
          <a:xfrm>
            <a:off x="-317" y="4869180"/>
            <a:ext cx="44545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3、配平写完整：</a:t>
            </a:r>
          </a:p>
        </p:txBody>
      </p:sp>
      <p:grpSp>
        <p:nvGrpSpPr>
          <p:cNvPr id="31758" name="Group 14"/>
          <p:cNvGrpSpPr/>
          <p:nvPr/>
        </p:nvGrpSpPr>
        <p:grpSpPr>
          <a:xfrm>
            <a:off x="1843723" y="5676900"/>
            <a:ext cx="4343400" cy="706438"/>
            <a:chOff x="0" y="0"/>
            <a:chExt cx="2736" cy="445"/>
          </a:xfrm>
        </p:grpSpPr>
        <p:sp>
          <p:nvSpPr>
            <p:cNvPr id="7192" name="Text Box 15"/>
            <p:cNvSpPr txBox="1">
              <a:spLocks noChangeArrowheads="1"/>
            </p:cNvSpPr>
            <p:nvPr/>
          </p:nvSpPr>
          <p:spPr bwMode="auto">
            <a:xfrm>
              <a:off x="0" y="0"/>
              <a:ext cx="2340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Cu</a:t>
              </a:r>
              <a:r>
                <a:rPr kumimoji="0" lang="zh-CN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06F8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Cl</a:t>
              </a:r>
              <a:r>
                <a:rPr kumimoji="0" lang="en-US" altLang="zh-CN" sz="4000" b="1" i="0" u="none" strike="noStrike" kern="1200" cap="none" spc="0" normalizeH="0" baseline="-2500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+</a:t>
              </a:r>
              <a:r>
                <a:rPr kumimoji="0" lang="zh-CN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Na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</a:t>
              </a:r>
            </a:p>
          </p:txBody>
        </p:sp>
        <p:sp>
          <p:nvSpPr>
            <p:cNvPr id="4124" name="Line 16"/>
            <p:cNvSpPr/>
            <p:nvPr/>
          </p:nvSpPr>
          <p:spPr>
            <a:xfrm>
              <a:off x="2277" y="199"/>
              <a:ext cx="459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31761" name="Line 17"/>
          <p:cNvSpPr/>
          <p:nvPr/>
        </p:nvSpPr>
        <p:spPr>
          <a:xfrm>
            <a:off x="5461636" y="6172200"/>
            <a:ext cx="728662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2" name="Text Box 18"/>
          <p:cNvSpPr txBox="1"/>
          <p:nvPr/>
        </p:nvSpPr>
        <p:spPr>
          <a:xfrm>
            <a:off x="5806441" y="5676900"/>
            <a:ext cx="45513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sz="400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Na</a:t>
            </a:r>
            <a:r>
              <a:rPr lang="zh-CN" altLang="zh-CN" sz="4000">
                <a:solidFill>
                  <a:srgbClr val="3306F8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Cl</a:t>
            </a:r>
            <a:r>
              <a:rPr lang="zh-CN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(OH)</a:t>
            </a:r>
            <a:r>
              <a:rPr lang="en-US" altLang="zh-CN" sz="4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grpSp>
        <p:nvGrpSpPr>
          <p:cNvPr id="31766" name="Group 22"/>
          <p:cNvGrpSpPr/>
          <p:nvPr/>
        </p:nvGrpSpPr>
        <p:grpSpPr>
          <a:xfrm>
            <a:off x="1630046" y="2214880"/>
            <a:ext cx="7620000" cy="830263"/>
            <a:chOff x="132" y="212"/>
            <a:chExt cx="4800" cy="523"/>
          </a:xfrm>
        </p:grpSpPr>
        <p:sp>
          <p:nvSpPr>
            <p:cNvPr id="7190" name="Text Box 23"/>
            <p:cNvSpPr txBox="1">
              <a:spLocks noChangeArrowheads="1"/>
            </p:cNvSpPr>
            <p:nvPr/>
          </p:nvSpPr>
          <p:spPr bwMode="auto">
            <a:xfrm>
              <a:off x="132" y="212"/>
              <a:ext cx="48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Cu</a:t>
              </a:r>
              <a:r>
                <a:rPr kumimoji="0" lang="zh-CN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06F8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Cl</a:t>
              </a:r>
              <a:r>
                <a:rPr kumimoji="0" lang="en-US" altLang="zh-CN" sz="4000" b="1" i="0" u="none" strike="noStrike" kern="1200" cap="none" spc="0" normalizeH="0" baseline="-2500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4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r>
                <a:rPr kumimoji="0" lang="zh-CN" altLang="zh-CN" sz="4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4000" b="1" i="0" u="none" strike="noStrike" kern="1200" cap="none" spc="0" normalizeH="0" baseline="0" noProof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Na</a:t>
              </a:r>
              <a:r>
                <a:rPr kumimoji="0" lang="en-US" altLang="zh-CN" sz="4000" b="1" i="0" u="none" strike="noStrike" kern="1200" cap="none" spc="0" normalizeH="0" baseline="0" noProof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</a:t>
              </a:r>
            </a:p>
          </p:txBody>
        </p:sp>
        <p:sp>
          <p:nvSpPr>
            <p:cNvPr id="4122" name="Line 24"/>
            <p:cNvSpPr/>
            <p:nvPr/>
          </p:nvSpPr>
          <p:spPr>
            <a:xfrm>
              <a:off x="2388" y="540"/>
              <a:ext cx="480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31769" name="Group 25"/>
          <p:cNvGrpSpPr/>
          <p:nvPr/>
        </p:nvGrpSpPr>
        <p:grpSpPr>
          <a:xfrm>
            <a:off x="2038985" y="4054475"/>
            <a:ext cx="4413250" cy="706438"/>
            <a:chOff x="8" y="77"/>
            <a:chExt cx="2780" cy="445"/>
          </a:xfrm>
        </p:grpSpPr>
        <p:sp>
          <p:nvSpPr>
            <p:cNvPr id="7188" name="Text Box 26"/>
            <p:cNvSpPr txBox="1">
              <a:spLocks noChangeArrowheads="1"/>
            </p:cNvSpPr>
            <p:nvPr/>
          </p:nvSpPr>
          <p:spPr bwMode="auto">
            <a:xfrm>
              <a:off x="8" y="77"/>
              <a:ext cx="2417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Cu</a:t>
              </a:r>
              <a:r>
                <a:rPr kumimoji="0" lang="zh-CN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06F8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Cl</a:t>
              </a:r>
              <a:r>
                <a:rPr kumimoji="0" lang="en-US" altLang="zh-CN" sz="4000" b="1" i="0" u="none" strike="noStrike" kern="1200" cap="none" spc="0" normalizeH="0" baseline="-2500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+</a:t>
              </a:r>
              <a:r>
                <a:rPr kumimoji="0" lang="zh-CN" altLang="zh-CN" sz="4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4000" b="1" i="0" u="none" strike="noStrike" kern="1200" cap="none" spc="0" normalizeH="0" baseline="0" noProof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Na</a:t>
              </a:r>
              <a:r>
                <a:rPr kumimoji="0" lang="en-US" altLang="zh-CN" sz="4000" b="1" i="0" u="none" strike="noStrike" kern="1200" cap="none" spc="0" normalizeH="0" baseline="0" noProof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</a:t>
              </a:r>
            </a:p>
          </p:txBody>
        </p:sp>
        <p:sp>
          <p:nvSpPr>
            <p:cNvPr id="4120" name="Line 27"/>
            <p:cNvSpPr/>
            <p:nvPr/>
          </p:nvSpPr>
          <p:spPr>
            <a:xfrm>
              <a:off x="2308" y="318"/>
              <a:ext cx="480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28" name="AutoShape 6"/>
          <p:cNvSpPr/>
          <p:nvPr/>
        </p:nvSpPr>
        <p:spPr>
          <a:xfrm>
            <a:off x="2638108" y="1916113"/>
            <a:ext cx="1981200" cy="650875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9766" y="10125"/>
                </a:moveTo>
                <a:cubicBezTo>
                  <a:pt x="19413" y="5433"/>
                  <a:pt x="15504" y="1808"/>
                  <a:pt x="10800" y="1808"/>
                </a:cubicBezTo>
                <a:cubicBezTo>
                  <a:pt x="5833" y="1808"/>
                  <a:pt x="1808" y="5833"/>
                  <a:pt x="1808" y="10800"/>
                </a:cubicBezTo>
                <a:cubicBezTo>
                  <a:pt x="1807" y="10837"/>
                  <a:pt x="1808" y="10874"/>
                  <a:pt x="1808" y="10911"/>
                </a:cubicBezTo>
                <a:lnTo>
                  <a:pt x="0" y="10934"/>
                </a:lnTo>
                <a:cubicBezTo>
                  <a:pt x="0" y="10889"/>
                  <a:pt x="0" y="1084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50" y="-1"/>
                  <a:pt x="21145" y="4355"/>
                  <a:pt x="21569" y="9989"/>
                </a:cubicBezTo>
                <a:lnTo>
                  <a:pt x="24261" y="9786"/>
                </a:lnTo>
                <a:lnTo>
                  <a:pt x="20938" y="13651"/>
                </a:lnTo>
                <a:lnTo>
                  <a:pt x="17074" y="10327"/>
                </a:lnTo>
                <a:lnTo>
                  <a:pt x="19766" y="10125"/>
                </a:lnTo>
                <a:close/>
              </a:path>
            </a:pathLst>
          </a:custGeom>
          <a:solidFill>
            <a:srgbClr val="FF00FF">
              <a:alpha val="100000"/>
            </a:srgbClr>
          </a:solidFill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452236" y="3716655"/>
            <a:ext cx="4214812" cy="1028700"/>
            <a:chOff x="4929188" y="3716655"/>
            <a:chExt cx="4214812" cy="1028700"/>
          </a:xfrm>
        </p:grpSpPr>
        <p:sp>
          <p:nvSpPr>
            <p:cNvPr id="4114" name="Text Box 11"/>
            <p:cNvSpPr txBox="1"/>
            <p:nvPr/>
          </p:nvSpPr>
          <p:spPr>
            <a:xfrm>
              <a:off x="4929188" y="4038600"/>
              <a:ext cx="4214812" cy="7067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zh-CN" sz="4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Na</a:t>
              </a:r>
              <a:r>
                <a:rPr lang="zh-CN" altLang="zh-CN" sz="4000">
                  <a:solidFill>
                    <a:srgbClr val="3306F8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Cl</a:t>
              </a:r>
              <a:r>
                <a:rPr lang="zh-CN" altLang="zh-CN" sz="4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lang="en-US" altLang="zh-CN" sz="4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Cu</a:t>
              </a:r>
              <a:r>
                <a:rPr lang="en-US" altLang="zh-CN" sz="4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(OH)</a:t>
              </a:r>
              <a:r>
                <a:rPr lang="en-US" altLang="zh-CN" sz="4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4115" name="TextBox 1"/>
            <p:cNvSpPr txBox="1"/>
            <p:nvPr/>
          </p:nvSpPr>
          <p:spPr>
            <a:xfrm>
              <a:off x="5220018" y="3771900"/>
              <a:ext cx="810895" cy="5835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</a:rPr>
                <a:t>+1</a:t>
              </a: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116" name="TextBox 26"/>
            <p:cNvSpPr txBox="1"/>
            <p:nvPr/>
          </p:nvSpPr>
          <p:spPr>
            <a:xfrm>
              <a:off x="5867877" y="3752870"/>
              <a:ext cx="645318" cy="5835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</a:rPr>
                <a:t>-1</a:t>
              </a: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117" name="TextBox 28"/>
            <p:cNvSpPr txBox="1"/>
            <p:nvPr/>
          </p:nvSpPr>
          <p:spPr>
            <a:xfrm>
              <a:off x="6731953" y="3724275"/>
              <a:ext cx="860425" cy="5835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</a:rPr>
                <a:t>+2</a:t>
              </a: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118" name="TextBox 29"/>
            <p:cNvSpPr txBox="1"/>
            <p:nvPr/>
          </p:nvSpPr>
          <p:spPr>
            <a:xfrm>
              <a:off x="7592060" y="3716655"/>
              <a:ext cx="645318" cy="5835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</a:rPr>
                <a:t>-1</a:t>
              </a:r>
              <a:endParaRPr lang="zh-CN" altLang="en-US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/>
      <p:bldP spid="31752" grpId="0"/>
      <p:bldP spid="31753" grpId="0"/>
      <p:bldP spid="31754" grpId="0"/>
      <p:bldP spid="31757" grpId="0"/>
      <p:bldP spid="317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/>
          <p:nvPr/>
        </p:nvSpPr>
        <p:spPr>
          <a:xfrm>
            <a:off x="190183" y="-27305"/>
            <a:ext cx="8229600" cy="58356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Arial" panose="020B0604020202020204" pitchFamily="34" charset="0"/>
              </a:rPr>
              <a:t>练习：判断下列反应是否属于复分解反应</a:t>
            </a:r>
          </a:p>
        </p:txBody>
      </p:sp>
      <p:sp>
        <p:nvSpPr>
          <p:cNvPr id="3" name="Text Box 5"/>
          <p:cNvSpPr txBox="1"/>
          <p:nvPr/>
        </p:nvSpPr>
        <p:spPr>
          <a:xfrm>
            <a:off x="1120140" y="1238250"/>
            <a:ext cx="73729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  <a:buNone/>
            </a:pPr>
            <a:r>
              <a:rPr lang="en-US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、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Al(OH)</a:t>
            </a:r>
            <a:r>
              <a:rPr lang="zh-CN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+6HCl==AlCl</a:t>
            </a:r>
            <a:r>
              <a:rPr lang="zh-CN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+3H</a:t>
            </a:r>
            <a:r>
              <a:rPr lang="zh-CN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4" name="Text Box 4"/>
          <p:cNvSpPr txBox="1"/>
          <p:nvPr/>
        </p:nvSpPr>
        <p:spPr>
          <a:xfrm>
            <a:off x="1126490" y="2154555"/>
            <a:ext cx="678370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、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6HCl+Fe</a:t>
            </a:r>
            <a:r>
              <a:rPr lang="zh-CN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</a:t>
            </a:r>
            <a:r>
              <a:rPr lang="zh-CN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==2FeCl</a:t>
            </a:r>
            <a:r>
              <a:rPr lang="zh-CN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+3H</a:t>
            </a:r>
            <a:r>
              <a:rPr lang="zh-CN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5" name="Text Box 25"/>
          <p:cNvSpPr txBox="1"/>
          <p:nvPr/>
        </p:nvSpPr>
        <p:spPr>
          <a:xfrm>
            <a:off x="1201261" y="3070225"/>
            <a:ext cx="511365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</a:t>
            </a:r>
            <a:r>
              <a:rPr lang="zh-CN" altLang="zh-CN" sz="160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+2O</a:t>
            </a:r>
            <a:r>
              <a:rPr lang="zh-CN" altLang="zh-CN" sz="160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==CO</a:t>
            </a:r>
            <a:r>
              <a:rPr lang="zh-CN" altLang="zh-CN" sz="160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+ 2H</a:t>
            </a:r>
            <a:r>
              <a:rPr lang="zh-CN" altLang="zh-CN" sz="160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6" name="Text Box 26"/>
          <p:cNvSpPr txBox="1"/>
          <p:nvPr/>
        </p:nvSpPr>
        <p:spPr>
          <a:xfrm>
            <a:off x="3358516" y="2781300"/>
            <a:ext cx="10080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sz="24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点燃</a:t>
            </a:r>
          </a:p>
        </p:txBody>
      </p:sp>
      <p:sp>
        <p:nvSpPr>
          <p:cNvPr id="7" name="Text Box 27"/>
          <p:cNvSpPr txBox="1"/>
          <p:nvPr/>
        </p:nvSpPr>
        <p:spPr>
          <a:xfrm>
            <a:off x="1270001" y="4099878"/>
            <a:ext cx="681037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lang="zh-CN" altLang="zh-CN" sz="32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Ca(OH)</a:t>
            </a:r>
            <a:r>
              <a:rPr lang="zh-CN" altLang="zh-CN" sz="32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</a:t>
            </a:r>
            <a:r>
              <a:rPr lang="en-US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CaCO</a:t>
            </a:r>
            <a:r>
              <a:rPr lang="zh-CN" altLang="zh-CN" sz="32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H</a:t>
            </a:r>
            <a:r>
              <a:rPr lang="zh-CN" altLang="zh-CN" sz="3200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pic>
        <p:nvPicPr>
          <p:cNvPr id="1024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911" y="1249363"/>
            <a:ext cx="647700" cy="590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3873" y="2133600"/>
            <a:ext cx="647700" cy="590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7686" y="3038475"/>
            <a:ext cx="600075" cy="638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9911" y="3984308"/>
            <a:ext cx="600075" cy="638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2926398" y="3134360"/>
            <a:ext cx="660400" cy="517525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ctr" eaLnBrk="1" hangingPunct="1"/>
            <a:endParaRPr lang="zh-CN" altLang="en-US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5550" y="3585845"/>
            <a:ext cx="15722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</a:rPr>
              <a:t>单质</a:t>
            </a:r>
          </a:p>
        </p:txBody>
      </p:sp>
      <p:sp>
        <p:nvSpPr>
          <p:cNvPr id="16" name="矩形 15"/>
          <p:cNvSpPr/>
          <p:nvPr/>
        </p:nvSpPr>
        <p:spPr>
          <a:xfrm>
            <a:off x="1774190" y="4149090"/>
            <a:ext cx="2962910" cy="469900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ctr" eaLnBrk="1" hangingPunct="1"/>
            <a:endParaRPr lang="zh-CN" altLang="en-US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90090" y="4652963"/>
            <a:ext cx="2362200" cy="583565"/>
          </a:xfrm>
          <a:prstGeom prst="rect">
            <a:avLst/>
          </a:prstGeom>
          <a:solidFill>
            <a:srgbClr val="89D8FF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</a:rPr>
              <a:t> 没互换成分</a:t>
            </a:r>
          </a:p>
        </p:txBody>
      </p:sp>
      <p:sp>
        <p:nvSpPr>
          <p:cNvPr id="11" name="矩形 10"/>
          <p:cNvSpPr/>
          <p:nvPr/>
        </p:nvSpPr>
        <p:spPr>
          <a:xfrm>
            <a:off x="1189991" y="5166043"/>
            <a:ext cx="7112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Na</a:t>
            </a:r>
            <a:r>
              <a:rPr lang="en-US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CO</a:t>
            </a:r>
            <a:r>
              <a:rPr lang="en-US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+2HCl=2NaCl+H</a:t>
            </a:r>
            <a:r>
              <a:rPr lang="en-US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32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O+CO</a:t>
            </a:r>
            <a:r>
              <a:rPr lang="en-US" altLang="zh-CN" sz="3200" baseline="-25000">
                <a:solidFill>
                  <a:srgbClr val="0000FF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9" name="Line 76"/>
          <p:cNvSpPr/>
          <p:nvPr/>
        </p:nvSpPr>
        <p:spPr>
          <a:xfrm flipH="1" flipV="1">
            <a:off x="8255001" y="5229225"/>
            <a:ext cx="0" cy="43180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pic>
        <p:nvPicPr>
          <p:cNvPr id="2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186" y="4873625"/>
            <a:ext cx="647700" cy="590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465253" y="6296978"/>
            <a:ext cx="1444625" cy="58356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>
                <a:latin typeface="Arial" panose="020B0604020202020204" pitchFamily="34" charset="0"/>
              </a:rPr>
              <a:t>H</a:t>
            </a:r>
            <a:r>
              <a:rPr lang="en-US" altLang="zh-CN" sz="3200" baseline="-25000">
                <a:latin typeface="Arial" panose="020B0604020202020204" pitchFamily="34" charset="0"/>
              </a:rPr>
              <a:t>2</a:t>
            </a:r>
            <a:r>
              <a:rPr lang="en-US" altLang="zh-CN" sz="3200">
                <a:latin typeface="Arial" panose="020B0604020202020204" pitchFamily="34" charset="0"/>
              </a:rPr>
              <a:t>CO</a:t>
            </a:r>
            <a:r>
              <a:rPr lang="en-US" altLang="zh-CN" sz="3200" baseline="-25000">
                <a:latin typeface="Arial" panose="020B0604020202020204" pitchFamily="34" charset="0"/>
              </a:rPr>
              <a:t>3</a:t>
            </a:r>
            <a:endParaRPr lang="zh-CN" altLang="en-US" sz="3200">
              <a:latin typeface="Arial" panose="020B0604020202020204" pitchFamily="34" charset="0"/>
            </a:endParaRPr>
          </a:p>
        </p:txBody>
      </p:sp>
      <p:cxnSp>
        <p:nvCxnSpPr>
          <p:cNvPr id="10246" name="直接连接符 10245"/>
          <p:cNvCxnSpPr/>
          <p:nvPr/>
        </p:nvCxnSpPr>
        <p:spPr>
          <a:xfrm flipV="1">
            <a:off x="6383020" y="5733415"/>
            <a:ext cx="1583690" cy="4445"/>
          </a:xfrm>
          <a:prstGeom prst="line">
            <a:avLst/>
          </a:prstGeom>
          <a:ln w="666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0247" name="上箭头 10246"/>
          <p:cNvSpPr/>
          <p:nvPr/>
        </p:nvSpPr>
        <p:spPr>
          <a:xfrm>
            <a:off x="6958648" y="5804853"/>
            <a:ext cx="303213" cy="447675"/>
          </a:xfrm>
          <a:prstGeom prst="upArrow">
            <a:avLst>
              <a:gd name="adj1" fmla="val 50000"/>
              <a:gd name="adj2" fmla="val 49904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ctr" eaLnBrk="1" hangingPunct="1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2" name="AutoShape 6"/>
          <p:cNvSpPr/>
          <p:nvPr/>
        </p:nvSpPr>
        <p:spPr>
          <a:xfrm>
            <a:off x="2774316" y="1052513"/>
            <a:ext cx="1577975" cy="393700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9766" y="10125"/>
                </a:moveTo>
                <a:cubicBezTo>
                  <a:pt x="19413" y="5433"/>
                  <a:pt x="15504" y="1808"/>
                  <a:pt x="10800" y="1808"/>
                </a:cubicBezTo>
                <a:cubicBezTo>
                  <a:pt x="5833" y="1808"/>
                  <a:pt x="1808" y="5833"/>
                  <a:pt x="1808" y="10800"/>
                </a:cubicBezTo>
                <a:cubicBezTo>
                  <a:pt x="1807" y="10837"/>
                  <a:pt x="1808" y="10874"/>
                  <a:pt x="1808" y="10911"/>
                </a:cubicBezTo>
                <a:lnTo>
                  <a:pt x="0" y="10934"/>
                </a:lnTo>
                <a:cubicBezTo>
                  <a:pt x="0" y="10889"/>
                  <a:pt x="0" y="1084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50" y="-1"/>
                  <a:pt x="21145" y="4355"/>
                  <a:pt x="21569" y="9989"/>
                </a:cubicBezTo>
                <a:lnTo>
                  <a:pt x="24261" y="9786"/>
                </a:lnTo>
                <a:lnTo>
                  <a:pt x="20938" y="13651"/>
                </a:lnTo>
                <a:lnTo>
                  <a:pt x="17074" y="10327"/>
                </a:lnTo>
                <a:lnTo>
                  <a:pt x="19766" y="10125"/>
                </a:lnTo>
                <a:close/>
              </a:path>
            </a:pathLst>
          </a:custGeom>
          <a:solidFill>
            <a:srgbClr val="FF00FF">
              <a:alpha val="100000"/>
            </a:srgbClr>
          </a:solidFill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AutoShape 6"/>
          <p:cNvSpPr/>
          <p:nvPr/>
        </p:nvSpPr>
        <p:spPr>
          <a:xfrm>
            <a:off x="2566671" y="1988820"/>
            <a:ext cx="1119187" cy="330200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9766" y="10125"/>
                </a:moveTo>
                <a:cubicBezTo>
                  <a:pt x="19413" y="5433"/>
                  <a:pt x="15504" y="1808"/>
                  <a:pt x="10800" y="1808"/>
                </a:cubicBezTo>
                <a:cubicBezTo>
                  <a:pt x="5833" y="1808"/>
                  <a:pt x="1808" y="5833"/>
                  <a:pt x="1808" y="10800"/>
                </a:cubicBezTo>
                <a:cubicBezTo>
                  <a:pt x="1807" y="10837"/>
                  <a:pt x="1808" y="10874"/>
                  <a:pt x="1808" y="10911"/>
                </a:cubicBezTo>
                <a:lnTo>
                  <a:pt x="0" y="10934"/>
                </a:lnTo>
                <a:cubicBezTo>
                  <a:pt x="0" y="10889"/>
                  <a:pt x="0" y="1084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50" y="-1"/>
                  <a:pt x="21145" y="4355"/>
                  <a:pt x="21569" y="9989"/>
                </a:cubicBezTo>
                <a:lnTo>
                  <a:pt x="24261" y="9786"/>
                </a:lnTo>
                <a:lnTo>
                  <a:pt x="20938" y="13651"/>
                </a:lnTo>
                <a:lnTo>
                  <a:pt x="17074" y="10327"/>
                </a:lnTo>
                <a:lnTo>
                  <a:pt x="19766" y="10125"/>
                </a:lnTo>
                <a:close/>
              </a:path>
            </a:pathLst>
          </a:custGeom>
          <a:solidFill>
            <a:srgbClr val="FF00FF">
              <a:alpha val="100000"/>
            </a:srgbClr>
          </a:solidFill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下弧形箭头 7"/>
          <p:cNvSpPr/>
          <p:nvPr/>
        </p:nvSpPr>
        <p:spPr>
          <a:xfrm>
            <a:off x="2860675" y="5670550"/>
            <a:ext cx="1768475" cy="468630"/>
          </a:xfrm>
          <a:prstGeom prst="curvedUpArrow">
            <a:avLst>
              <a:gd name="adj1" fmla="val 25012"/>
              <a:gd name="adj2" fmla="val 49996"/>
              <a:gd name="adj3" fmla="val 25000"/>
            </a:avLst>
          </a:prstGeom>
          <a:solidFill>
            <a:srgbClr val="CC00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ctr"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 animBg="1"/>
      <p:bldP spid="10" grpId="0"/>
      <p:bldP spid="16" grpId="0" animBg="1"/>
      <p:bldP spid="17" grpId="0" animBg="1"/>
      <p:bldP spid="11" grpId="0"/>
      <p:bldP spid="12" grpId="0" animBg="1"/>
      <p:bldP spid="1024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635" y="1461135"/>
          <a:ext cx="11896725" cy="4110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8240"/>
                <a:gridCol w="1887855"/>
                <a:gridCol w="2014220"/>
                <a:gridCol w="2884170"/>
                <a:gridCol w="3952240"/>
              </a:tblGrid>
              <a:tr h="5454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化合反应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分解反应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置换反应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复分解反应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反应物种类</a:t>
                      </a:r>
                      <a:endParaRPr lang="en-US" altLang="en-US" sz="2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两种或两种以上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一种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一种单质、一种化合物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两种化合物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0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生成物种类</a:t>
                      </a:r>
                      <a:endParaRPr lang="en-US" altLang="en-US" sz="2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一种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两种或两种以上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一种单质、一种化合物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两种化合物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87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通式</a:t>
                      </a:r>
                      <a:endParaRPr lang="en-US" altLang="en-US" sz="2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A＋B</a:t>
                      </a:r>
                      <a:r>
                        <a:rPr 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→AB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r>
                        <a:rPr 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→</a:t>
                      </a: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A＋B</a:t>
                      </a:r>
                      <a:endParaRPr lang="en-US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solidFill>
                            <a:srgbClr val="3306F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→</a:t>
                      </a: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b="1">
                          <a:solidFill>
                            <a:srgbClr val="3306F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b="1" dirty="0">
                          <a:solidFill>
                            <a:srgbClr val="3306F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→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b="1" dirty="0">
                          <a:solidFill>
                            <a:srgbClr val="3306F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altLang="en-US" sz="2800" b="1" dirty="0">
                        <a:solidFill>
                          <a:srgbClr val="3306F8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118795" y="-228"/>
            <a:ext cx="11593288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教师点拨</a:t>
            </a:r>
            <a:r>
              <a:rPr kumimoji="0" lang="en-US" altLang="zh-CN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　</a:t>
            </a:r>
            <a:r>
              <a:rPr kumimoji="0" lang="en-US" altLang="zh-CN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四大基本反应类型的比较：</a:t>
            </a:r>
            <a:r>
              <a:rPr kumimoji="0" lang="zh-CN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endParaRPr kumimoji="0" lang="zh-CN" altLang="en-US" i="0" u="none" strike="noStrike" cap="none" normalizeH="0" baseline="0">
              <a:ln>
                <a:noFill/>
              </a:ln>
              <a:solidFill>
                <a:srgbClr val="3306F8"/>
              </a:solidFill>
              <a:effectLst/>
              <a:latin typeface="Arial" panose="020B0604020202020204" pitchFamily="34" charset="0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34566" y="975913"/>
            <a:ext cx="9721080" cy="32905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kumimoji="0" lang="en-US" altLang="zh-CN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>
                <a:solidFill>
                  <a:schemeClr val="tx1"/>
                </a:solidFill>
              </a:rPr>
              <a:t>．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下列表述错误的是（　　）</a:t>
            </a:r>
          </a:p>
          <a:p>
            <a:pPr lvl="0" algn="l" eaLnBrk="1" hangingPunct="1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A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Fe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＋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2HCl=== FeCl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＋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H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↑              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置换反应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  <a:p>
            <a:pPr lvl="0" algn="l" eaLnBrk="1" hangingPunct="1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B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CO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＋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2NaOH=== Na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CO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＋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H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O  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复分解反应</a:t>
            </a:r>
            <a:endParaRPr lang="en-US" altLang="zh-CN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l" eaLnBrk="1" hangingPunct="1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C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H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CO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=== CO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↑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＋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H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O                    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分解反应</a:t>
            </a:r>
            <a:endParaRPr lang="en-US" altLang="zh-CN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l" eaLnBrk="1" hangingPunct="1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D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CaO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＋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H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O=== Ca(OH)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                            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化合反应</a:t>
            </a:r>
            <a:endParaRPr kumimoji="0" lang="zh-CN" altLang="en-US" i="0" u="none" strike="noStrike" cap="none" normalizeH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" y="-27305"/>
            <a:ext cx="1612265" cy="45275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870782" y="980981"/>
            <a:ext cx="36449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B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5"/>
          <p:cNvSpPr txBox="1">
            <a:spLocks noChangeArrowheads="1"/>
          </p:cNvSpPr>
          <p:nvPr/>
        </p:nvSpPr>
        <p:spPr bwMode="auto">
          <a:xfrm>
            <a:off x="3286760" y="433070"/>
            <a:ext cx="903224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 eaLnBrk="1" latinLnBrk="0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sym typeface="+mn-ea"/>
              </a:rPr>
              <a:t>写出下列复分解反应的化学方程式，归纳出其具有的特征。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22239" y="980694"/>
          <a:ext cx="11325860" cy="575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9190"/>
                <a:gridCol w="5278755"/>
                <a:gridCol w="3637915"/>
              </a:tblGrid>
              <a:tr h="9061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反应</a:t>
                      </a:r>
                    </a:p>
                  </a:txBody>
                  <a:tcPr marL="91425" marR="91425" marT="45712" marB="4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化学方程式</a:t>
                      </a:r>
                    </a:p>
                  </a:txBody>
                  <a:tcPr marL="91425" marR="91425" marT="45712" marB="4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特征</a:t>
                      </a:r>
                    </a:p>
                  </a:txBody>
                  <a:tcPr marL="91425" marR="91425" marT="45712" marB="45712" anchor="ctr"/>
                </a:tc>
              </a:tr>
              <a:tr h="9055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①CaCO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+HCl</a:t>
                      </a:r>
                    </a:p>
                  </a:txBody>
                  <a:tcPr marL="91425" marR="91425" marT="45712" marB="4571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  <a:r>
                        <a:rPr lang="en-US" altLang="zh-CN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</a:p>
                  </a:txBody>
                  <a:tcPr marL="91425" marR="91425" marT="45712" marB="45712" anchor="ctr"/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从物质类别看，反应物和生成物都属于________，且各元素的化合价均________；</a:t>
                      </a: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①②生成物中有________；</a:t>
                      </a: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①②③生成物中有________；</a:t>
                      </a: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③④生成物中有________</a:t>
                      </a:r>
                    </a:p>
                  </a:txBody>
                  <a:tcPr marL="91425" marR="91425" marT="45712" marB="45712" anchor="ctr"/>
                </a:tc>
              </a:tr>
              <a:tr h="15532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②NaHCO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+HCl</a:t>
                      </a:r>
                    </a:p>
                  </a:txBody>
                  <a:tcPr marL="91425" marR="91425" marT="45712" marB="4571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  <a:r>
                        <a:rPr lang="en-US" altLang="zh-CN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</a:p>
                  </a:txBody>
                  <a:tcPr marL="91425" marR="91425" marT="45712" marB="45712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  <a:tr h="841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③NaOH＋H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SO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91425" marR="91425" marT="45712" marB="4571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  <a:r>
                        <a:rPr lang="en-US" altLang="zh-CN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</a:p>
                  </a:txBody>
                  <a:tcPr marL="91425" marR="91425" marT="45712" marB="45712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  <a:tr h="7766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④Ca(OH)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+Na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CO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91425" marR="91425" marT="45712" marB="4571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  <a:r>
                        <a:rPr lang="en-US" altLang="zh-CN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</a:p>
                  </a:txBody>
                  <a:tcPr marL="91425" marR="91425" marT="45712" marB="45712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  <a:tr h="7766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⑤CuSO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＋Ba(OH)</a:t>
                      </a:r>
                      <a:r>
                        <a:rPr lang="zh-CN" altLang="en-US" sz="2000" baseline="-25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91425" marR="91425" marT="45712" marB="4571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  <a:r>
                        <a:rPr lang="en-US" altLang="zh-CN" sz="20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r>
                        <a:rPr lang="zh-CN" altLang="en-US" sz="20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</a:t>
                      </a:r>
                    </a:p>
                  </a:txBody>
                  <a:tcPr marL="91425" marR="91425" marT="45712" marB="45712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8715" y="2060704"/>
            <a:ext cx="4101465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sym typeface="+mn-ea"/>
              </a:rPr>
              <a:t>CaCO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+2HCl == CaCl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+H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O+CO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↑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142788" y="3284850"/>
            <a:ext cx="442087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NaHCO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＋HCl == NaCl＋H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O＋CO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↑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142788" y="4509001"/>
            <a:ext cx="4062095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2NaOH＋H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SO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 == Na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SO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＋2H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O</a:t>
            </a: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142788" y="5300754"/>
            <a:ext cx="443611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Ca(OH)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+Na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CO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 == 2NaOH+CaCO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↓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214543" y="6062033"/>
            <a:ext cx="474091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CuSO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＋Ba(OH)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 == BaSO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↓＋Cu(OH)</a:t>
            </a:r>
            <a:r>
              <a:rPr lang="zh-CN" altLang="en-US" sz="2000" b="1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↓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406715" y="3429022"/>
            <a:ext cx="9486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化合物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766717" y="3860752"/>
            <a:ext cx="693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不变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0216858" y="4364243"/>
            <a:ext cx="693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气体</a:t>
            </a: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10631461" y="4796594"/>
            <a:ext cx="43815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水</a:t>
            </a: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0199068" y="5220065"/>
            <a:ext cx="693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b="1">
                <a:solidFill>
                  <a:srgbClr val="FF0000"/>
                </a:solidFill>
                <a:sym typeface="+mn-ea"/>
              </a:rPr>
              <a:t>沉淀</a:t>
            </a: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/>
          <p:nvPr/>
        </p:nvSpPr>
        <p:spPr>
          <a:xfrm>
            <a:off x="190500" y="-72072"/>
            <a:ext cx="57642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二、</a:t>
            </a:r>
            <a:r>
              <a:rPr lang="zh-CN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复分解反应发生的条件</a:t>
            </a:r>
          </a:p>
        </p:txBody>
      </p:sp>
      <p:sp>
        <p:nvSpPr>
          <p:cNvPr id="9220" name="Rectangle 4"/>
          <p:cNvSpPr>
            <a:spLocks noGrp="1"/>
          </p:cNvSpPr>
          <p:nvPr>
            <p:ph idx="1"/>
          </p:nvPr>
        </p:nvSpPr>
        <p:spPr>
          <a:xfrm>
            <a:off x="1126491" y="2132965"/>
            <a:ext cx="4608512" cy="1986280"/>
          </a:xfrm>
          <a:ln>
            <a:solidFill>
              <a:srgbClr val="FF00FF">
                <a:alpha val="100000"/>
              </a:srgbClr>
            </a:solidFill>
            <a:miter lim="800000"/>
          </a:ln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10000"/>
              </a:lnSpc>
              <a:buFontTx/>
              <a:buNone/>
            </a:pPr>
            <a:r>
              <a:rPr lang="zh-CN" altLang="en-US">
                <a:solidFill>
                  <a:srgbClr val="0000FF"/>
                </a:solidFill>
                <a:ea typeface="楷体_GB2312" panose="02010609030101010101" pitchFamily="1" charset="-122"/>
              </a:rPr>
              <a:t>   只有当两种化合物互相交换成分，生成物中有</a:t>
            </a:r>
            <a:r>
              <a:rPr lang="zh-CN" altLang="en-US">
                <a:solidFill>
                  <a:srgbClr val="FF0000"/>
                </a:solidFill>
                <a:ea typeface="楷体_GB2312" panose="02010609030101010101" pitchFamily="1" charset="-122"/>
              </a:rPr>
              <a:t>沉淀</a:t>
            </a:r>
            <a:r>
              <a:rPr lang="zh-CN" altLang="en-US">
                <a:solidFill>
                  <a:srgbClr val="0000FF"/>
                </a:solidFill>
                <a:ea typeface="楷体_GB2312" panose="02010609030101010101" pitchFamily="1" charset="-122"/>
              </a:rPr>
              <a:t>或有</a:t>
            </a:r>
            <a:r>
              <a:rPr lang="zh-CN" altLang="en-US">
                <a:solidFill>
                  <a:srgbClr val="FF0000"/>
                </a:solidFill>
                <a:ea typeface="楷体_GB2312" panose="02010609030101010101" pitchFamily="1" charset="-122"/>
              </a:rPr>
              <a:t>气体</a:t>
            </a:r>
            <a:r>
              <a:rPr lang="zh-CN" altLang="en-US">
                <a:solidFill>
                  <a:srgbClr val="0000FF"/>
                </a:solidFill>
                <a:ea typeface="楷体_GB2312" panose="02010609030101010101" pitchFamily="1" charset="-122"/>
              </a:rPr>
              <a:t>或有</a:t>
            </a:r>
            <a:r>
              <a:rPr lang="zh-CN" altLang="en-US">
                <a:solidFill>
                  <a:srgbClr val="FF0000"/>
                </a:solidFill>
                <a:ea typeface="楷体_GB2312" panose="02010609030101010101" pitchFamily="1" charset="-122"/>
              </a:rPr>
              <a:t>水</a:t>
            </a:r>
            <a:r>
              <a:rPr lang="zh-CN" altLang="en-US">
                <a:solidFill>
                  <a:srgbClr val="0000FF"/>
                </a:solidFill>
                <a:ea typeface="楷体_GB2312" panose="02010609030101010101" pitchFamily="1" charset="-122"/>
              </a:rPr>
              <a:t>生成时，复分解反应才可以发生。</a:t>
            </a:r>
          </a:p>
        </p:txBody>
      </p:sp>
      <p:pic>
        <p:nvPicPr>
          <p:cNvPr id="3686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648" y="1327150"/>
            <a:ext cx="3775075" cy="4432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"/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365"/>
          <p:cNvPicPr>
            <a:picLocks noChangeAspect="1"/>
          </p:cNvPicPr>
          <p:nvPr/>
        </p:nvPicPr>
        <p:blipFill>
          <a:blip r:embed="rId4" r:link="rId5"/>
          <a:stretch>
            <a:fillRect/>
          </a:stretch>
        </p:blipFill>
        <p:spPr>
          <a:xfrm>
            <a:off x="46276" y="293"/>
            <a:ext cx="1745179" cy="39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/>
        </p:nvSpPr>
        <p:spPr>
          <a:xfrm>
            <a:off x="2206787" y="44562"/>
            <a:ext cx="935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</a:rPr>
              <a:t>阅读课本第</a:t>
            </a:r>
            <a:r>
              <a:rPr lang="en-US" altLang="zh-CN" sz="2800">
                <a:solidFill>
                  <a:schemeClr val="tx1"/>
                </a:solidFill>
              </a:rPr>
              <a:t>114</a:t>
            </a:r>
            <a:r>
              <a:rPr lang="zh-CN" altLang="en-US" sz="2800">
                <a:solidFill>
                  <a:schemeClr val="tx1"/>
                </a:solidFill>
              </a:rPr>
              <a:t>页附录</a:t>
            </a:r>
            <a:r>
              <a:rPr lang="en-US" altLang="zh-CN" sz="2800">
                <a:solidFill>
                  <a:schemeClr val="tx1"/>
                </a:solidFill>
              </a:rPr>
              <a:t>Ⅰ</a:t>
            </a:r>
            <a:r>
              <a:rPr lang="zh-CN" altLang="en-US" sz="2800">
                <a:solidFill>
                  <a:schemeClr val="tx1"/>
                </a:solidFill>
              </a:rPr>
              <a:t>，小结常见碱和盐的溶解性规律。</a:t>
            </a:r>
            <a:endParaRPr lang="zh-CN" altLang="zh-CN" sz="2800">
              <a:solidFill>
                <a:schemeClr val="tx1"/>
              </a:solidFill>
            </a:endParaRPr>
          </a:p>
        </p:txBody>
      </p:sp>
      <p:graphicFrame>
        <p:nvGraphicFramePr>
          <p:cNvPr id="25" name="对象 2"/>
          <p:cNvGraphicFramePr>
            <a:graphicFrameLocks noChangeAspect="1"/>
          </p:cNvGraphicFramePr>
          <p:nvPr/>
        </p:nvGraphicFramePr>
        <p:xfrm>
          <a:off x="2494807" y="1052736"/>
          <a:ext cx="6624735" cy="5446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6" imgW="6690360" imgH="5737860" progId="Paint.Picture">
                  <p:embed/>
                </p:oleObj>
              </mc:Choice>
              <mc:Fallback>
                <p:oleObj r:id="rId6" imgW="6690360" imgH="573786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94807" y="1052736"/>
                        <a:ext cx="6624735" cy="544692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9457" name="对象 2"/>
          <p:cNvGraphicFramePr>
            <a:graphicFrameLocks noChangeAspect="1"/>
          </p:cNvGraphicFramePr>
          <p:nvPr/>
        </p:nvGraphicFramePr>
        <p:xfrm>
          <a:off x="118745" y="557530"/>
          <a:ext cx="6696075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4" imgW="6690360" imgH="5737860" progId="Paint.Picture">
                  <p:embed/>
                </p:oleObj>
              </mc:Choice>
              <mc:Fallback>
                <p:oleObj r:id="rId4" imgW="6690360" imgH="573786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45" y="557530"/>
                        <a:ext cx="6696075" cy="574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2890520" y="1622425"/>
            <a:ext cx="3890645" cy="0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882900" y="1988820"/>
            <a:ext cx="3923665" cy="0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882265" y="2348865"/>
            <a:ext cx="3952875" cy="0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3348990" y="908685"/>
            <a:ext cx="9525" cy="5272405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59600" y="692785"/>
          <a:ext cx="5139690" cy="27500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285"/>
                <a:gridCol w="4256405"/>
              </a:tblGrid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物质类别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涉及到的物质的化学式或离子符号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盐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含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___________________</a:t>
                      </a:r>
                    </a:p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___________________</a:t>
                      </a:r>
                    </a:p>
                    <a:p>
                      <a:pPr>
                        <a:buNone/>
                      </a:pPr>
                      <a:r>
                        <a:rPr lang="en-US" sz="2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离子的盐</a:t>
                      </a: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均可溶于水</a:t>
                      </a:r>
                      <a:endParaRPr lang="en-US" altLang="en-US" sz="3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6130" name="文本框 176129"/>
          <p:cNvSpPr txBox="1"/>
          <p:nvPr/>
        </p:nvSpPr>
        <p:spPr>
          <a:xfrm>
            <a:off x="8327390" y="1847850"/>
            <a:ext cx="2873375" cy="1026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95000"/>
              </a:lnSpc>
              <a:buClrTx/>
            </a:pPr>
            <a:r>
              <a:rPr lang="zh-CN" altLang="en-US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K</a:t>
            </a:r>
            <a:r>
              <a:rPr lang="en-US" altLang="zh-CN" sz="3200" b="1" baseline="30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+</a:t>
            </a:r>
            <a:r>
              <a:rPr lang="zh-CN" altLang="en-US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Na</a:t>
            </a:r>
            <a:r>
              <a:rPr lang="en-US" altLang="zh-CN" sz="3200" b="1" baseline="30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+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</a:t>
            </a:r>
            <a:r>
              <a:rPr lang="zh-CN" altLang="en-US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、 </a:t>
            </a:r>
          </a:p>
          <a:p>
            <a:pPr algn="l" fontAlgn="auto">
              <a:lnSpc>
                <a:spcPct val="95000"/>
              </a:lnSpc>
              <a:buClrTx/>
            </a:pP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NH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4</a:t>
            </a:r>
            <a:r>
              <a:rPr lang="en-US" altLang="zh-CN" sz="3200" b="1" baseline="30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+</a:t>
            </a:r>
            <a:r>
              <a:rPr lang="zh-CN" altLang="en-US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NO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altLang="zh-CN" sz="3200" b="1" baseline="30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-</a:t>
            </a: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7031355" y="4231005"/>
          <a:ext cx="5139690" cy="1343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9690"/>
              </a:tblGrid>
              <a:tr h="4635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溶解性口诀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794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en-US" sz="28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7607300" y="4941570"/>
            <a:ext cx="3720465" cy="5588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95000"/>
              </a:lnSpc>
              <a:buClrTx/>
            </a:pPr>
            <a:r>
              <a:rPr lang="zh-CN" altLang="en-US" sz="3200" b="1" noProof="1">
                <a:solidFill>
                  <a:srgbClr val="3306F8"/>
                </a:solidFill>
                <a:effectLst/>
                <a:latin typeface="黑体" panose="02010600030101010101" pitchFamily="2" charset="-122"/>
                <a:ea typeface="黑体" panose="02010600030101010101" pitchFamily="2" charset="-122"/>
                <a:cs typeface="+mn-ea"/>
                <a:sym typeface="+mn-ea"/>
              </a:rPr>
              <a:t>钾钠铵硝</a:t>
            </a:r>
            <a:r>
              <a:rPr 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盐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皆可</a:t>
            </a:r>
            <a:r>
              <a:rPr 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溶</a:t>
            </a:r>
            <a:endParaRPr lang="en-US" altLang="en-US" sz="3200" b="1" noProof="1">
              <a:solidFill>
                <a:srgbClr val="3306F8"/>
              </a:solidFill>
              <a:effectLst/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08100" y="1629410"/>
            <a:ext cx="572770" cy="0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346200" y="1989455"/>
            <a:ext cx="544195" cy="0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333500" y="2349500"/>
            <a:ext cx="575945" cy="0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206787" y="-32908"/>
            <a:ext cx="935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</a:rPr>
              <a:t>阅读课本第</a:t>
            </a:r>
            <a:r>
              <a:rPr lang="en-US" altLang="zh-CN" sz="2800">
                <a:solidFill>
                  <a:schemeClr val="tx1"/>
                </a:solidFill>
              </a:rPr>
              <a:t>114</a:t>
            </a:r>
            <a:r>
              <a:rPr lang="zh-CN" altLang="en-US" sz="2800">
                <a:solidFill>
                  <a:schemeClr val="tx1"/>
                </a:solidFill>
              </a:rPr>
              <a:t>页附录</a:t>
            </a:r>
            <a:r>
              <a:rPr lang="en-US" altLang="zh-CN" sz="2800">
                <a:solidFill>
                  <a:schemeClr val="tx1"/>
                </a:solidFill>
              </a:rPr>
              <a:t>Ⅰ</a:t>
            </a:r>
            <a:r>
              <a:rPr lang="zh-CN" altLang="en-US" sz="2800">
                <a:solidFill>
                  <a:schemeClr val="tx1"/>
                </a:solidFill>
              </a:rPr>
              <a:t>，小结常见碱和盐的溶解性规律。</a:t>
            </a:r>
            <a:endParaRPr lang="zh-CN" altLang="zh-CN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9457" name="对象 2"/>
          <p:cNvGraphicFramePr>
            <a:graphicFrameLocks noChangeAspect="1"/>
          </p:cNvGraphicFramePr>
          <p:nvPr/>
        </p:nvGraphicFramePr>
        <p:xfrm>
          <a:off x="118745" y="620395"/>
          <a:ext cx="6696075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r:id="rId4" imgW="6690360" imgH="5737860" progId="Paint.Picture">
                  <p:embed/>
                </p:oleObj>
              </mc:Choice>
              <mc:Fallback>
                <p:oleObj r:id="rId4" imgW="6690360" imgH="573786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45" y="620395"/>
                        <a:ext cx="6696075" cy="574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直接连接符 17"/>
          <p:cNvCxnSpPr/>
          <p:nvPr/>
        </p:nvCxnSpPr>
        <p:spPr>
          <a:xfrm flipV="1">
            <a:off x="4655185" y="692468"/>
            <a:ext cx="9525" cy="5561013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59600" y="692785"/>
          <a:ext cx="5139690" cy="2354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285"/>
                <a:gridCol w="4256405"/>
              </a:tblGrid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物质类别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涉及到的物质的化学式或离子符号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盐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氯化物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盐酸盐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)：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_________</a:t>
                      </a:r>
                      <a:r>
                        <a:rPr lang="en-US" sz="2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不溶于水</a:t>
                      </a:r>
                      <a:endParaRPr lang="en-US" altLang="en-US" sz="28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6959600" y="4018915"/>
          <a:ext cx="5139690" cy="1358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9690"/>
              </a:tblGrid>
              <a:tr h="7023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溶解性口诀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59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           </a:t>
                      </a:r>
                      <a:endParaRPr lang="en-US" altLang="en-US" sz="28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3790950" y="5876290"/>
            <a:ext cx="89376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AgCl</a:t>
            </a:r>
            <a:endParaRPr lang="en-US" altLang="zh-CN" sz="2400" b="1" baseline="-25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11490" y="2420620"/>
            <a:ext cx="1130935" cy="5588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fontAlgn="auto">
              <a:lnSpc>
                <a:spcPct val="95000"/>
              </a:lnSpc>
              <a:buClrTx/>
            </a:pPr>
            <a:r>
              <a:rPr lang="en-US" altLang="zh-CN" err="1">
                <a:solidFill>
                  <a:srgbClr val="FF0000"/>
                </a:solidFill>
                <a:effectLst/>
                <a:latin typeface="Arial" panose="020B0604020202020204" pitchFamily="34" charset="0"/>
                <a:cs typeface="+mn-ea"/>
                <a:sym typeface="+mn-ea"/>
              </a:rPr>
              <a:t>AgCl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967345" y="4797425"/>
            <a:ext cx="34493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盐酸盐不溶是银盐</a:t>
            </a:r>
          </a:p>
        </p:txBody>
      </p:sp>
      <p:sp>
        <p:nvSpPr>
          <p:cNvPr id="23" name="矩形 22"/>
          <p:cNvSpPr/>
          <p:nvPr/>
        </p:nvSpPr>
        <p:spPr>
          <a:xfrm>
            <a:off x="910752" y="-27193"/>
            <a:ext cx="935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</a:rPr>
              <a:t>阅读课本第</a:t>
            </a:r>
            <a:r>
              <a:rPr lang="en-US" altLang="zh-CN" sz="2800">
                <a:solidFill>
                  <a:schemeClr val="tx1"/>
                </a:solidFill>
              </a:rPr>
              <a:t>114</a:t>
            </a:r>
            <a:r>
              <a:rPr lang="zh-CN" altLang="en-US" sz="2800">
                <a:solidFill>
                  <a:schemeClr val="tx1"/>
                </a:solidFill>
              </a:rPr>
              <a:t>页附录</a:t>
            </a:r>
            <a:r>
              <a:rPr lang="en-US" altLang="zh-CN" sz="2800">
                <a:solidFill>
                  <a:schemeClr val="tx1"/>
                </a:solidFill>
              </a:rPr>
              <a:t>Ⅰ</a:t>
            </a:r>
            <a:r>
              <a:rPr lang="zh-CN" altLang="en-US" sz="2800">
                <a:solidFill>
                  <a:schemeClr val="tx1"/>
                </a:solidFill>
              </a:rPr>
              <a:t>，小结常见碱和盐的溶解性规律。</a:t>
            </a:r>
            <a:endParaRPr lang="zh-CN" altLang="zh-CN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9457" name="对象 2"/>
          <p:cNvGraphicFramePr>
            <a:graphicFrameLocks noChangeAspect="1"/>
          </p:cNvGraphicFramePr>
          <p:nvPr/>
        </p:nvGraphicFramePr>
        <p:xfrm>
          <a:off x="46355" y="692785"/>
          <a:ext cx="6696075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r:id="rId4" imgW="6690360" imgH="5737860" progId="Paint.Picture">
                  <p:embed/>
                </p:oleObj>
              </mc:Choice>
              <mc:Fallback>
                <p:oleObj r:id="rId4" imgW="6690360" imgH="573786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355" y="692785"/>
                        <a:ext cx="6696075" cy="574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直接连接符 17"/>
          <p:cNvCxnSpPr/>
          <p:nvPr/>
        </p:nvCxnSpPr>
        <p:spPr>
          <a:xfrm flipV="1">
            <a:off x="5591175" y="764223"/>
            <a:ext cx="9525" cy="5561013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726940" y="2586990"/>
            <a:ext cx="11239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BaSO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58966" y="692785"/>
          <a:ext cx="5139690" cy="2354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285"/>
                <a:gridCol w="4256405"/>
              </a:tblGrid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物质类别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涉及到的物质的化学式或离子符号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盐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硫酸盐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：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___________</a:t>
                      </a:r>
                      <a:r>
                        <a:rPr lang="en-US" sz="2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不溶于水</a:t>
                      </a:r>
                      <a:endParaRPr lang="en-US" altLang="en-US" sz="28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6958966" y="4004945"/>
          <a:ext cx="5139690" cy="14281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9690"/>
              </a:tblGrid>
              <a:tr h="6172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溶解性口诀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08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9695815" y="1861185"/>
            <a:ext cx="1549400" cy="5588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fontAlgn="auto">
              <a:lnSpc>
                <a:spcPct val="95000"/>
              </a:lnSpc>
              <a:buClrTx/>
            </a:pPr>
            <a:r>
              <a:rPr lang="zh-CN" altLang="en-US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BaSO</a:t>
            </a:r>
            <a:r>
              <a:rPr lang="en-US" altLang="zh-CN" baseline="-2500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23200" y="4725035"/>
            <a:ext cx="34493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硫酸盐不溶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是钡盐</a:t>
            </a:r>
          </a:p>
        </p:txBody>
      </p:sp>
      <p:sp>
        <p:nvSpPr>
          <p:cNvPr id="23" name="矩形 22"/>
          <p:cNvSpPr/>
          <p:nvPr/>
        </p:nvSpPr>
        <p:spPr>
          <a:xfrm>
            <a:off x="1990887" y="-8143"/>
            <a:ext cx="935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</a:rPr>
              <a:t>阅读课本第</a:t>
            </a:r>
            <a:r>
              <a:rPr lang="en-US" altLang="zh-CN" sz="2800">
                <a:solidFill>
                  <a:schemeClr val="tx1"/>
                </a:solidFill>
              </a:rPr>
              <a:t>114</a:t>
            </a:r>
            <a:r>
              <a:rPr lang="zh-CN" altLang="en-US" sz="2800">
                <a:solidFill>
                  <a:schemeClr val="tx1"/>
                </a:solidFill>
              </a:rPr>
              <a:t>页附录</a:t>
            </a:r>
            <a:r>
              <a:rPr lang="en-US" altLang="zh-CN" sz="2800">
                <a:solidFill>
                  <a:schemeClr val="tx1"/>
                </a:solidFill>
              </a:rPr>
              <a:t>Ⅰ</a:t>
            </a:r>
            <a:r>
              <a:rPr lang="zh-CN" altLang="en-US" sz="2800">
                <a:solidFill>
                  <a:schemeClr val="tx1"/>
                </a:solidFill>
              </a:rPr>
              <a:t>，小结常见碱和盐的溶解性规律。</a:t>
            </a:r>
            <a:endParaRPr lang="zh-CN" altLang="zh-CN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9457" name="对象 2"/>
          <p:cNvGraphicFramePr>
            <a:graphicFrameLocks noChangeAspect="1"/>
          </p:cNvGraphicFramePr>
          <p:nvPr/>
        </p:nvGraphicFramePr>
        <p:xfrm>
          <a:off x="118745" y="692785"/>
          <a:ext cx="6696075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r:id="rId4" imgW="6690360" imgH="5737860" progId="Paint.Picture">
                  <p:embed/>
                </p:oleObj>
              </mc:Choice>
              <mc:Fallback>
                <p:oleObj r:id="rId4" imgW="6690360" imgH="573786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45" y="692785"/>
                        <a:ext cx="6696075" cy="574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直接连接符 17"/>
          <p:cNvCxnSpPr/>
          <p:nvPr/>
        </p:nvCxnSpPr>
        <p:spPr>
          <a:xfrm flipV="1">
            <a:off x="6595110" y="764858"/>
            <a:ext cx="9525" cy="5561013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755640" y="1919605"/>
            <a:ext cx="1081088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K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723890" y="2275523"/>
            <a:ext cx="12509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Na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436553" y="1484313"/>
            <a:ext cx="161607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(NH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74841" y="676275"/>
          <a:ext cx="5139690" cy="2774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285"/>
                <a:gridCol w="4256405"/>
              </a:tblGrid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物质类别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涉及到的物质的化学式或离子符号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77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盐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碳酸盐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：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___________</a:t>
                      </a:r>
                    </a:p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_______________________　</a:t>
                      </a:r>
                    </a:p>
                    <a:p>
                      <a:pPr>
                        <a:buNone/>
                      </a:pPr>
                      <a:r>
                        <a:rPr lang="en-US" sz="2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均可溶于水</a:t>
                      </a:r>
                      <a:endParaRPr lang="en-US" altLang="en-US" sz="28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7004686" y="4364990"/>
          <a:ext cx="5139690" cy="1291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9690"/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溶解性口诀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64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8183245" y="1917065"/>
            <a:ext cx="4280535" cy="1026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95000"/>
              </a:lnSpc>
              <a:buClrTx/>
            </a:pP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               K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CO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3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,</a:t>
            </a:r>
          </a:p>
          <a:p>
            <a:pPr algn="l" fontAlgn="auto">
              <a:lnSpc>
                <a:spcPct val="95000"/>
              </a:lnSpc>
              <a:buClrTx/>
            </a:pP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Na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CO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3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 ,(NH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4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)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CO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3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49870" y="4940935"/>
            <a:ext cx="34493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碳酸盐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只</a:t>
            </a:r>
            <a:r>
              <a:rPr 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溶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  <a:sym typeface="+mn-ea"/>
              </a:rPr>
              <a:t>钾钠铵</a:t>
            </a:r>
          </a:p>
        </p:txBody>
      </p:sp>
      <p:sp>
        <p:nvSpPr>
          <p:cNvPr id="23" name="矩形 22"/>
          <p:cNvSpPr/>
          <p:nvPr/>
        </p:nvSpPr>
        <p:spPr>
          <a:xfrm>
            <a:off x="1919767" y="-27828"/>
            <a:ext cx="935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</a:rPr>
              <a:t>阅读课本第</a:t>
            </a:r>
            <a:r>
              <a:rPr lang="en-US" altLang="zh-CN" sz="2800">
                <a:solidFill>
                  <a:schemeClr val="tx1"/>
                </a:solidFill>
              </a:rPr>
              <a:t>114</a:t>
            </a:r>
            <a:r>
              <a:rPr lang="zh-CN" altLang="en-US" sz="2800">
                <a:solidFill>
                  <a:schemeClr val="tx1"/>
                </a:solidFill>
              </a:rPr>
              <a:t>页附录</a:t>
            </a:r>
            <a:r>
              <a:rPr lang="en-US" altLang="zh-CN" sz="2800">
                <a:solidFill>
                  <a:schemeClr val="tx1"/>
                </a:solidFill>
              </a:rPr>
              <a:t>Ⅰ</a:t>
            </a:r>
            <a:r>
              <a:rPr lang="zh-CN" altLang="en-US" sz="2800">
                <a:solidFill>
                  <a:schemeClr val="tx1"/>
                </a:solidFill>
              </a:rPr>
              <a:t>，小结常见碱和盐的溶解性规律。</a:t>
            </a:r>
            <a:endParaRPr lang="zh-CN" altLang="zh-CN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9457" name="对象 2"/>
          <p:cNvGraphicFramePr>
            <a:graphicFrameLocks noChangeAspect="1"/>
          </p:cNvGraphicFramePr>
          <p:nvPr/>
        </p:nvGraphicFramePr>
        <p:xfrm>
          <a:off x="118745" y="620395"/>
          <a:ext cx="6696075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r:id="rId4" imgW="6690360" imgH="5737860" progId="Paint.Picture">
                  <p:embed/>
                </p:oleObj>
              </mc:Choice>
              <mc:Fallback>
                <p:oleObj r:id="rId4" imgW="6690360" imgH="573786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45" y="620395"/>
                        <a:ext cx="6696075" cy="574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59600" y="692785"/>
          <a:ext cx="5160010" cy="37222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6095"/>
                <a:gridCol w="4653915"/>
              </a:tblGrid>
              <a:tr h="141795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物质类别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涉及到的物质的化学式或离子符号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5074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黑体" panose="02010600030101010101" pitchFamily="2" charset="-122"/>
                          <a:ea typeface="黑体" panose="02010600030101010101" pitchFamily="2" charset="-122"/>
                          <a:cs typeface="Times New Roman" panose="02020603050405020304" pitchFamily="18" charset="0"/>
                        </a:rPr>
                        <a:t>碱</a:t>
                      </a:r>
                      <a:endParaRPr lang="en-US" altLang="en-US" sz="2800" b="1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________________________</a:t>
                      </a:r>
                    </a:p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________________________</a:t>
                      </a:r>
                    </a:p>
                    <a:p>
                      <a:pPr>
                        <a:buNone/>
                      </a:pPr>
                      <a:r>
                        <a:rPr lang="en-US" sz="2800" b="1" dirty="0" err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均可溶于水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[</a:t>
                      </a:r>
                      <a:r>
                        <a:rPr lang="en-US" sz="2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注：Ca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(OH)</a:t>
                      </a:r>
                      <a:r>
                        <a:rPr lang="en-US" sz="2800" b="1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是微溶物，作为反应物时可认为是可溶物]</a:t>
                      </a:r>
                      <a:endParaRPr lang="en-US" altLang="en-US" sz="2800" b="1" u="sng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7391400" y="2060575"/>
            <a:ext cx="4465320" cy="1026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95000"/>
              </a:lnSpc>
              <a:buClrTx/>
            </a:pPr>
            <a:r>
              <a:rPr lang="zh-CN" altLang="en-US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 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KOH,Ca(OH)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, NaOH,</a:t>
            </a:r>
          </a:p>
          <a:p>
            <a:pPr algn="l" fontAlgn="auto">
              <a:lnSpc>
                <a:spcPct val="95000"/>
              </a:lnSpc>
              <a:buClrTx/>
            </a:pP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 Ba(OH)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 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,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 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NH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3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·H</a:t>
            </a:r>
            <a:r>
              <a:rPr lang="en-US" altLang="zh-CN" sz="3200" b="1" baseline="-25000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</a:t>
            </a:r>
            <a:r>
              <a:rPr lang="en-US" altLang="zh-CN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O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6969760" y="4796790"/>
          <a:ext cx="5149850" cy="164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49850"/>
              </a:tblGrid>
              <a:tr h="3409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溶解性口诀</a:t>
                      </a:r>
                      <a:endParaRPr lang="en-US" altLang="en-US" sz="28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2147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b="1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en-US" altLang="en-US" sz="28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7823200" y="5372100"/>
            <a:ext cx="373443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3306F8"/>
                </a:solidFill>
                <a:effectLst/>
                <a:latin typeface="黑体" panose="02010600030101010101" pitchFamily="2" charset="-122"/>
                <a:ea typeface="黑体" panose="02010600030101010101" pitchFamily="2" charset="-122"/>
                <a:cs typeface="+mn-ea"/>
                <a:sym typeface="+mn-ea"/>
              </a:rPr>
              <a:t>多数酸溶碱少溶，</a:t>
            </a:r>
          </a:p>
          <a:p>
            <a:r>
              <a:rPr lang="zh-CN" altLang="en-US" sz="2800">
                <a:solidFill>
                  <a:srgbClr val="3306F8"/>
                </a:solidFill>
                <a:effectLst/>
                <a:latin typeface="黑体" panose="02010600030101010101" pitchFamily="2" charset="-122"/>
                <a:ea typeface="黑体" panose="02010600030101010101" pitchFamily="2" charset="-122"/>
                <a:cs typeface="+mn-ea"/>
                <a:sym typeface="+mn-ea"/>
              </a:rPr>
              <a:t>溶碱只有钾钠铵钡钙</a:t>
            </a:r>
            <a:endParaRPr lang="zh-CN" altLang="en-US">
              <a:solidFill>
                <a:srgbClr val="FF0000"/>
              </a:solidFill>
              <a:effectLst/>
              <a:latin typeface="黑体" panose="02010600030101010101" pitchFamily="2" charset="-122"/>
              <a:ea typeface="黑体" panose="02010600030101010101" pitchFamily="2" charset="-122"/>
              <a:cs typeface="+mn-ea"/>
              <a:sym typeface="+mn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2782570" y="764223"/>
            <a:ext cx="9525" cy="5561013"/>
          </a:xfrm>
          <a:prstGeom prst="lin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634490" y="2203450"/>
            <a:ext cx="1030288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NaOH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56690" y="2563495"/>
            <a:ext cx="13430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Ba(OH)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2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77963" y="2996248"/>
            <a:ext cx="13430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Ca(OH)</a:t>
            </a:r>
            <a:r>
              <a:rPr lang="en-US" altLang="zh-CN" sz="24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2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86535" y="1411923"/>
            <a:ext cx="14033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NH</a:t>
            </a:r>
            <a:r>
              <a:rPr lang="en-US" altLang="zh-CN" sz="2400" b="1" baseline="-2500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3</a:t>
            </a:r>
            <a:r>
              <a:rPr lang="en-US" altLang="zh-CN" sz="2400" b="1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·H</a:t>
            </a:r>
            <a:r>
              <a:rPr lang="en-US" altLang="zh-CN" sz="2400" b="1" baseline="-2500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2</a:t>
            </a:r>
            <a:r>
              <a:rPr lang="en-US" altLang="zh-CN" sz="2400" b="1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O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66240" y="1844675"/>
            <a:ext cx="8604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KOH</a:t>
            </a:r>
          </a:p>
        </p:txBody>
      </p:sp>
      <p:sp>
        <p:nvSpPr>
          <p:cNvPr id="3" name="矩形 2"/>
          <p:cNvSpPr/>
          <p:nvPr/>
        </p:nvSpPr>
        <p:spPr>
          <a:xfrm>
            <a:off x="2197897" y="112"/>
            <a:ext cx="935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</a:rPr>
              <a:t>阅读课本第</a:t>
            </a:r>
            <a:r>
              <a:rPr lang="en-US" altLang="zh-CN" sz="2800">
                <a:solidFill>
                  <a:schemeClr val="tx1"/>
                </a:solidFill>
              </a:rPr>
              <a:t>114</a:t>
            </a:r>
            <a:r>
              <a:rPr lang="zh-CN" altLang="en-US" sz="2800">
                <a:solidFill>
                  <a:schemeClr val="tx1"/>
                </a:solidFill>
              </a:rPr>
              <a:t>页附录</a:t>
            </a:r>
            <a:r>
              <a:rPr lang="en-US" altLang="zh-CN" sz="2800">
                <a:solidFill>
                  <a:schemeClr val="tx1"/>
                </a:solidFill>
              </a:rPr>
              <a:t>Ⅰ</a:t>
            </a:r>
            <a:r>
              <a:rPr lang="zh-CN" altLang="en-US" sz="2800">
                <a:solidFill>
                  <a:schemeClr val="tx1"/>
                </a:solidFill>
              </a:rPr>
              <a:t>，小结常见碱和盐的溶解性规律。</a:t>
            </a:r>
            <a:endParaRPr lang="zh-CN" altLang="zh-CN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5" grpId="0"/>
      <p:bldP spid="6" grpId="0"/>
      <p:bldP spid="7" grpId="0"/>
      <p:bldP spid="8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90550" y="1482536"/>
          <a:ext cx="12010390" cy="4347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4155"/>
                <a:gridCol w="1490980"/>
                <a:gridCol w="2577465"/>
                <a:gridCol w="5177790"/>
              </a:tblGrid>
              <a:tr h="478910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物质</a:t>
                      </a:r>
                      <a:endParaRPr lang="zh-CN" altLang="en-US" sz="28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是否反应</a:t>
                      </a:r>
                      <a:endParaRPr lang="zh-CN" altLang="en-US" sz="28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判断依据</a:t>
                      </a:r>
                      <a:endParaRPr lang="zh-CN" altLang="en-US" sz="28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化学方程式</a:t>
                      </a:r>
                      <a:endParaRPr lang="zh-CN" altLang="en-US" sz="28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530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稀硫酸＋</a:t>
                      </a:r>
                      <a:endParaRPr lang="en-US" altLang="zh-CN" sz="2800" kern="100">
                        <a:effectLst/>
                        <a:latin typeface="+mn-lt"/>
                        <a:ea typeface="黑体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NaOH</a:t>
                      </a:r>
                      <a:r>
                        <a:rPr lang="zh-CN" altLang="en-US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溶液</a:t>
                      </a:r>
                      <a:endParaRPr lang="zh-CN" altLang="en-US" sz="2800" kern="100">
                        <a:effectLst/>
                        <a:latin typeface="+mn-lt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9011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稀硫酸＋</a:t>
                      </a:r>
                      <a:endParaRPr lang="en-US" altLang="zh-CN" sz="2800" kern="100">
                        <a:effectLst/>
                        <a:latin typeface="+mn-lt"/>
                        <a:ea typeface="黑体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NaCl</a:t>
                      </a:r>
                      <a:r>
                        <a:rPr lang="zh-CN" altLang="en-US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溶液</a:t>
                      </a:r>
                      <a:endParaRPr lang="zh-CN" altLang="en-US" sz="2800" kern="100">
                        <a:effectLst/>
                        <a:latin typeface="+mn-lt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9011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pl-PL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稀硫酸＋</a:t>
                      </a:r>
                      <a:endParaRPr lang="en-US" sz="2800" kern="100">
                        <a:effectLst/>
                        <a:latin typeface="+mn-lt"/>
                        <a:ea typeface="黑体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pl-PL" sz="2800" b="1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K</a:t>
                      </a:r>
                      <a:r>
                        <a:rPr lang="pl-PL" sz="2800" b="1" kern="100" baseline="-25000">
                          <a:effectLst/>
                          <a:latin typeface="+mn-lt"/>
                          <a:ea typeface="黑体" panose="02010600030101010101" pitchFamily="2" charset="-122"/>
                        </a:rPr>
                        <a:t>2</a:t>
                      </a:r>
                      <a:r>
                        <a:rPr lang="pl-PL" sz="2800" b="1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CO</a:t>
                      </a:r>
                      <a:r>
                        <a:rPr lang="pl-PL" sz="2800" b="1" kern="100" baseline="-25000">
                          <a:effectLst/>
                          <a:latin typeface="+mn-lt"/>
                          <a:ea typeface="黑体" panose="02010600030101010101" pitchFamily="2" charset="-122"/>
                        </a:rPr>
                        <a:t>3</a:t>
                      </a:r>
                      <a:r>
                        <a:rPr lang="pl-PL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溶液</a:t>
                      </a:r>
                      <a:endParaRPr lang="pl-PL" sz="2800" kern="100">
                        <a:effectLst/>
                        <a:latin typeface="+mn-lt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71841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稀硫酸＋</a:t>
                      </a:r>
                      <a:endParaRPr lang="en-US" altLang="zh-CN" sz="2800" kern="100">
                        <a:effectLst/>
                        <a:latin typeface="+mn-lt"/>
                        <a:ea typeface="黑体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Ba（NO</a:t>
                      </a:r>
                      <a:r>
                        <a:rPr lang="en-US" sz="2800" b="1" kern="100" baseline="-25000">
                          <a:effectLst/>
                          <a:latin typeface="+mn-lt"/>
                          <a:ea typeface="黑体" panose="02010600030101010101" pitchFamily="2" charset="-122"/>
                        </a:rPr>
                        <a:t>3</a:t>
                      </a:r>
                      <a:r>
                        <a:rPr lang="en-US" sz="2800" b="1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）</a:t>
                      </a:r>
                      <a:r>
                        <a:rPr lang="en-US" sz="2800" b="1" kern="100" baseline="-25000">
                          <a:effectLst/>
                          <a:latin typeface="+mn-lt"/>
                          <a:ea typeface="黑体" panose="02010600030101010101" pitchFamily="2" charset="-122"/>
                        </a:rPr>
                        <a:t>2</a:t>
                      </a:r>
                      <a:r>
                        <a:rPr lang="zh-CN" altLang="en-US" sz="2800" kern="100">
                          <a:effectLst/>
                          <a:latin typeface="+mn-lt"/>
                          <a:ea typeface="黑体" panose="02010600030101010101" pitchFamily="2" charset="-122"/>
                        </a:rPr>
                        <a:t>溶液</a:t>
                      </a:r>
                      <a:endParaRPr lang="zh-CN" altLang="en-US" sz="2800" kern="100">
                        <a:effectLst/>
                        <a:latin typeface="+mn-lt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kern="100">
                          <a:effectLst/>
                        </a:rPr>
                        <a:t> </a:t>
                      </a: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2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3411" marR="23411" marT="15607" marB="156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3" name="文本框 102"/>
          <p:cNvSpPr txBox="1"/>
          <p:nvPr/>
        </p:nvSpPr>
        <p:spPr>
          <a:xfrm>
            <a:off x="271780" y="-26670"/>
            <a:ext cx="11645900" cy="12325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</a:rPr>
              <a:t>探究：书本</a:t>
            </a:r>
            <a:r>
              <a:rPr lang="en-US" altLang="zh-CN" sz="2800">
                <a:solidFill>
                  <a:schemeClr val="tx1"/>
                </a:solidFill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</a:rPr>
              <a:t>75</a:t>
            </a:r>
          </a:p>
          <a:p>
            <a:pPr algn="l"/>
            <a:endParaRPr lang="en-US" altLang="zh-CN" sz="2800" baseline="-25000">
              <a:solidFill>
                <a:schemeClr val="tx1"/>
              </a:solidFill>
            </a:endParaRPr>
          </a:p>
          <a:p>
            <a:pPr algn="l"/>
            <a:r>
              <a:rPr lang="zh-CN" altLang="en-US" sz="2800">
                <a:solidFill>
                  <a:schemeClr val="tx1"/>
                </a:solidFill>
              </a:rPr>
              <a:t>判断稀硫酸与下列四种化合物的溶液之间是否能发生反应，填写下表：</a:t>
            </a:r>
          </a:p>
        </p:txBody>
      </p:sp>
      <p:sp>
        <p:nvSpPr>
          <p:cNvPr id="10" name="矩形 9"/>
          <p:cNvSpPr/>
          <p:nvPr/>
        </p:nvSpPr>
        <p:spPr>
          <a:xfrm>
            <a:off x="3427884" y="5156746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0"/>
              </a:spcAft>
            </a:pPr>
            <a:r>
              <a:rPr lang="zh-CN" altLang="zh-CN" sz="2800" kern="1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反应</a:t>
            </a:r>
          </a:p>
        </p:txBody>
      </p:sp>
      <p:sp>
        <p:nvSpPr>
          <p:cNvPr id="11" name="矩形 10"/>
          <p:cNvSpPr/>
          <p:nvPr/>
        </p:nvSpPr>
        <p:spPr>
          <a:xfrm>
            <a:off x="3070329" y="3169986"/>
            <a:ext cx="125539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0"/>
              </a:spcAft>
            </a:pPr>
            <a:r>
              <a:rPr lang="zh-CN" altLang="zh-CN" sz="2800" kern="1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不反应</a:t>
            </a:r>
          </a:p>
        </p:txBody>
      </p:sp>
      <p:sp>
        <p:nvSpPr>
          <p:cNvPr id="12" name="矩形 11"/>
          <p:cNvSpPr/>
          <p:nvPr/>
        </p:nvSpPr>
        <p:spPr>
          <a:xfrm>
            <a:off x="4870760" y="2133119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0"/>
              </a:spcAft>
            </a:pPr>
            <a:r>
              <a:rPr lang="zh-CN" altLang="en-US" sz="2800" kern="100">
                <a:solidFill>
                  <a:srgbClr val="3306F8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有水生成</a:t>
            </a:r>
          </a:p>
        </p:txBody>
      </p:sp>
      <p:sp>
        <p:nvSpPr>
          <p:cNvPr id="13" name="矩形 12"/>
          <p:cNvSpPr/>
          <p:nvPr/>
        </p:nvSpPr>
        <p:spPr>
          <a:xfrm>
            <a:off x="6886575" y="2132965"/>
            <a:ext cx="551116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</a:pP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H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SO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4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＋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2NaOH= Na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SO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4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＋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2H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O</a:t>
            </a:r>
          </a:p>
        </p:txBody>
      </p:sp>
      <p:sp>
        <p:nvSpPr>
          <p:cNvPr id="14" name="矩形 13"/>
          <p:cNvSpPr/>
          <p:nvPr/>
        </p:nvSpPr>
        <p:spPr>
          <a:xfrm>
            <a:off x="3214409" y="4076700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ct val="0"/>
              </a:spcAft>
            </a:pPr>
            <a:r>
              <a:rPr lang="zh-CN" altLang="en-US" sz="2800" kern="1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反应</a:t>
            </a:r>
          </a:p>
        </p:txBody>
      </p:sp>
      <p:sp>
        <p:nvSpPr>
          <p:cNvPr id="16" name="矩形 15"/>
          <p:cNvSpPr/>
          <p:nvPr/>
        </p:nvSpPr>
        <p:spPr>
          <a:xfrm>
            <a:off x="4438941" y="2994249"/>
            <a:ext cx="2832004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zh-CN" altLang="en-US" sz="2800" kern="100">
                <a:solidFill>
                  <a:srgbClr val="3306F8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没有沉淀或</a:t>
            </a:r>
            <a:endParaRPr lang="en-US" altLang="zh-CN" sz="2800" kern="100">
              <a:solidFill>
                <a:srgbClr val="3306F8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/>
            </a:endParaRPr>
          </a:p>
          <a:p>
            <a:pPr algn="l">
              <a:spcAft>
                <a:spcPct val="0"/>
              </a:spcAft>
            </a:pPr>
            <a:r>
              <a:rPr lang="zh-CN" altLang="en-US" sz="2800" kern="100">
                <a:solidFill>
                  <a:srgbClr val="3306F8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气体或水生成</a:t>
            </a:r>
          </a:p>
        </p:txBody>
      </p:sp>
      <p:sp>
        <p:nvSpPr>
          <p:cNvPr id="17" name="矩形 16"/>
          <p:cNvSpPr/>
          <p:nvPr/>
        </p:nvSpPr>
        <p:spPr>
          <a:xfrm>
            <a:off x="7390581" y="3870462"/>
            <a:ext cx="3376295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H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SO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4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＋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K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CO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3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=== </a:t>
            </a: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K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SO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4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＋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H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O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＋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CO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↑</a:t>
            </a:r>
          </a:p>
        </p:txBody>
      </p:sp>
      <p:sp>
        <p:nvSpPr>
          <p:cNvPr id="3" name="矩形 2"/>
          <p:cNvSpPr/>
          <p:nvPr/>
        </p:nvSpPr>
        <p:spPr>
          <a:xfrm>
            <a:off x="4438650" y="3933190"/>
            <a:ext cx="27228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>
                <a:solidFill>
                  <a:srgbClr val="3306F8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有气体和水生成</a:t>
            </a:r>
          </a:p>
        </p:txBody>
      </p:sp>
      <p:sp>
        <p:nvSpPr>
          <p:cNvPr id="19" name="矩形 18"/>
          <p:cNvSpPr/>
          <p:nvPr/>
        </p:nvSpPr>
        <p:spPr>
          <a:xfrm>
            <a:off x="3358822" y="2194715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ct val="0"/>
              </a:spcAft>
            </a:pPr>
            <a:r>
              <a:rPr lang="zh-CN" altLang="en-US" sz="2800" kern="1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反应</a:t>
            </a:r>
          </a:p>
        </p:txBody>
      </p:sp>
      <p:sp>
        <p:nvSpPr>
          <p:cNvPr id="20" name="矩形 19"/>
          <p:cNvSpPr/>
          <p:nvPr/>
        </p:nvSpPr>
        <p:spPr>
          <a:xfrm>
            <a:off x="4510248" y="5084990"/>
            <a:ext cx="239488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3306F8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有沉淀生成</a:t>
            </a:r>
          </a:p>
        </p:txBody>
      </p:sp>
      <p:sp>
        <p:nvSpPr>
          <p:cNvPr id="21" name="矩形 20"/>
          <p:cNvSpPr/>
          <p:nvPr/>
        </p:nvSpPr>
        <p:spPr>
          <a:xfrm>
            <a:off x="7246620" y="4869180"/>
            <a:ext cx="510730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H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SO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4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＋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Ba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（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NO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3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）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= </a:t>
            </a: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BaSO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4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↓</a:t>
            </a:r>
            <a:r>
              <a:rPr lang="zh-CN" altLang="en-US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＋</a:t>
            </a:r>
            <a:r>
              <a:rPr lang="en-US" altLang="zh-CN" sz="2800" kern="1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2HNO</a:t>
            </a:r>
            <a:r>
              <a:rPr lang="en-US" altLang="zh-CN" sz="2800" kern="100" baseline="-25000">
                <a:solidFill>
                  <a:srgbClr val="3306F8"/>
                </a:solidFill>
                <a:latin typeface="+mn-lt"/>
                <a:ea typeface="黑体" panose="02010600030101010101" pitchFamily="2" charset="-122"/>
                <a:cs typeface="Times New Roman" panose="02020603050405020304"/>
              </a:rPr>
              <a:t>3</a:t>
            </a:r>
          </a:p>
        </p:txBody>
      </p:sp>
      <p:sp>
        <p:nvSpPr>
          <p:cNvPr id="22" name="矩形 21"/>
          <p:cNvSpPr/>
          <p:nvPr/>
        </p:nvSpPr>
        <p:spPr>
          <a:xfrm>
            <a:off x="9505885" y="3187811"/>
            <a:ext cx="54038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ct val="0"/>
              </a:spcAft>
            </a:pPr>
            <a:r>
              <a:rPr lang="zh-CN" altLang="en-US" sz="2800" kern="100">
                <a:solidFill>
                  <a:srgbClr val="3306F8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/>
              </a:rPr>
              <a:t>无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  <p:bldP spid="17" grpId="0"/>
      <p:bldP spid="3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543" y="-28163"/>
            <a:ext cx="8208912" cy="521970"/>
          </a:xfrm>
          <a:prstGeom prst="rect">
            <a:avLst/>
          </a:prstGeom>
          <a:noFill/>
          <a:ln w="38100" cap="flat" cmpd="dbl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ctr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三、 从微观角度看复分解反应的实质</a:t>
            </a:r>
          </a:p>
        </p:txBody>
      </p:sp>
      <p:sp>
        <p:nvSpPr>
          <p:cNvPr id="7" name="矩形 6"/>
          <p:cNvSpPr/>
          <p:nvPr/>
        </p:nvSpPr>
        <p:spPr>
          <a:xfrm>
            <a:off x="2247195" y="1030547"/>
            <a:ext cx="447294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chemeClr val="tx1"/>
                </a:solidFill>
              </a:rPr>
              <a:t>完成下列反应的有关问题。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1588" y="1498808"/>
          <a:ext cx="11891148" cy="4836795"/>
        </p:xfrm>
        <a:graphic>
          <a:graphicData uri="http://schemas.openxmlformats.org/drawingml/2006/table">
            <a:tbl>
              <a:tblPr/>
              <a:tblGrid>
                <a:gridCol w="1976755"/>
                <a:gridCol w="3204775"/>
                <a:gridCol w="3312368"/>
                <a:gridCol w="3397250"/>
              </a:tblGrid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举例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稀盐酸</a:t>
                      </a:r>
                      <a:r>
                        <a:rPr lang="zh-CN" altLang="en-US" sz="2400" b="1" kern="100">
                          <a:latin typeface="Times New Roman" panose="02020603050405020304"/>
                          <a:cs typeface="Times New Roman" panose="02020603050405020304"/>
                        </a:rPr>
                        <a:t>与</a:t>
                      </a: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氢氧化钠反应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稀盐酸与碳酸钠反应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硫酸铜</a:t>
                      </a:r>
                      <a:r>
                        <a:rPr lang="zh-CN" altLang="en-US" sz="2400" b="1" kern="100">
                          <a:latin typeface="Times New Roman" panose="02020603050405020304"/>
                          <a:cs typeface="Times New Roman" panose="02020603050405020304"/>
                        </a:rPr>
                        <a:t>与</a:t>
                      </a: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氢氧化钠反应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850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化学方程式</a:t>
                      </a:r>
                      <a:endParaRPr lang="zh-CN" sz="2400" b="1" kern="100">
                        <a:latin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830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反应过程的</a:t>
                      </a:r>
                      <a:endParaRPr lang="zh-CN" sz="2400" b="1" kern="100">
                        <a:latin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微观示意图　　</a:t>
                      </a:r>
                      <a:endParaRPr lang="zh-CN" sz="2400" b="1" kern="100">
                        <a:latin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反应的实质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885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b="1" kern="100">
                          <a:latin typeface="宋体" panose="02010600030101010101" pitchFamily="2" charset="-122"/>
                          <a:cs typeface="Times New Roman" panose="02020603050405020304"/>
                        </a:rPr>
                        <a:t>“</a:t>
                      </a: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旁观</a:t>
                      </a:r>
                      <a:r>
                        <a:rPr lang="en-US" sz="2400" b="1" kern="100">
                          <a:latin typeface="宋体" panose="02010600030101010101" pitchFamily="2" charset="-122"/>
                          <a:cs typeface="Times New Roman" panose="02020603050405020304"/>
                        </a:rPr>
                        <a:t>”</a:t>
                      </a: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离子</a:t>
                      </a:r>
                      <a:endParaRPr lang="zh-CN" sz="2400" b="1" kern="100">
                        <a:latin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 dirty="0">
                        <a:latin typeface="Times New Roman" panose="02020603050405020304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2663334" y="1780080"/>
            <a:ext cx="304720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HCl+NaOH </a:t>
            </a: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=NaCl+H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5" name="矩形 14"/>
          <p:cNvSpPr/>
          <p:nvPr/>
        </p:nvSpPr>
        <p:spPr>
          <a:xfrm>
            <a:off x="5280129" y="1780209"/>
            <a:ext cx="4248472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2HCl+Na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zh-CN" sz="2800" kern="1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=2NaCl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+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</a:t>
            </a:r>
            <a:endParaRPr lang="zh-CN" altLang="zh-CN" sz="2800" kern="1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55050" y="1780540"/>
            <a:ext cx="345376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CuSO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+2NaOH</a:t>
            </a: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=Cu(OH)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+Na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" name="矩形 17"/>
          <p:cNvSpPr/>
          <p:nvPr/>
        </p:nvSpPr>
        <p:spPr>
          <a:xfrm>
            <a:off x="2300243" y="5083310"/>
            <a:ext cx="360040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－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=H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9" name="矩形 18"/>
          <p:cNvSpPr/>
          <p:nvPr/>
        </p:nvSpPr>
        <p:spPr>
          <a:xfrm>
            <a:off x="5819497" y="4964132"/>
            <a:ext cx="3168352" cy="865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2H</a:t>
            </a:r>
            <a:r>
              <a:rPr lang="zh-CN" altLang="zh-CN" sz="2800" kern="100" baseline="30000"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2800" kern="100" baseline="-25000">
                <a:latin typeface="Arial" panose="020B0604020202020204" pitchFamily="34" charset="0"/>
                <a:ea typeface="MingLiU_HKSCS" panose="02020500000000000000" charset="-120"/>
                <a:cs typeface="Arial" panose="020B0604020202020204" pitchFamily="34" charset="0"/>
              </a:rPr>
              <a:t>3</a:t>
            </a:r>
            <a:r>
              <a:rPr lang="en-US" altLang="zh-CN" sz="2800" kern="100" baseline="30000">
                <a:latin typeface="Arial" panose="020B0604020202020204" pitchFamily="34" charset="0"/>
                <a:ea typeface="MingLiU_HKSCS" panose="02020500000000000000" charset="-120"/>
                <a:cs typeface="Arial" panose="020B0604020202020204" pitchFamily="34" charset="0"/>
              </a:rPr>
              <a:t>2-</a:t>
            </a:r>
            <a:endParaRPr lang="en-US" altLang="zh-CN" sz="2800" kern="100" baseline="30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CO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↑＋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20" name="矩形 19"/>
          <p:cNvSpPr/>
          <p:nvPr/>
        </p:nvSpPr>
        <p:spPr>
          <a:xfrm>
            <a:off x="9253532" y="4964132"/>
            <a:ext cx="3024336" cy="865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en-US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2OH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－</a:t>
            </a:r>
            <a:endParaRPr lang="en-US" altLang="zh-CN" sz="2800" kern="100" baseline="30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Cu(OH)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</a:p>
        </p:txBody>
      </p:sp>
      <p:sp>
        <p:nvSpPr>
          <p:cNvPr id="22" name="矩形 21"/>
          <p:cNvSpPr/>
          <p:nvPr/>
        </p:nvSpPr>
        <p:spPr>
          <a:xfrm>
            <a:off x="2633905" y="5853519"/>
            <a:ext cx="181483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－</a:t>
            </a:r>
          </a:p>
        </p:txBody>
      </p:sp>
      <p:sp>
        <p:nvSpPr>
          <p:cNvPr id="23" name="矩形 22"/>
          <p:cNvSpPr/>
          <p:nvPr/>
        </p:nvSpPr>
        <p:spPr>
          <a:xfrm>
            <a:off x="6016763" y="5853519"/>
            <a:ext cx="181483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－</a:t>
            </a:r>
          </a:p>
        </p:txBody>
      </p:sp>
      <p:sp>
        <p:nvSpPr>
          <p:cNvPr id="24" name="矩形 23"/>
          <p:cNvSpPr/>
          <p:nvPr/>
        </p:nvSpPr>
        <p:spPr>
          <a:xfrm>
            <a:off x="9252429" y="5853519"/>
            <a:ext cx="207454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ea typeface="MingLiU_HKSCS" panose="02020500000000000000" charset="-120"/>
                <a:cs typeface="Arial" panose="020B0604020202020204" pitchFamily="34" charset="0"/>
              </a:rPr>
              <a:t>4</a:t>
            </a:r>
            <a:r>
              <a:rPr lang="en-US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ea typeface="MingLiU_HKSCS" panose="02020500000000000000" charset="-120"/>
                <a:cs typeface="Arial" panose="020B0604020202020204" pitchFamily="34" charset="0"/>
              </a:rPr>
              <a:t>2-</a:t>
            </a:r>
          </a:p>
        </p:txBody>
      </p:sp>
      <p:pic>
        <p:nvPicPr>
          <p:cNvPr id="1455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270" y="3147695"/>
            <a:ext cx="2679065" cy="1816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545" y="2766060"/>
            <a:ext cx="2696845" cy="2198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7790" y="2733040"/>
            <a:ext cx="2787650" cy="2231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图片 1365"/>
          <p:cNvPicPr>
            <a:picLocks noChangeAspect="1"/>
          </p:cNvPicPr>
          <p:nvPr/>
        </p:nvPicPr>
        <p:blipFill>
          <a:blip r:embed="rId6" r:link="rId7"/>
          <a:stretch>
            <a:fillRect/>
          </a:stretch>
        </p:blipFill>
        <p:spPr>
          <a:xfrm>
            <a:off x="406083" y="1052513"/>
            <a:ext cx="1745179" cy="39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148955" y="2853055"/>
            <a:ext cx="309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351260" y="4509135"/>
            <a:ext cx="309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9048" y="692572"/>
          <a:ext cx="11891148" cy="4349115"/>
        </p:xfrm>
        <a:graphic>
          <a:graphicData uri="http://schemas.openxmlformats.org/drawingml/2006/table">
            <a:tbl>
              <a:tblPr/>
              <a:tblGrid>
                <a:gridCol w="1976755"/>
                <a:gridCol w="3204775"/>
                <a:gridCol w="3312368"/>
                <a:gridCol w="3397250"/>
              </a:tblGrid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举例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稀盐酸</a:t>
                      </a:r>
                      <a:r>
                        <a:rPr lang="zh-CN" altLang="en-US" sz="2400" b="1" kern="100">
                          <a:latin typeface="Times New Roman" panose="02020603050405020304"/>
                          <a:cs typeface="Times New Roman" panose="02020603050405020304"/>
                        </a:rPr>
                        <a:t>与</a:t>
                      </a: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氢氧化钠反应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稀盐酸与碳酸钠反应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硫酸铜</a:t>
                      </a:r>
                      <a:r>
                        <a:rPr lang="zh-CN" altLang="en-US" sz="2400" b="1" kern="100">
                          <a:latin typeface="Times New Roman" panose="02020603050405020304"/>
                          <a:cs typeface="Times New Roman" panose="02020603050405020304"/>
                        </a:rPr>
                        <a:t>与</a:t>
                      </a:r>
                      <a:r>
                        <a:rPr lang="zh-CN" sz="2400" b="1" kern="100">
                          <a:latin typeface="Times New Roman" panose="02020603050405020304"/>
                          <a:cs typeface="Times New Roman" panose="02020603050405020304"/>
                        </a:rPr>
                        <a:t>氢氧化钠反应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850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反应的化学</a:t>
                      </a:r>
                      <a:endParaRPr lang="zh-CN" sz="2400" b="1" kern="100">
                        <a:latin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方程式</a:t>
                      </a:r>
                      <a:endParaRPr lang="zh-CN" sz="2400" b="1" kern="100">
                        <a:latin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830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反应过程的</a:t>
                      </a:r>
                      <a:endParaRPr lang="zh-CN" sz="2400" b="1" kern="100">
                        <a:latin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微观图　　</a:t>
                      </a:r>
                      <a:endParaRPr lang="zh-CN" sz="2400" b="1" kern="100">
                        <a:latin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endParaRPr lang="en-US" sz="3200" b="1" kern="100">
                        <a:latin typeface="MingLiU_HKSCS" panose="02020500000000000000" charset="-120"/>
                        <a:cs typeface="MingLiU_HKSCS" panose="02020500000000000000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/>
                          <a:ea typeface="黑体" panose="02010600030101010101" pitchFamily="2" charset="-122"/>
                          <a:cs typeface="Times New Roman" panose="02020603050405020304"/>
                        </a:rPr>
                        <a:t>反应的实质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endParaRPr lang="en-US" sz="3200" b="1" kern="10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Aft>
                          <a:spcPct val="0"/>
                        </a:spcAft>
                      </a:pPr>
                      <a:endParaRPr lang="en-US" sz="3200" b="1" kern="100" dirty="0">
                        <a:latin typeface="Times New Roman" panose="02020603050405020304"/>
                        <a:ea typeface="MingLiU_HKSCS" panose="02020500000000000000" charset="-120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2495059" y="981250"/>
            <a:ext cx="304720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HCl+NaOH </a:t>
            </a: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=NaCl+H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5" name="矩形 14"/>
          <p:cNvSpPr/>
          <p:nvPr/>
        </p:nvSpPr>
        <p:spPr>
          <a:xfrm>
            <a:off x="5302989" y="981379"/>
            <a:ext cx="4248472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2HCl+Na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zh-CN" sz="2800" kern="1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=2NaCl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+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</a:t>
            </a:r>
            <a:r>
              <a:rPr lang="en-US" altLang="zh-CN" sz="2800" kern="100" baseline="-25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</a:t>
            </a:r>
            <a:endParaRPr lang="zh-CN" altLang="zh-CN" sz="2800" kern="1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42985" y="935990"/>
            <a:ext cx="345376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CuSO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+2NaOH</a:t>
            </a:r>
          </a:p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=Cu(OH)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+Na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" name="矩形 17"/>
          <p:cNvSpPr/>
          <p:nvPr/>
        </p:nvSpPr>
        <p:spPr>
          <a:xfrm>
            <a:off x="2279288" y="4365125"/>
            <a:ext cx="360040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－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=H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9" name="矩形 18"/>
          <p:cNvSpPr/>
          <p:nvPr/>
        </p:nvSpPr>
        <p:spPr>
          <a:xfrm>
            <a:off x="5735042" y="4176097"/>
            <a:ext cx="3168352" cy="865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2H</a:t>
            </a:r>
            <a:r>
              <a:rPr lang="zh-CN" altLang="zh-CN" sz="2800" kern="100" baseline="30000"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en-US" altLang="zh-CN" sz="2800" kern="10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2800" kern="100" baseline="-25000">
                <a:latin typeface="Arial" panose="020B0604020202020204" pitchFamily="34" charset="0"/>
                <a:ea typeface="MingLiU_HKSCS" panose="02020500000000000000" charset="-120"/>
                <a:cs typeface="Arial" panose="020B0604020202020204" pitchFamily="34" charset="0"/>
              </a:rPr>
              <a:t>3</a:t>
            </a:r>
            <a:r>
              <a:rPr lang="en-US" altLang="zh-CN" sz="2800" kern="100" baseline="30000">
                <a:latin typeface="Arial" panose="020B0604020202020204" pitchFamily="34" charset="0"/>
                <a:ea typeface="MingLiU_HKSCS" panose="02020500000000000000" charset="-120"/>
                <a:cs typeface="Arial" panose="020B0604020202020204" pitchFamily="34" charset="0"/>
              </a:rPr>
              <a:t>2-</a:t>
            </a:r>
            <a:endParaRPr lang="en-US" altLang="zh-CN" sz="2800" kern="100" baseline="30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CO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↑＋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20" name="矩形 19"/>
          <p:cNvSpPr/>
          <p:nvPr/>
        </p:nvSpPr>
        <p:spPr>
          <a:xfrm>
            <a:off x="9165902" y="4176097"/>
            <a:ext cx="3024336" cy="865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en-US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2OH</a:t>
            </a:r>
            <a:r>
              <a:rPr lang="zh-CN" altLang="zh-CN" sz="2800" kern="1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－</a:t>
            </a:r>
            <a:endParaRPr lang="en-US" altLang="zh-CN" sz="2800" kern="100" baseline="30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spcAft>
                <a:spcPct val="0"/>
              </a:spcAft>
            </a:pPr>
            <a:r>
              <a:rPr lang="en-US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Cu(OH)</a:t>
            </a:r>
            <a:r>
              <a:rPr lang="en-US" altLang="zh-CN" sz="2800" kern="1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zh-CN" sz="2800" kern="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</a:p>
        </p:txBody>
      </p:sp>
      <p:pic>
        <p:nvPicPr>
          <p:cNvPr id="1455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1080" y="2204720"/>
            <a:ext cx="2679065" cy="1816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545" y="1917065"/>
            <a:ext cx="2696845" cy="2198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5725" y="1917065"/>
            <a:ext cx="2787650" cy="2231390"/>
          </a:xfrm>
          <a:prstGeom prst="rect">
            <a:avLst/>
          </a:prstGeom>
          <a:noFill/>
          <a:ln>
            <a:noFill/>
          </a:ln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18745" y="5084883"/>
            <a:ext cx="11855846" cy="1568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l" eaLnBrk="1" hangingPunct="1"/>
            <a:r>
              <a:rPr kumimoji="0" lang="zh-CN" altLang="zh-CN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小结归纳</a:t>
            </a:r>
            <a:r>
              <a:rPr kumimoji="0" lang="zh-CN" altLang="zh-CN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酸碱盐之间发生复分解反应的实质是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</a:rPr>
              <a:t>离子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之间的反应，两种离子之间如果能结合生成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</a:rPr>
              <a:t>沉淀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或放出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</a:rPr>
              <a:t>气体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或生成</a:t>
            </a:r>
            <a:r>
              <a:rPr lang="zh-CN" altLang="en-US">
                <a:solidFill>
                  <a:srgbClr val="3306F8"/>
                </a:solidFill>
                <a:cs typeface="Times New Roman" panose="02020603050405020304" pitchFamily="18" charset="0"/>
              </a:rPr>
              <a:t>水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，反应就能发生。</a:t>
            </a:r>
            <a:endParaRPr kumimoji="0" lang="zh-CN" altLang="en-US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48955" y="1920240"/>
            <a:ext cx="309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351260" y="3504565"/>
            <a:ext cx="309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</a:p>
        </p:txBody>
      </p:sp>
      <p:sp>
        <p:nvSpPr>
          <p:cNvPr id="4" name="矩形 3"/>
          <p:cNvSpPr/>
          <p:nvPr/>
        </p:nvSpPr>
        <p:spPr>
          <a:xfrm>
            <a:off x="118543" y="-28163"/>
            <a:ext cx="8208912" cy="521970"/>
          </a:xfrm>
          <a:prstGeom prst="rect">
            <a:avLst/>
          </a:prstGeom>
          <a:noFill/>
          <a:ln w="38100" cap="flat" cmpd="dbl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ctr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三、 从微观角度看复分解反应的实质</a:t>
            </a:r>
          </a:p>
        </p:txBody>
      </p:sp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50590" y="2076412"/>
          <a:ext cx="10729192" cy="39998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1409"/>
                <a:gridCol w="2629055"/>
                <a:gridCol w="1729090"/>
                <a:gridCol w="432048"/>
                <a:gridCol w="719078"/>
                <a:gridCol w="2737306"/>
                <a:gridCol w="1871206"/>
              </a:tblGrid>
              <a:tr h="499678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 </a:t>
                      </a:r>
                      <a:endParaRPr lang="zh-CN" altLang="en-US" sz="32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离子</a:t>
                      </a:r>
                      <a:endParaRPr lang="zh-CN" altLang="en-US" sz="32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能否共存</a:t>
                      </a:r>
                      <a:endParaRPr lang="zh-CN" altLang="en-US" sz="32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离子</a:t>
                      </a:r>
                      <a:endParaRPr lang="zh-CN" altLang="en-US" sz="32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  <a:latin typeface="黑体" panose="02010600030101010101" pitchFamily="2" charset="-122"/>
                          <a:ea typeface="黑体" panose="02010600030101010101" pitchFamily="2" charset="-122"/>
                        </a:rPr>
                        <a:t>能否共存</a:t>
                      </a:r>
                      <a:endParaRPr lang="zh-CN" altLang="en-US" sz="3200" b="1" kern="100">
                        <a:effectLst/>
                        <a:latin typeface="黑体" panose="02010600030101010101" pitchFamily="2" charset="-122"/>
                        <a:ea typeface="黑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98432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①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Fe</a:t>
                      </a:r>
                      <a:r>
                        <a:rPr lang="en-US" sz="3200" b="1" kern="100" baseline="30000">
                          <a:effectLst/>
                        </a:rPr>
                        <a:t>3＋</a:t>
                      </a:r>
                      <a:r>
                        <a:rPr lang="zh-CN" altLang="en-US" sz="3200" b="1" kern="100">
                          <a:effectLst/>
                        </a:rPr>
                        <a:t>与</a:t>
                      </a:r>
                      <a:r>
                        <a:rPr lang="en-US" sz="3200" b="1" kern="100">
                          <a:effectLst/>
                        </a:rPr>
                        <a:t>OH</a:t>
                      </a:r>
                      <a:r>
                        <a:rPr lang="en-US" sz="3200" b="1" kern="100" baseline="30000">
                          <a:effectLst/>
                        </a:rPr>
                        <a:t>－</a:t>
                      </a:r>
                      <a:endParaRPr 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 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⑥</a:t>
                      </a: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＋</a:t>
                      </a: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－</a:t>
                      </a:r>
                      <a:endParaRPr lang="en-US" altLang="zh-CN" sz="3200" b="1" i="0" u="none" kern="100" baseline="300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②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Mg</a:t>
                      </a:r>
                      <a:r>
                        <a:rPr lang="en-US" sz="3200" b="1" kern="100" baseline="30000">
                          <a:effectLst/>
                        </a:rPr>
                        <a:t>2＋</a:t>
                      </a:r>
                      <a:r>
                        <a:rPr lang="zh-CN" altLang="en-US" sz="3200" b="1" kern="100">
                          <a:effectLst/>
                        </a:rPr>
                        <a:t>与</a:t>
                      </a:r>
                      <a:r>
                        <a:rPr lang="en-US" sz="3200" b="1" kern="100">
                          <a:effectLst/>
                        </a:rPr>
                        <a:t>OH</a:t>
                      </a:r>
                      <a:r>
                        <a:rPr lang="en-US" sz="3200" b="1" kern="100" baseline="30000">
                          <a:effectLst/>
                        </a:rPr>
                        <a:t>－</a:t>
                      </a:r>
                      <a:endParaRPr 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 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⑦</a:t>
                      </a: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＋</a:t>
                      </a: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HCO</a:t>
                      </a:r>
                      <a:r>
                        <a:rPr lang="en-US" altLang="zh-CN" sz="3200" b="1" i="0" u="none" kern="100" baseline="-25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－</a:t>
                      </a:r>
                      <a:endParaRPr lang="en-US" altLang="zh-CN" sz="3200" b="1" i="0" u="none" kern="100" baseline="300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802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③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Ba</a:t>
                      </a:r>
                      <a:r>
                        <a:rPr lang="en-US" sz="3200" b="1" kern="100" baseline="30000">
                          <a:effectLst/>
                        </a:rPr>
                        <a:t>2＋</a:t>
                      </a:r>
                      <a:r>
                        <a:rPr lang="zh-CN" altLang="en-US" sz="3200" b="1" kern="100">
                          <a:effectLst/>
                        </a:rPr>
                        <a:t>与</a:t>
                      </a:r>
                      <a:r>
                        <a:rPr lang="en-US" sz="3200" b="1" kern="100">
                          <a:effectLst/>
                        </a:rPr>
                        <a:t>CO</a:t>
                      </a:r>
                      <a:r>
                        <a:rPr lang="en-US" altLang="zh-CN" sz="3200" b="1" kern="100" baseline="-25000">
                          <a:effectLst/>
                        </a:rPr>
                        <a:t>3</a:t>
                      </a:r>
                      <a:r>
                        <a:rPr lang="en-US" sz="3200" b="1" kern="100" baseline="30000">
                          <a:effectLst/>
                        </a:rPr>
                        <a:t>2－</a:t>
                      </a:r>
                      <a:endParaRPr lang="en-US" sz="3200" b="1" kern="100" baseline="300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 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⑧</a:t>
                      </a: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Mg</a:t>
                      </a:r>
                      <a:r>
                        <a:rPr lang="en-US" altLang="zh-CN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＋</a:t>
                      </a: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3200" b="1" kern="100">
                          <a:effectLst/>
                        </a:rPr>
                        <a:t>SO</a:t>
                      </a:r>
                      <a:r>
                        <a:rPr lang="en-US" altLang="zh-CN" sz="3200" b="1" kern="100" baseline="-25000">
                          <a:effectLst/>
                        </a:rPr>
                        <a:t>4</a:t>
                      </a:r>
                      <a:r>
                        <a:rPr lang="en-US" altLang="zh-CN" sz="3200" b="1" kern="100" baseline="30000">
                          <a:effectLst/>
                        </a:rPr>
                        <a:t>2－</a:t>
                      </a:r>
                      <a:endParaRPr lang="en-US" altLang="zh-CN" sz="3200" b="1" i="0" u="none" kern="100" baseline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④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Ca</a:t>
                      </a:r>
                      <a:r>
                        <a:rPr lang="en-US" sz="3200" b="1" kern="100" baseline="30000">
                          <a:effectLst/>
                        </a:rPr>
                        <a:t>2＋</a:t>
                      </a:r>
                      <a:r>
                        <a:rPr lang="zh-CN" altLang="en-US" sz="3200" b="1" kern="100">
                          <a:effectLst/>
                        </a:rPr>
                        <a:t>与</a:t>
                      </a:r>
                      <a:r>
                        <a:rPr lang="en-US" altLang="zh-CN" sz="3200" b="1" kern="100">
                          <a:effectLst/>
                        </a:rPr>
                        <a:t>CO</a:t>
                      </a:r>
                      <a:r>
                        <a:rPr lang="en-US" altLang="zh-CN" sz="3200" b="1" kern="100" baseline="-25000">
                          <a:effectLst/>
                        </a:rPr>
                        <a:t>3</a:t>
                      </a:r>
                      <a:r>
                        <a:rPr lang="en-US" altLang="zh-CN" sz="3200" b="1" kern="100" baseline="30000">
                          <a:effectLst/>
                        </a:rPr>
                        <a:t>2－</a:t>
                      </a:r>
                      <a:endParaRPr 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 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⑨</a:t>
                      </a: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＋</a:t>
                      </a: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3200" b="1" kern="100">
                          <a:effectLst/>
                        </a:rPr>
                        <a:t>CO</a:t>
                      </a:r>
                      <a:r>
                        <a:rPr lang="en-US" altLang="zh-CN" sz="3200" b="1" kern="100" baseline="-25000">
                          <a:effectLst/>
                        </a:rPr>
                        <a:t>3</a:t>
                      </a:r>
                      <a:r>
                        <a:rPr lang="en-US" altLang="zh-CN" sz="3200" b="1" kern="100" baseline="30000">
                          <a:effectLst/>
                        </a:rPr>
                        <a:t>2－</a:t>
                      </a:r>
                      <a:endParaRPr lang="en-US" altLang="zh-CN" sz="3200" b="1" i="0" u="none" kern="100" baseline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5923"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3200" b="1" kern="100">
                          <a:effectLst/>
                        </a:rPr>
                        <a:t>⑤</a:t>
                      </a:r>
                      <a:endParaRPr lang="zh-CN" altLang="en-US" sz="32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Ba</a:t>
                      </a:r>
                      <a:r>
                        <a:rPr lang="en-US" sz="3200" b="1" kern="100" baseline="30000">
                          <a:effectLst/>
                        </a:rPr>
                        <a:t>2＋</a:t>
                      </a:r>
                      <a:r>
                        <a:rPr lang="zh-CN" altLang="en-US" sz="3200" b="1" kern="100">
                          <a:effectLst/>
                        </a:rPr>
                        <a:t>与</a:t>
                      </a:r>
                      <a:r>
                        <a:rPr lang="en-US" sz="3200" b="1" kern="100">
                          <a:effectLst/>
                        </a:rPr>
                        <a:t>SO</a:t>
                      </a:r>
                      <a:r>
                        <a:rPr lang="en-US" altLang="zh-CN" sz="3200" b="1" kern="100" baseline="-25000">
                          <a:effectLst/>
                        </a:rPr>
                        <a:t>4</a:t>
                      </a:r>
                      <a:r>
                        <a:rPr lang="en-US" sz="3200" b="1" kern="100" baseline="30000">
                          <a:effectLst/>
                        </a:rPr>
                        <a:t>2－</a:t>
                      </a:r>
                      <a:endParaRPr lang="en-US" sz="3200" b="1" kern="100" baseline="300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⑩</a:t>
                      </a: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</a:t>
                      </a:r>
                      <a:r>
                        <a:rPr lang="en-US" altLang="zh-CN" sz="3200" b="1" i="0" u="none" kern="100" baseline="-25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＋</a:t>
                      </a:r>
                      <a:r>
                        <a:rPr lang="zh-CN" altLang="en-US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3200" b="1" i="0" u="none" kern="1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r>
                        <a:rPr lang="en-US" altLang="zh-CN" sz="3200" b="1" i="0" u="none" kern="100" baseline="-25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3200" b="1" i="0" u="none" kern="1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－</a:t>
                      </a:r>
                      <a:endParaRPr lang="en-US" altLang="zh-CN" sz="3200" b="1" i="0" u="none" kern="100" baseline="300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3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235" marR="25235" marT="16823" marB="168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38430" y="942240"/>
            <a:ext cx="11862435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266700" algn="l" eaLnBrk="1" hangingPunct="1"/>
            <a:r>
              <a:rPr kumimoji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判断下列各组离子在水溶液中能否共存，能的打“√”，不能的打“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×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”。</a:t>
            </a:r>
            <a:endParaRPr kumimoji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" y="44450"/>
            <a:ext cx="1612265" cy="45275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367014" y="2636912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9" name="矩形 8"/>
          <p:cNvSpPr/>
          <p:nvPr/>
        </p:nvSpPr>
        <p:spPr>
          <a:xfrm>
            <a:off x="10055646" y="3246512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12" name="矩形 11"/>
          <p:cNvSpPr/>
          <p:nvPr/>
        </p:nvSpPr>
        <p:spPr>
          <a:xfrm>
            <a:off x="10055646" y="2604060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13" name="矩形 12"/>
          <p:cNvSpPr/>
          <p:nvPr/>
        </p:nvSpPr>
        <p:spPr>
          <a:xfrm>
            <a:off x="4311774" y="5377808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14" name="矩形 13"/>
          <p:cNvSpPr/>
          <p:nvPr/>
        </p:nvSpPr>
        <p:spPr>
          <a:xfrm>
            <a:off x="4338052" y="4473450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15" name="矩形 14"/>
          <p:cNvSpPr/>
          <p:nvPr/>
        </p:nvSpPr>
        <p:spPr>
          <a:xfrm>
            <a:off x="4368908" y="3863850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16" name="矩形 15"/>
          <p:cNvSpPr/>
          <p:nvPr/>
        </p:nvSpPr>
        <p:spPr>
          <a:xfrm>
            <a:off x="4332734" y="3246512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17" name="矩形 16"/>
          <p:cNvSpPr/>
          <p:nvPr/>
        </p:nvSpPr>
        <p:spPr>
          <a:xfrm>
            <a:off x="10055646" y="3824618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>
                <a:latin typeface="Arial" panose="020B0604020202020204" pitchFamily="34" charset="0"/>
                <a:cs typeface="Arial" panose="020B0604020202020204" pitchFamily="34" charset="0"/>
              </a:rPr>
              <a:t>√</a:t>
            </a:r>
            <a:endParaRPr lang="en-US" altLang="zh-CN" sz="36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055646" y="5350144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>
                <a:latin typeface="Arial" panose="020B0604020202020204" pitchFamily="34" charset="0"/>
                <a:cs typeface="Arial" panose="020B0604020202020204" pitchFamily="34" charset="0"/>
              </a:rPr>
              <a:t>√</a:t>
            </a:r>
            <a:endParaRPr lang="en-US" altLang="zh-CN" sz="36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055646" y="4534124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>
                <a:latin typeface="Arial" panose="020B0604020202020204" pitchFamily="34" charset="0"/>
                <a:cs typeface="Arial" panose="020B0604020202020204" pitchFamily="34" charset="0"/>
              </a:rPr>
              <a:t>√</a:t>
            </a:r>
            <a:endParaRPr lang="en-US" altLang="zh-CN" sz="36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355" y="907415"/>
            <a:ext cx="11956415" cy="333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6700" algn="l">
              <a:lnSpc>
                <a:spcPct val="110000"/>
              </a:lnSpc>
            </a:pP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　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初中阶段常见的不能共存的离子</a:t>
            </a:r>
            <a:r>
              <a:rPr lang="zh-CN" altLang="en-US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：</a:t>
            </a:r>
            <a:endParaRPr lang="en-US" altLang="zh-CN">
              <a:solidFill>
                <a:schemeClr val="tx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 indent="266700" algn="l">
              <a:lnSpc>
                <a:spcPct val="110000"/>
              </a:lnSpc>
            </a:pP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①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OH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－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不能与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H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Cu</a:t>
            </a:r>
            <a:r>
              <a:rPr lang="en-US" altLang="zh-CN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Fe</a:t>
            </a:r>
            <a:r>
              <a:rPr lang="en-US" altLang="zh-CN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3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Mg</a:t>
            </a:r>
            <a:r>
              <a:rPr lang="en-US" altLang="zh-CN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Al</a:t>
            </a:r>
            <a:r>
              <a:rPr lang="en-US" altLang="zh-CN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3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NH</a:t>
            </a:r>
            <a:r>
              <a:rPr lang="en-US" altLang="zh-CN" baseline="-2500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baseline="3000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等共存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6700" algn="l">
              <a:lnSpc>
                <a:spcPct val="110000"/>
              </a:lnSpc>
            </a:pP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②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CO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en-US" altLang="zh-CN" baseline="30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cs typeface="Times New Roman" panose="02020603050405020304" pitchFamily="18" charset="0"/>
              </a:rPr>
              <a:t>－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不能与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H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Ca</a:t>
            </a:r>
            <a:r>
              <a:rPr lang="en-US" altLang="zh-CN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Ba</a:t>
            </a:r>
            <a:r>
              <a:rPr lang="en-US" altLang="zh-CN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共存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>
              <a:solidFill>
                <a:schemeClr val="tx1"/>
              </a:solidFill>
              <a:ea typeface="楷体_GB2312" panose="02010609030101010101" pitchFamily="1" charset="-122"/>
              <a:cs typeface="Times New Roman" panose="02020603050405020304" pitchFamily="18" charset="0"/>
            </a:endParaRPr>
          </a:p>
          <a:p>
            <a:pPr lvl="0" indent="266700" algn="l">
              <a:lnSpc>
                <a:spcPct val="110000"/>
              </a:lnSpc>
            </a:pP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③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SO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4</a:t>
            </a:r>
            <a:r>
              <a:rPr lang="en-US" altLang="zh-CN" baseline="30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cs typeface="Times New Roman" panose="02020603050405020304" pitchFamily="18" charset="0"/>
              </a:rPr>
              <a:t>－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不能与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Ba</a:t>
            </a:r>
            <a:r>
              <a:rPr lang="en-US" altLang="zh-CN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共存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>
              <a:solidFill>
                <a:schemeClr val="tx1"/>
              </a:solidFill>
              <a:ea typeface="楷体_GB2312" panose="02010609030101010101" pitchFamily="1" charset="-122"/>
              <a:cs typeface="Times New Roman" panose="02020603050405020304" pitchFamily="18" charset="0"/>
            </a:endParaRPr>
          </a:p>
          <a:p>
            <a:pPr lvl="0" indent="266700" algn="l">
              <a:lnSpc>
                <a:spcPct val="110000"/>
              </a:lnSpc>
            </a:pP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④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Cl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－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不能与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Ag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共存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>
              <a:solidFill>
                <a:schemeClr val="tx1"/>
              </a:solidFill>
              <a:ea typeface="楷体_GB2312" panose="02010609030101010101" pitchFamily="1" charset="-122"/>
              <a:cs typeface="Times New Roman" panose="02020603050405020304" pitchFamily="18" charset="0"/>
            </a:endParaRPr>
          </a:p>
          <a:p>
            <a:pPr lvl="0" indent="266700" algn="l">
              <a:lnSpc>
                <a:spcPct val="110000"/>
              </a:lnSpc>
            </a:pP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⑤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H</a:t>
            </a:r>
            <a:r>
              <a:rPr lang="zh-CN" altLang="en-US" baseline="30000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＋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不能与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CO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en-US" altLang="zh-CN" baseline="30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baseline="30000">
                <a:solidFill>
                  <a:schemeClr val="tx1"/>
                </a:solidFill>
                <a:cs typeface="Times New Roman" panose="02020603050405020304" pitchFamily="18" charset="0"/>
              </a:rPr>
              <a:t>－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HCO</a:t>
            </a:r>
            <a:r>
              <a:rPr lang="en-US" altLang="zh-CN" baseline="-250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en-US" baseline="30000">
                <a:solidFill>
                  <a:schemeClr val="tx1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OH</a:t>
            </a:r>
            <a:r>
              <a:rPr lang="zh-CN" altLang="en-US" baseline="30000">
                <a:solidFill>
                  <a:schemeClr val="tx1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共存</a:t>
            </a:r>
            <a:r>
              <a:rPr lang="zh-CN" altLang="en-US">
                <a:solidFill>
                  <a:schemeClr val="tx1"/>
                </a:solidFill>
                <a:ea typeface="楷体_GB2312" panose="02010609030101010101" pitchFamily="1" charset="-122"/>
                <a:cs typeface="Times New Roman" panose="02020603050405020304" pitchFamily="18" charset="0"/>
              </a:rPr>
              <a:t>。</a:t>
            </a:r>
            <a:endParaRPr lang="zh-CN" altLang="en-US">
              <a:solidFill>
                <a:schemeClr val="tx1"/>
              </a:solidFill>
              <a:latin typeface="Arial" panose="020B0604020202020204" pitchFamily="34" charset="0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0500" y="-2730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rgbClr val="FF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  <a:sym typeface="+mn-ea"/>
              </a:rPr>
              <a:t>教师点拨</a:t>
            </a:r>
            <a:endParaRPr lang="zh-CN" altLang="en-US"/>
          </a:p>
        </p:txBody>
      </p:sp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46355" y="523701"/>
            <a:ext cx="12025336" cy="60016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l" eaLnBrk="1" hangingPunct="1"/>
            <a:r>
              <a:rPr kumimoji="0" lang="en-US" altLang="zh-CN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能在同一溶液中大量共存，且溶液无色透明的一组物质是（　 ）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A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Fe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 (SO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4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NaCl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Zn ( NO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   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B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MgCl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Na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SO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NaOH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C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CaCl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NaNO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Ba ( NO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       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D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．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H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SO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NaNO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>
                <a:solidFill>
                  <a:schemeClr val="tx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NaHCO</a:t>
            </a:r>
            <a:r>
              <a:rPr lang="en-US" altLang="zh-CN" baseline="-25000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endParaRPr lang="en-US" altLang="zh-CN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latin typeface="+mn-lt"/>
                <a:cs typeface="宋体" panose="02010600030101010101" pitchFamily="2" charset="-122"/>
              </a:rPr>
              <a:t>4</a:t>
            </a:r>
            <a:r>
              <a:rPr lang="en-US" altLang="zh-CN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易错辨析。判断下列说法是否正确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,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对的打“√”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,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错的打“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×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”。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latin typeface="+mn-lt"/>
                <a:cs typeface="宋体" panose="02010600030101010101" pitchFamily="2" charset="-122"/>
              </a:rPr>
              <a:t>(1)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有沉淀生成的反应一定是复分解反应。（　 ）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cs typeface="宋体" panose="02010600030101010101" pitchFamily="2" charset="-122"/>
              </a:rPr>
              <a:t>(2)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反应物和生成物都是化合物的反应一定是复分解反应。（　 ）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cs typeface="宋体" panose="02010600030101010101" pitchFamily="2" charset="-122"/>
              </a:rPr>
              <a:t>(3)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在复分解反应中，生成物不可能同时出现水、沉淀或气体中的两种。（　 ）</a:t>
            </a:r>
          </a:p>
          <a:p>
            <a:pPr lvl="0" algn="l" eaLnBrk="1" hangingPunct="1"/>
            <a:r>
              <a:rPr lang="en-US" altLang="zh-CN">
                <a:solidFill>
                  <a:schemeClr val="tx1"/>
                </a:solidFill>
                <a:cs typeface="宋体" panose="02010600030101010101" pitchFamily="2" charset="-122"/>
              </a:rPr>
              <a:t>(4) </a:t>
            </a:r>
            <a:r>
              <a:rPr lang="en-US" altLang="zh-CN">
                <a:solidFill>
                  <a:schemeClr val="tx1"/>
                </a:solidFill>
                <a:latin typeface="+mn-lt"/>
                <a:cs typeface="宋体" panose="02010600030101010101" pitchFamily="2" charset="-122"/>
              </a:rPr>
              <a:t>MgCl</a:t>
            </a:r>
            <a:r>
              <a:rPr lang="en-US" altLang="zh-CN" baseline="-25000">
                <a:solidFill>
                  <a:schemeClr val="tx1"/>
                </a:solidFill>
                <a:latin typeface="+mn-lt"/>
                <a:cs typeface="宋体" panose="02010600030101010101" pitchFamily="2" charset="-122"/>
              </a:rPr>
              <a:t>2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溶液与</a:t>
            </a:r>
            <a:r>
              <a:rPr lang="en-US" altLang="zh-CN">
                <a:solidFill>
                  <a:schemeClr val="tx1"/>
                </a:solidFill>
                <a:latin typeface="+mn-lt"/>
                <a:cs typeface="宋体" panose="02010600030101010101" pitchFamily="2" charset="-122"/>
              </a:rPr>
              <a:t>NaOH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cs typeface="宋体" panose="02010600030101010101" pitchFamily="2" charset="-122"/>
              </a:rPr>
              <a:t>溶液混合后有沉淀生成，溶液总质量减小。（　 ）</a:t>
            </a:r>
            <a:endParaRPr kumimoji="0" lang="zh-CN" altLang="en-US" i="0" u="none" strike="noStrike" cap="none" normalizeH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35766" y="523701"/>
            <a:ext cx="513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" name="矩形 5"/>
          <p:cNvSpPr/>
          <p:nvPr/>
        </p:nvSpPr>
        <p:spPr>
          <a:xfrm>
            <a:off x="8039422" y="3429000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7" name="矩形 6"/>
          <p:cNvSpPr/>
          <p:nvPr/>
        </p:nvSpPr>
        <p:spPr>
          <a:xfrm>
            <a:off x="10844428" y="3933056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8" name="矩形 7"/>
          <p:cNvSpPr/>
          <p:nvPr/>
        </p:nvSpPr>
        <p:spPr>
          <a:xfrm>
            <a:off x="1846734" y="4869160"/>
            <a:ext cx="720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</a:p>
        </p:txBody>
      </p:sp>
      <p:sp>
        <p:nvSpPr>
          <p:cNvPr id="9" name="矩形 8"/>
          <p:cNvSpPr/>
          <p:nvPr/>
        </p:nvSpPr>
        <p:spPr>
          <a:xfrm>
            <a:off x="550590" y="5805264"/>
            <a:ext cx="720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>
                <a:latin typeface="Arial" panose="020B0604020202020204" pitchFamily="34" charset="0"/>
                <a:cs typeface="Arial" panose="020B0604020202020204" pitchFamily="34" charset="0"/>
              </a:rPr>
              <a:t>√</a:t>
            </a:r>
            <a:endParaRPr lang="en-US" altLang="zh-CN" sz="36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" y="-27305"/>
            <a:ext cx="1612265" cy="452755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fb387981-083b-453e-a2ba-24dbde1e2ef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1392a26-a0c0-4232-b8b4-2ab1366a9922}"/>
  <p:tag name="TABLE_ENDDRAG_ORIGIN_RECT" val="921*323"/>
  <p:tag name="TABLE_ENDDRAG_RECT" val="15*115*921*3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  <p:tag name="KSO_WM_UNIT_TABLE_BEAUTIFY" val="smartTable{fab60636-598b-42d4-8285-c01105833b60}"/>
  <p:tag name="TABLE_ENDDRAG_ORIGIN_RECT" val="831*151"/>
  <p:tag name="TABLE_ENDDRAG_RECT" val="70*159*831*15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e33c1f7-c6e4-4dbd-ae26-c549afd745f4}"/>
  <p:tag name="TABLE_ENDDRAG_ORIGIN_RECT" val="404*187"/>
  <p:tag name="TABLE_ENDDRAG_RECT" val="547*264*404*18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e33c1f7-c6e4-4dbd-ae26-c549afd745f4}"/>
  <p:tag name="TABLE_ENDDRAG_ORIGIN_RECT" val="404*187"/>
  <p:tag name="TABLE_ENDDRAG_RECT" val="547*264*404*18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e33c1f7-c6e4-4dbd-ae26-c549afd745f4}"/>
  <p:tag name="TABLE_ENDDRAG_ORIGIN_RECT" val="404*187"/>
  <p:tag name="TABLE_ENDDRAG_RECT" val="547*264*404*18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e33c1f7-c6e4-4dbd-ae26-c549afd745f4}"/>
  <p:tag name="TABLE_ENDDRAG_ORIGIN_RECT" val="404*187"/>
  <p:tag name="TABLE_ENDDRAG_RECT" val="547*264*404*18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1d81968-74f3-4df0-88a8-1bb89d00d8f0}"/>
  <p:tag name="TABLE_ENDDRAG_ORIGIN_RECT" val="405*159"/>
  <p:tag name="TABLE_ENDDRAG_RECT" val="548*343*405*15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62ad9db-f228-44ca-a330-b2a102b4ccd4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247821d-bd3b-4251-ac80-c1f2e3effe97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247821d-bd3b-4251-ac80-c1f2e3effe97}"/>
</p:tagLst>
</file>

<file path=ppt/theme/theme1.xml><?xml version="1.0" encoding="utf-8"?>
<a:theme xmlns:a="http://schemas.openxmlformats.org/drawingml/2006/main" name="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1155</Words>
  <Application>Microsoft Office PowerPoint</Application>
  <PresentationFormat>自定义</PresentationFormat>
  <Paragraphs>320</Paragraphs>
  <Slides>20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华文中宋</vt:lpstr>
      <vt:lpstr>微软雅黑</vt:lpstr>
      <vt:lpstr>楷体</vt:lpstr>
      <vt:lpstr>黑体</vt:lpstr>
      <vt:lpstr>Times New Roman</vt:lpstr>
      <vt:lpstr>Arial</vt:lpstr>
      <vt:lpstr>Courier New</vt:lpstr>
      <vt:lpstr>楷体_GB2312</vt:lpstr>
      <vt:lpstr>华文新魏</vt:lpstr>
      <vt:lpstr>等线</vt:lpstr>
      <vt:lpstr>MingLiU_HKSCS</vt:lpstr>
      <vt:lpstr>宋体</vt:lpstr>
      <vt:lpstr>Arial Narrow</vt:lpstr>
      <vt:lpstr>1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2023-04-08T08:31:53Z</dcterms:created>
  <dcterms:modified xsi:type="dcterms:W3CDTF">2023-04-08T08:31:58Z</dcterms:modified>
</cp:coreProperties>
</file>