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470" r:id="rId1"/>
    <p:sldMasterId id="2147489507" r:id="rId2"/>
  </p:sldMasterIdLst>
  <p:notesMasterIdLst>
    <p:notesMasterId r:id="rId3"/>
  </p:notesMasterIdLst>
  <p:sldIdLst>
    <p:sldId id="3047" r:id="rId4"/>
    <p:sldId id="3052" r:id="rId5"/>
    <p:sldId id="3056" r:id="rId6"/>
    <p:sldId id="3059" r:id="rId7"/>
    <p:sldId id="3065" r:id="rId9"/>
    <p:sldId id="3068" r:id="rId10"/>
    <p:sldId id="3071" r:id="rId11"/>
    <p:sldId id="3074" r:id="rId12"/>
    <p:sldId id="3080" r:id="rId14"/>
    <p:sldId id="3083" r:id="rId15"/>
    <p:sldId id="3086" r:id="rId16"/>
    <p:sldId id="3089" r:id="rId17"/>
    <p:sldId id="3092" r:id="rId18"/>
    <p:sldId id="3098" r:id="rId20"/>
    <p:sldId id="3101" r:id="rId21"/>
    <p:sldId id="3104" r:id="rId22"/>
    <p:sldId id="3107" r:id="rId23"/>
    <p:sldId id="3110" r:id="rId24"/>
    <p:sldId id="3116" r:id="rId26"/>
    <p:sldId id="3119" r:id="rId27"/>
    <p:sldId id="3122" r:id="rId28"/>
    <p:sldId id="3125" r:id="rId29"/>
    <p:sldId id="3128" r:id="rId30"/>
    <p:sldId id="3134" r:id="rId32"/>
    <p:sldId id="3137" r:id="rId33"/>
    <p:sldId id="3140" r:id="rId34"/>
    <p:sldId id="3143" r:id="rId35"/>
    <p:sldId id="3146" r:id="rId36"/>
    <p:sldId id="3152" r:id="rId38"/>
    <p:sldId id="3155" r:id="rId39"/>
    <p:sldId id="3159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471" r:id="rId1"/>
    <p:sldLayoutId id="2147489472" r:id="rId2"/>
    <p:sldLayoutId id="2147489473" r:id="rId3"/>
    <p:sldLayoutId id="2147489474" r:id="rId4"/>
    <p:sldLayoutId id="2147489475" r:id="rId5"/>
    <p:sldLayoutId id="2147489476" r:id="rId6"/>
    <p:sldLayoutId id="2147489477" r:id="rId7"/>
    <p:sldLayoutId id="2147489478" r:id="rId8"/>
    <p:sldLayoutId id="2147489479" r:id="rId9"/>
    <p:sldLayoutId id="2147489480" r:id="rId10"/>
    <p:sldLayoutId id="21474894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508" r:id="rId1"/>
    <p:sldLayoutId id="2147489509" r:id="rId2"/>
    <p:sldLayoutId id="2147489510" r:id="rId3"/>
    <p:sldLayoutId id="2147489511" r:id="rId4"/>
    <p:sldLayoutId id="2147489512" r:id="rId5"/>
    <p:sldLayoutId id="2147489513" r:id="rId6"/>
    <p:sldLayoutId id="2147489514" r:id="rId7"/>
    <p:sldLayoutId id="2147489515" r:id="rId8"/>
    <p:sldLayoutId id="2147489516" r:id="rId9"/>
    <p:sldLayoutId id="2147489517" r:id="rId10"/>
    <p:sldLayoutId id="21474895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tags" Target="../tags/tag232.xml"/><Relationship Id="rId20" Type="http://schemas.openxmlformats.org/officeDocument/2006/relationships/tags" Target="../tags/tag233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制定有效的人才战略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人才战略的重要性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制定人才战略的步骤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人才培养和引进策略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人才激励机制的建立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实施人才战略的注意事项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人才战略的重要性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人才是企业发展的核心资源</a:t>
            </a:r>
            <a:endParaRPr altLang="en-US" lang="zh-CN"/>
          </a:p>
        </p:txBody>
      </p:sp>
      <p:sp>
        <p:nvSpPr>
          <p:cNvPr id="10489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人才是企业最重要的资产，能够创造最大的价值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人才战略是企业发展的关键，能够推动企业的长期发展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优秀的人才能够为企业带来更多的机会和竞争优势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制定有效的人才战略是企业成功的关键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有效的人才战略能够提高企业竞争力</a:t>
            </a:r>
            <a:endParaRPr altLang="en-US" lang="zh-CN"/>
          </a:p>
        </p:txBody>
      </p:sp>
      <p:sp>
        <p:nvSpPr>
          <p:cNvPr id="10490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有效的人才战略能够吸引和留住优秀人才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人才是企业最重要的资源之一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优秀人才能够提高企业的创新能力和市场竞争力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有效的人才战略能够促进企业的可持续发展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应对市场变化和行业挑战</a:t>
            </a:r>
            <a:endParaRPr altLang="en-US" lang="zh-CN"/>
          </a:p>
        </p:txBody>
      </p:sp>
      <p:sp>
        <p:nvSpPr>
          <p:cNvPr id="10490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人才战略是企业应对市场变化和行业挑战的关键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人才战略能够提高企业的竞争力和创新能力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人才战略能够吸引和留住优秀人才，提高员工满意度和忠诚度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人才战略能够促进企业的可持续发展和长期成功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制定人才战略的步骤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分析企业战略目标和人才需求</a:t>
            </a:r>
            <a:endParaRPr altLang="en-US" lang="zh-CN"/>
          </a:p>
        </p:txBody>
      </p:sp>
      <p:sp>
        <p:nvSpPr>
          <p:cNvPr id="10491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明确企业战略目标：了解企业的长期和短期目标，以及实现这些目标的关键业务领域。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分析人才需求：根据企业战略目标，分析所需的人才类型、数量和质量，以及这些人才需要具备的技能和素质。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确定人才来源：研究市场上的潜在人才，包括内部和外部的人才市场，确定最佳的人才来源途径。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制定人才战略：根据企业战略目标和人才需求，制定相应的人才战略，包括招聘、培训、激励和留用等方面。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评估现有的人才储备和资源</a:t>
            </a:r>
            <a:endParaRPr altLang="en-US" lang="zh-CN"/>
          </a:p>
        </p:txBody>
      </p:sp>
      <p:sp>
        <p:nvSpPr>
          <p:cNvPr id="104924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识别现有的人才储备：包括员工的能力、技能、经验等方面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评估现有的人才资源：包括人力资源的数量、质量、结构等方面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分析人才储备与业务需求的匹配度：确定现有的人才储备是否能够满足业务需求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识别人才资源的不足：找出人才储备和资源方面的不足之处，为制定人才战略提供依据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制定人才培养和引进计划</a:t>
            </a:r>
            <a:endParaRPr altLang="en-US" lang="zh-CN"/>
          </a:p>
        </p:txBody>
      </p:sp>
      <p:sp>
        <p:nvSpPr>
          <p:cNvPr id="10492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确定人才需求：根据企业战略和业务发展，明确所需的人才类型、数量和素质要求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制定培养计划：针对不同岗位和层级，制定个性化的培养计划，包括培训课程、实践锻炼、轮岗交流等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引进外部人才：通过校园招聘、社会招聘、猎头公司等渠道，积极引进符合企业需求的高素质人才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建立激励机制：制定合理的薪酬福利制度和晋升通道，激发员工的积极性和创造力，提高员工满意度和忠诚度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建立有效的人才激励机制</a:t>
            </a:r>
            <a:endParaRPr altLang="en-US" lang="zh-CN"/>
          </a:p>
        </p:txBody>
      </p:sp>
      <p:sp>
        <p:nvSpPr>
          <p:cNvPr id="10493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设计激励机制：根据员工类型和需求，制定相应的激励措施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明确激励目标：确保目标与公司战略和员工需求相匹配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实施激励机制：确保激励措施得到有效执行，并及时调整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评估激励机制：定期评估激励效果，根据反馈进行调整和优化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人才培养和引进策略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建立完善的人才培养体系</a:t>
            </a:r>
            <a:endParaRPr altLang="en-US" lang="zh-CN"/>
          </a:p>
        </p:txBody>
      </p:sp>
      <p:sp>
        <p:nvSpPr>
          <p:cNvPr id="1049456" name="矩形 18"/>
          <p:cNvSpPr/>
          <p:nvPr>
            <p:custDataLst>
              <p:tags r:id="rId1"/>
            </p:custDataLst>
          </p:nvPr>
        </p:nvSpPr>
        <p:spPr>
          <a:xfrm>
            <a:off x="608400" y="2536200"/>
            <a:ext cx="2067373" cy="91738"/>
          </a:xfrm>
          <a:prstGeom prst="rect"/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49458" name="矩形 19"/>
          <p:cNvSpPr/>
          <p:nvPr>
            <p:custDataLst>
              <p:tags r:id="rId2"/>
            </p:custDataLst>
          </p:nvPr>
        </p:nvSpPr>
        <p:spPr>
          <a:xfrm>
            <a:off x="608400" y="2627283"/>
            <a:ext cx="2067373" cy="2577172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标题"/>
          <p:cNvSpPr txBox="1"/>
          <p:nvPr>
            <p:custDataLst>
              <p:tags r:id="rId3"/>
            </p:custDataLst>
          </p:nvPr>
        </p:nvSpPr>
        <p:spPr>
          <a:xfrm>
            <a:off x="842986" y="2719020"/>
            <a:ext cx="1598856" cy="48162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62" name="矩形 21"/>
          <p:cNvSpPr/>
          <p:nvPr>
            <p:custDataLst>
              <p:tags r:id="rId4"/>
            </p:custDataLst>
          </p:nvPr>
        </p:nvSpPr>
        <p:spPr>
          <a:xfrm>
            <a:off x="2834348" y="2536200"/>
            <a:ext cx="2067373" cy="91738"/>
          </a:xfrm>
          <a:prstGeom prst="rect"/>
          <a:gradFill>
            <a:gsLst>
              <a:gs pos="0">
                <a:schemeClr val="accent2">
                  <a:lumMod val="80000"/>
                  <a:lumOff val="20000"/>
                </a:schemeClr>
              </a:gs>
              <a:gs pos="100000">
                <a:schemeClr val="accent2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49464" name="矩形 22"/>
          <p:cNvSpPr/>
          <p:nvPr>
            <p:custDataLst>
              <p:tags r:id="rId5"/>
            </p:custDataLst>
          </p:nvPr>
        </p:nvSpPr>
        <p:spPr>
          <a:xfrm>
            <a:off x="5059641" y="2536200"/>
            <a:ext cx="2067373" cy="91738"/>
          </a:xfrm>
          <a:prstGeom prst="rect"/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100000">
                <a:schemeClr val="accent3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49466" name="矩形 23"/>
          <p:cNvSpPr/>
          <p:nvPr>
            <p:custDataLst>
              <p:tags r:id="rId6"/>
            </p:custDataLst>
          </p:nvPr>
        </p:nvSpPr>
        <p:spPr>
          <a:xfrm>
            <a:off x="7285589" y="2536200"/>
            <a:ext cx="2067373" cy="91738"/>
          </a:xfrm>
          <a:prstGeom prst="rect"/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49468" name="矩形 24"/>
          <p:cNvSpPr/>
          <p:nvPr>
            <p:custDataLst>
              <p:tags r:id="rId7"/>
            </p:custDataLst>
          </p:nvPr>
        </p:nvSpPr>
        <p:spPr>
          <a:xfrm>
            <a:off x="2834348" y="2627283"/>
            <a:ext cx="2067373" cy="2577172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矩形 25"/>
          <p:cNvSpPr/>
          <p:nvPr>
            <p:custDataLst>
              <p:tags r:id="rId8"/>
            </p:custDataLst>
          </p:nvPr>
        </p:nvSpPr>
        <p:spPr>
          <a:xfrm>
            <a:off x="5059641" y="2627283"/>
            <a:ext cx="2067373" cy="2577172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矩形 26"/>
          <p:cNvSpPr/>
          <p:nvPr>
            <p:custDataLst>
              <p:tags r:id="rId9"/>
            </p:custDataLst>
          </p:nvPr>
        </p:nvSpPr>
        <p:spPr>
          <a:xfrm>
            <a:off x="7285589" y="2627283"/>
            <a:ext cx="2067373" cy="2577172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标题"/>
          <p:cNvSpPr txBox="1"/>
          <p:nvPr>
            <p:custDataLst>
              <p:tags r:id="rId10"/>
            </p:custDataLst>
          </p:nvPr>
        </p:nvSpPr>
        <p:spPr>
          <a:xfrm>
            <a:off x="3069590" y="2719020"/>
            <a:ext cx="1597411" cy="48162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2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2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76" name="标题"/>
          <p:cNvSpPr txBox="1"/>
          <p:nvPr>
            <p:custDataLst>
              <p:tags r:id="rId11"/>
            </p:custDataLst>
          </p:nvPr>
        </p:nvSpPr>
        <p:spPr>
          <a:xfrm>
            <a:off x="5294883" y="2719020"/>
            <a:ext cx="1597411" cy="48162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3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3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78" name="标题"/>
          <p:cNvSpPr txBox="1"/>
          <p:nvPr>
            <p:custDataLst>
              <p:tags r:id="rId12"/>
            </p:custDataLst>
          </p:nvPr>
        </p:nvSpPr>
        <p:spPr>
          <a:xfrm>
            <a:off x="7520831" y="2719020"/>
            <a:ext cx="1597411" cy="48162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13"/>
            </p:custDataLst>
          </p:nvPr>
        </p:nvSpPr>
        <p:spPr>
          <a:xfrm>
            <a:off x="843641" y="3392637"/>
            <a:ext cx="1597411" cy="1470423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制定明确的培养目标：根据企业战略和业务需求，制定人才培养目标，确保培养方向与公司发展目标一致。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14"/>
            </p:custDataLst>
          </p:nvPr>
        </p:nvSpPr>
        <p:spPr>
          <a:xfrm>
            <a:off x="3069590" y="3392637"/>
            <a:ext cx="1597411" cy="1470423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建立多元化的培养方式：采用内部培训、外部培训、轮岗实践等多种方式，提高员工的专业技能和综合素质。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15"/>
            </p:custDataLst>
          </p:nvPr>
        </p:nvSpPr>
        <p:spPr>
          <a:xfrm>
            <a:off x="5294883" y="3392637"/>
            <a:ext cx="1597411" cy="1470423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建立激励机制：通过设立奖励制度、晋升机会等方式，激励员工积极参与人才培养计划，提高员工的学习积极性和主动性。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16"/>
            </p:custDataLst>
          </p:nvPr>
        </p:nvSpPr>
        <p:spPr>
          <a:xfrm>
            <a:off x="7520831" y="3392637"/>
            <a:ext cx="1597411" cy="14704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加强师资队伍建设：建立一支高素质、专业化的师资队伍，确保培训质量和效果。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34"/>
          <p:cNvSpPr/>
          <p:nvPr>
            <p:custDataLst>
              <p:tags r:id="rId17"/>
            </p:custDataLst>
          </p:nvPr>
        </p:nvSpPr>
        <p:spPr>
          <a:xfrm>
            <a:off x="9510882" y="2536200"/>
            <a:ext cx="2067373" cy="91738"/>
          </a:xfrm>
          <a:prstGeom prst="rect"/>
          <a:gradFill>
            <a:gsLst>
              <a:gs pos="0">
                <a:schemeClr val="accent5">
                  <a:lumMod val="80000"/>
                  <a:lumOff val="20000"/>
                </a:schemeClr>
              </a:gs>
              <a:gs pos="100000">
                <a:schemeClr val="accent5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49490" name="矩形 35"/>
          <p:cNvSpPr/>
          <p:nvPr>
            <p:custDataLst>
              <p:tags r:id="rId18"/>
            </p:custDataLst>
          </p:nvPr>
        </p:nvSpPr>
        <p:spPr>
          <a:xfrm>
            <a:off x="9510882" y="2627283"/>
            <a:ext cx="2067373" cy="2577172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标题"/>
          <p:cNvSpPr txBox="1"/>
          <p:nvPr>
            <p:custDataLst>
              <p:tags r:id="rId19"/>
            </p:custDataLst>
          </p:nvPr>
        </p:nvSpPr>
        <p:spPr>
          <a:xfrm>
            <a:off x="9746124" y="2719020"/>
            <a:ext cx="1597411" cy="48162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5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5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20"/>
            </p:custDataLst>
          </p:nvPr>
        </p:nvSpPr>
        <p:spPr>
          <a:xfrm>
            <a:off x="9746124" y="3392637"/>
            <a:ext cx="1597411" cy="14704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建立人才梯队：通过人才培养和引进，建立完善的人才梯队，确保企业可持续发展。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加强校企合作，引进优秀人才</a:t>
            </a:r>
            <a:endParaRPr altLang="en-US" lang="zh-CN"/>
          </a:p>
        </p:txBody>
      </p:sp>
      <p:sp>
        <p:nvSpPr>
          <p:cNvPr id="10495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校企合作的意义：通过学校和企业之间的合作，共同培养具有实践能力和创新精神的高素质人才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校企合作的方式：企业可以提供实习、实训等实践机会，学校可以为企业输送优秀人才，实现互利共赢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引进优秀人才的途径：通过校园招聘、社会招聘等途径，引进具有实践经验和专业技能的优秀人才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引进优秀人才的好处：可以为企业带来新的思路和创意，提高企业的竞争力和创新能力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推行内部选拔和岗位轮换制度</a:t>
            </a:r>
            <a:endParaRPr altLang="en-US" lang="zh-CN"/>
          </a:p>
        </p:txBody>
      </p:sp>
      <p:sp>
        <p:nvSpPr>
          <p:cNvPr id="1049588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90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7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92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4444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内部选拔：通过内部选拔，可以激发员工的积极性和工作动力，提高员工的忠诚度和归属感。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9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96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98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9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00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岗位轮换：通过岗位轮换，可以让员工了解不同岗位的工作内容和要求，提高员工的综合素质和适应能力。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0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04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06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91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08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人才培养：通过内部选拔和岗位轮换，可以培养出更多具有潜力和能力的人才，为企业的长期发展提供有力支持。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1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12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14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93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16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引进策略：在引进人才时，应该注重人才的素质、能力和潜力，而不是仅仅看重学历和经验。同时，应该提供良好的工作环境和福利待遇，吸引更多的人才加入企业。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1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建立人才库，实现人才共享</a:t>
            </a:r>
            <a:endParaRPr altLang="en-US" lang="zh-CN"/>
          </a:p>
        </p:txBody>
      </p:sp>
      <p:sp>
        <p:nvSpPr>
          <p:cNvPr id="10496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实现人才共享：通过共享平台，让企业内外部人才资源得到充分利用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建立人才库：收集、整理各类人才信息，形成人才数据库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优化人才配置：根据企业需求和人才特点，合理配置人才资源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提高人才使用效率：通过人才共享，降低人才使用成本，提高人才使用效率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人才激励机制的建立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薪酬激励体系的建立</a:t>
            </a:r>
            <a:endParaRPr altLang="en-US" lang="zh-CN"/>
          </a:p>
        </p:txBody>
      </p:sp>
      <p:sp>
        <p:nvSpPr>
          <p:cNvPr id="104976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薪酬激励体系的设计原则：公平、透明、激励性强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薪酬结构：基本工资+奖金+TUP分配+虚拟股份分红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薪酬水平：根据市场行情和员工能力确定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薪酬调整机制：定期评估，根据业绩和公司发展调整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职业发展通道的设计</a:t>
            </a:r>
            <a:endParaRPr altLang="en-US" lang="zh-CN"/>
          </a:p>
        </p:txBody>
      </p:sp>
      <p:sp>
        <p:nvSpPr>
          <p:cNvPr id="104982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提供培训和发展机会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激励员工不断学习和进步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建立明确的职业发展通道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制定合理的晋升标准和程序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员工福利政策的完善</a:t>
            </a:r>
            <a:endParaRPr altLang="en-US" lang="zh-CN"/>
          </a:p>
        </p:txBody>
      </p:sp>
      <p:sp>
        <p:nvSpPr>
          <p:cNvPr id="10498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建立全面的福利体系，包括医疗保险、养老保险、失业保险等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提供有竞争力的薪酬和奖金制度，激励员工积极工作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实施弹性工作制度，为员工提供更加灵活的工作时间和地点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建立员工培训和发展计划，帮助员工提升技能和职业发展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营造良好的企业文化氛围</a:t>
            </a:r>
            <a:endParaRPr altLang="en-US" lang="zh-CN"/>
          </a:p>
        </p:txBody>
      </p:sp>
      <p:sp>
        <p:nvSpPr>
          <p:cNvPr id="10499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建立共同愿景：让员工明白企业的使命和目标，激发员工的归属感和责任感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强调员工价值：将员工视为企业最重要的资产，尊重和认可员工的贡献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营造开放和包容的文化：鼓励员工提出创新想法和建议，促进员工之间的交流和合作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提供持续学习和发展的机会：帮助员工提升技能和知识，增强员工的个人成长和职业发展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实施人才战略的注意事项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保持战略的灵活性和适应性</a:t>
            </a:r>
            <a:endParaRPr altLang="en-US" lang="zh-CN"/>
          </a:p>
        </p:txBody>
      </p:sp>
      <p:sp>
        <p:nvSpPr>
          <p:cNvPr id="10500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适应市场变化：及时调整人才战略，以适应市场需求的变化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灵活调整策略：根据不同情况，灵活调整人才战略的实施方案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关注员工发展：关注员工成长，提供培训和发展机会，增强员工的适应能力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建立反馈机制：及时收集员工反馈，对人才战略进行持续改进和优化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加强沟通和协调，确保实施效果</a:t>
            </a:r>
            <a:endParaRPr altLang="en-US" lang="zh-CN"/>
          </a:p>
        </p:txBody>
      </p:sp>
      <p:sp>
        <p:nvSpPr>
          <p:cNvPr id="105011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加强内部协调：各部门之间要相互支持，共同推进人才战略的实施。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建立有效的沟通机制：确保信息畅通，及时反馈问题，促进团队协作。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注重外部协调：与合作伙伴、供应商等外部资源保持良好关系，共同推动人才战略的实施。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及时调整和优化：根据实施过程中的反馈和效果，及时调整和优化人才战略，确保实施效果。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持续改进和优化人才战略</a:t>
            </a:r>
            <a:endParaRPr altLang="en-US" lang="zh-CN"/>
          </a:p>
        </p:txBody>
      </p:sp>
      <p:sp>
        <p:nvSpPr>
          <p:cNvPr id="105016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定期评估人才战略的有效性：通过收集反馈、分析数据等方式，定期评估人才战略的效果，找出存在的问题和不足。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及时调整人才战略：根据评估结果，及时调整人才战略，包括招聘、培训、激励等方面的策略，以适应企业发展的需要。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鼓励员工参与人才战略的制定和实施：员工是企业最重要的资源之一，应该鼓励员工参与人才战略的制定和实施过程，提高员工的积极性和参与度。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不断学习和创新：随着市场和技术的不断变化，人才战略也需要不断学习和创新。企业应该关注行业动态和新兴技术，及时调整人才战略，以保持竞争优势。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关注员工满意度和忠诚度</a:t>
            </a:r>
            <a:endParaRPr altLang="en-US" lang="zh-CN"/>
          </a:p>
        </p:txBody>
      </p:sp>
      <p:sp>
        <p:nvSpPr>
          <p:cNvPr id="10502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员工满意度是实施人才战略的关键因素之一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提高员工满意度可以增强员工的归属感和忠诚度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关注员工成长和发展，提供良好的培训和晋升机会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营造积极的工作氛围，提高员工的工作积极性和效率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2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总结有效的人才战略对企业发展的重要性</a:t>
            </a:r>
            <a:endParaRPr altLang="en-US" lang="zh-CN"/>
          </a:p>
        </p:txBody>
      </p:sp>
      <p:sp>
        <p:nvSpPr>
          <p:cNvPr id="105032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3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提升企业核心竞争力：有效的人才战略能够吸引和留住优秀人才，提高企业的创新能力和竞争力。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促进企业可持续发展：通过制定合理的人才战略，企业能够实现人才的优化配置，提高企业的生产效率和经济效益，实现可持续发展。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增强企业社会责任感：有效的人才战略能够关注员工的发展和福利，提高企业的社会形象和声誉，增强企业的社会责任感。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推动企业转型升级：随着市场竞争的加剧和技术的不断更新，有效的人才战略能够为企业提供人才保障，推动企业转型升级和创新发展。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展望未来人才战略的发展趋势和挑战</a:t>
            </a:r>
            <a:endParaRPr altLang="en-US" lang="zh-CN"/>
          </a:p>
        </p:txBody>
      </p:sp>
      <p:sp>
        <p:nvSpPr>
          <p:cNvPr id="10503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人才战略面临的挑战：技术变革带来的技能需求变化，全球化趋势下的文化融合，人才流失和保留问题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人才战略的发展趋势：从单一技能到多元化能力，从短期培训到终身学习，从内部选拔到外部招聘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应对策略：建立灵活的人才管理机制，提供个性化的培训和发展机会，营造良好的企业文化氛围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未来展望：通过不断创新和优化人才战略，实现可持续发展和长期竞争力提升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4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1_1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1_1"/>
  <p:tag name="KSO_WM_DIAGRAM_VERSION" val="3"/>
  <p:tag name="KSO_WM_DIAGRAM_COLOR_TRICK" val="4"/>
  <p:tag name="KSO_WM_DIAGRAM_COLOR_TEXT_CAN_REMOVE" val="n"/>
  <p:tag name="KSO_WM_DIAGRAM_GROUP_CODE" val="l1-1"/>
  <p:tag name="KSO_WM_UNIT_FILL_FORE_SCHEMECOLOR_INDEX" val="5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1_2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60_4*l_h_a*1_1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2_1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2_1"/>
  <p:tag name="KSO_WM_DIAGRAM_VERSION" val="3"/>
  <p:tag name="KSO_WM_DIAGRAM_COLOR_TRICK" val="4"/>
  <p:tag name="KSO_WM_DIAGRAM_COLOR_TEXT_CAN_REMOVE" val="n"/>
  <p:tag name="KSO_WM_DIAGRAM_GROUP_CODE" val="l1-1"/>
  <p:tag name="KSO_WM_UNIT_FILL_FORE_SCHEMECOLOR_INDEX" val="6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6,&quot;pos&quot;:0,&quot;transparency&quot;:0},{&quot;brightness&quot;:0.20000000298023224,&quot;colorType&quot;:1,&quot;foreColorIndex&quot;:6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3_1"/>
  <p:tag name="KSO_WM_TEMPLATE_CATEGORY" val="diagram"/>
  <p:tag name="KSO_WM_TEMPLATE_INDEX" val="2023106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1"/>
  <p:tag name="KSO_WM_UNIT_FILL_FORE_SCHEMECOLOR_INDEX" val="7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.20000000298023224,&quot;colorType&quot;:1,&quot;foreColorIndex&quot;:7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4_1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4_1"/>
  <p:tag name="KSO_WM_DIAGRAM_VERSION" val="3"/>
  <p:tag name="KSO_WM_DIAGRAM_COLOR_TRICK" val="4"/>
  <p:tag name="KSO_WM_DIAGRAM_COLOR_TEXT_CAN_REMOVE" val="n"/>
  <p:tag name="KSO_WM_DIAGRAM_GROUP_CODE" val="l1-1"/>
  <p:tag name="KSO_WM_UNIT_FILL_FORE_SCHEMECOLOR_INDEX" val="8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2_2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3_3"/>
  <p:tag name="KSO_WM_TEMPLATE_CATEGORY" val="diagram"/>
  <p:tag name="KSO_WM_TEMPLATE_INDEX" val="2023106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3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4_2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4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60_4*l_h_a*1_2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6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1060_4*l_h_a*1_3_2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TYPE" val="l_h_a"/>
  <p:tag name="KSO_WM_UNIT_INDEX" val="1_3_2"/>
  <p:tag name="KSO_WM_UNIT_PRESET_TEXT" val="添加项标题"/>
  <p:tag name="KSO_WM_UNIT_TEXT_FILL_FORE_SCHEMECOLOR_INDEX" val="7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060_4*l_h_a*1_4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8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60_4*l_h_f*1_1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60_4*l_h_f*1_2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1060_4*l_h_f*1_3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SUBTYPE" val="a"/>
  <p:tag name="KSO_WM_UNIT_VALUE" val="60"/>
  <p:tag name="KSO_WM_UNIT_TYPE" val="l_h_f"/>
  <p:tag name="KSO_WM_UNIT_INDEX" val="1_3_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60_4*l_h_f*1_4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5_1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5_1"/>
  <p:tag name="KSO_WM_DIAGRAM_VERSION" val="3"/>
  <p:tag name="KSO_WM_DIAGRAM_COLOR_TRICK" val="4"/>
  <p:tag name="KSO_WM_DIAGRAM_COLOR_TEXT_CAN_REMOVE" val="n"/>
  <p:tag name="KSO_WM_DIAGRAM_GROUP_CODE" val="l1-1"/>
  <p:tag name="KSO_WM_UNIT_FILL_FORE_SCHEMECOLOR_INDEX" val="9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9,&quot;pos&quot;:0,&quot;transparency&quot;:0},{&quot;brightness&quot;:0.20000000298023224,&quot;colorType&quot;:1,&quot;foreColorIndex&quot;:9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5_2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5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060_4*l_h_a*1_5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9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060_4*l_h_f*1_5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4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5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53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2023-12-19T17:25:06Z</dcterms:created>
  <dcterms:modified xsi:type="dcterms:W3CDTF">2023-12-19T17:25:06Z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287b32e518b4448e8b89bf168d1a8e08_21</vt:lpwstr>
  </property>
</Properties>
</file>