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142" r:id="rId1"/>
    <p:sldMasterId id="2147502179" r:id="rId2"/>
  </p:sldMasterIdLst>
  <p:notesMasterIdLst>
    <p:notesMasterId r:id="rId3"/>
  </p:notesMasterIdLst>
  <p:sldIdLst>
    <p:sldId id="8912" r:id="rId4"/>
    <p:sldId id="8917" r:id="rId5"/>
    <p:sldId id="8921" r:id="rId6"/>
    <p:sldId id="8924" r:id="rId7"/>
    <p:sldId id="8930" r:id="rId9"/>
    <p:sldId id="8933" r:id="rId10"/>
    <p:sldId id="8936" r:id="rId11"/>
    <p:sldId id="8939" r:id="rId12"/>
    <p:sldId id="8942" r:id="rId13"/>
    <p:sldId id="8948" r:id="rId15"/>
    <p:sldId id="8951" r:id="rId16"/>
    <p:sldId id="8954" r:id="rId17"/>
    <p:sldId id="8957" r:id="rId18"/>
    <p:sldId id="8960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143" r:id="rId1"/>
    <p:sldLayoutId id="2147502144" r:id="rId2"/>
    <p:sldLayoutId id="2147502145" r:id="rId3"/>
    <p:sldLayoutId id="2147502146" r:id="rId4"/>
    <p:sldLayoutId id="2147502147" r:id="rId5"/>
    <p:sldLayoutId id="2147502148" r:id="rId6"/>
    <p:sldLayoutId id="2147502149" r:id="rId7"/>
    <p:sldLayoutId id="2147502150" r:id="rId8"/>
    <p:sldLayoutId id="2147502151" r:id="rId9"/>
    <p:sldLayoutId id="2147502152" r:id="rId10"/>
    <p:sldLayoutId id="214750215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180" r:id="rId1"/>
    <p:sldLayoutId id="2147502181" r:id="rId2"/>
    <p:sldLayoutId id="2147502182" r:id="rId3"/>
    <p:sldLayoutId id="2147502183" r:id="rId4"/>
    <p:sldLayoutId id="2147502184" r:id="rId5"/>
    <p:sldLayoutId id="2147502185" r:id="rId6"/>
    <p:sldLayoutId id="2147502186" r:id="rId7"/>
    <p:sldLayoutId id="2147502187" r:id="rId8"/>
    <p:sldLayoutId id="2147502188" r:id="rId9"/>
    <p:sldLayoutId id="2147502189" r:id="rId10"/>
    <p:sldLayoutId id="214750219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16.xml"/><Relationship Id="rId2" Type="http://schemas.openxmlformats.org/officeDocument/2006/relationships/tags" Target="../tags/tag717.xml"/><Relationship Id="rId3" Type="http://schemas.openxmlformats.org/officeDocument/2006/relationships/tags" Target="../tags/tag7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19.xml"/><Relationship Id="rId2" Type="http://schemas.openxmlformats.org/officeDocument/2006/relationships/tags" Target="../tags/tag720.xml"/><Relationship Id="rId3" Type="http://schemas.openxmlformats.org/officeDocument/2006/relationships/tags" Target="../tags/tag7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22.xml"/><Relationship Id="rId2" Type="http://schemas.openxmlformats.org/officeDocument/2006/relationships/tags" Target="../tags/tag723.xml"/><Relationship Id="rId3" Type="http://schemas.openxmlformats.org/officeDocument/2006/relationships/tags" Target="../tags/tag724.xml"/><Relationship Id="rId4" Type="http://schemas.openxmlformats.org/officeDocument/2006/relationships/tags" Target="../tags/tag725.xml"/><Relationship Id="rId5" Type="http://schemas.openxmlformats.org/officeDocument/2006/relationships/tags" Target="../tags/tag726.xml"/><Relationship Id="rId6" Type="http://schemas.openxmlformats.org/officeDocument/2006/relationships/tags" Target="../tags/tag727.xml"/><Relationship Id="rId7" Type="http://schemas.openxmlformats.org/officeDocument/2006/relationships/tags" Target="../tags/tag728.xml"/><Relationship Id="rId8" Type="http://schemas.openxmlformats.org/officeDocument/2006/relationships/tags" Target="../tags/tag729.xml"/><Relationship Id="rId9" Type="http://schemas.openxmlformats.org/officeDocument/2006/relationships/tags" Target="../tags/tag730.xml"/><Relationship Id="rId10" Type="http://schemas.openxmlformats.org/officeDocument/2006/relationships/tags" Target="../tags/tag731.xml"/><Relationship Id="rId11" Type="http://schemas.openxmlformats.org/officeDocument/2006/relationships/tags" Target="../tags/tag732.xml"/><Relationship Id="rId12" Type="http://schemas.openxmlformats.org/officeDocument/2006/relationships/tags" Target="../tags/tag73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58.xml"/><Relationship Id="rId2" Type="http://schemas.openxmlformats.org/officeDocument/2006/relationships/tags" Target="../tags/tag759.xml"/><Relationship Id="rId3" Type="http://schemas.openxmlformats.org/officeDocument/2006/relationships/tags" Target="../tags/tag760.xml"/><Relationship Id="rId4" Type="http://schemas.openxmlformats.org/officeDocument/2006/relationships/tags" Target="../tags/tag761.xml"/><Relationship Id="rId5" Type="http://schemas.openxmlformats.org/officeDocument/2006/relationships/tags" Target="../tags/tag762.xml"/><Relationship Id="rId6" Type="http://schemas.openxmlformats.org/officeDocument/2006/relationships/tags" Target="../tags/tag763.xml"/><Relationship Id="rId7" Type="http://schemas.openxmlformats.org/officeDocument/2006/relationships/tags" Target="../tags/tag764.xml"/><Relationship Id="rId8" Type="http://schemas.openxmlformats.org/officeDocument/2006/relationships/tags" Target="../tags/tag765.xml"/><Relationship Id="rId9" Type="http://schemas.openxmlformats.org/officeDocument/2006/relationships/tags" Target="../tags/tag766.xml"/><Relationship Id="rId10" Type="http://schemas.openxmlformats.org/officeDocument/2006/relationships/tags" Target="../tags/tag767.xml"/><Relationship Id="rId11" Type="http://schemas.openxmlformats.org/officeDocument/2006/relationships/tags" Target="../tags/tag768.xml"/><Relationship Id="rId12" Type="http://schemas.openxmlformats.org/officeDocument/2006/relationships/tags" Target="../tags/tag76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0.xml"/><Relationship Id="rId2" Type="http://schemas.openxmlformats.org/officeDocument/2006/relationships/tags" Target="../tags/tag771.xml"/><Relationship Id="rId3" Type="http://schemas.openxmlformats.org/officeDocument/2006/relationships/tags" Target="../tags/tag772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73.xml"/><Relationship Id="rId2" Type="http://schemas.openxmlformats.org/officeDocument/2006/relationships/tags" Target="../tags/tag774.xml"/><Relationship Id="rId3" Type="http://schemas.openxmlformats.org/officeDocument/2006/relationships/tags" Target="../tags/tag775.xml"/><Relationship Id="rId4" Type="http://schemas.openxmlformats.org/officeDocument/2006/relationships/tags" Target="../tags/tag776.xml"/><Relationship Id="rId5" Type="http://schemas.openxmlformats.org/officeDocument/2006/relationships/tags" Target="../tags/tag777.xml"/><Relationship Id="rId6" Type="http://schemas.openxmlformats.org/officeDocument/2006/relationships/tags" Target="../tags/tag778.xml"/><Relationship Id="rId7" Type="http://schemas.openxmlformats.org/officeDocument/2006/relationships/tags" Target="../tags/tag779.xml"/><Relationship Id="rId8" Type="http://schemas.openxmlformats.org/officeDocument/2006/relationships/tags" Target="../tags/tag780.xml"/><Relationship Id="rId9" Type="http://schemas.openxmlformats.org/officeDocument/2006/relationships/tags" Target="../tags/tag781.xml"/><Relationship Id="rId10" Type="http://schemas.openxmlformats.org/officeDocument/2006/relationships/tags" Target="../tags/tag782.xml"/><Relationship Id="rId11" Type="http://schemas.openxmlformats.org/officeDocument/2006/relationships/tags" Target="../tags/tag783.xml"/><Relationship Id="rId12" Type="http://schemas.openxmlformats.org/officeDocument/2006/relationships/tags" Target="../tags/tag78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85.xml"/><Relationship Id="rId2" Type="http://schemas.openxmlformats.org/officeDocument/2006/relationships/tags" Target="../tags/tag786.xml"/><Relationship Id="rId3" Type="http://schemas.openxmlformats.org/officeDocument/2006/relationships/tags" Target="../tags/tag787.xml"/><Relationship Id="rId4" Type="http://schemas.openxmlformats.org/officeDocument/2006/relationships/tags" Target="../tags/tag788.xml"/><Relationship Id="rId5" Type="http://schemas.openxmlformats.org/officeDocument/2006/relationships/tags" Target="../tags/tag789.xml"/><Relationship Id="rId6" Type="http://schemas.openxmlformats.org/officeDocument/2006/relationships/tags" Target="../tags/tag790.xml"/><Relationship Id="rId7" Type="http://schemas.openxmlformats.org/officeDocument/2006/relationships/tags" Target="../tags/tag791.xml"/><Relationship Id="rId8" Type="http://schemas.openxmlformats.org/officeDocument/2006/relationships/tags" Target="../tags/tag792.xml"/><Relationship Id="rId9" Type="http://schemas.openxmlformats.org/officeDocument/2006/relationships/tags" Target="../tags/tag793.xml"/><Relationship Id="rId10" Type="http://schemas.openxmlformats.org/officeDocument/2006/relationships/tags" Target="../tags/tag794.xml"/><Relationship Id="rId11" Type="http://schemas.openxmlformats.org/officeDocument/2006/relationships/tags" Target="../tags/tag795.xml"/><Relationship Id="rId12" Type="http://schemas.openxmlformats.org/officeDocument/2006/relationships/tags" Target="../tags/tag79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797.xml"/><Relationship Id="rId2" Type="http://schemas.openxmlformats.org/officeDocument/2006/relationships/tags" Target="../tags/tag798.xml"/><Relationship Id="rId3" Type="http://schemas.openxmlformats.org/officeDocument/2006/relationships/tags" Target="../tags/tag799.xml"/><Relationship Id="rId4" Type="http://schemas.openxmlformats.org/officeDocument/2006/relationships/tags" Target="../tags/tag800.xml"/><Relationship Id="rId5" Type="http://schemas.openxmlformats.org/officeDocument/2006/relationships/tags" Target="../tags/tag801.xml"/><Relationship Id="rId6" Type="http://schemas.openxmlformats.org/officeDocument/2006/relationships/tags" Target="../tags/tag802.xml"/><Relationship Id="rId7" Type="http://schemas.openxmlformats.org/officeDocument/2006/relationships/tags" Target="../tags/tag803.xml"/><Relationship Id="rId8" Type="http://schemas.openxmlformats.org/officeDocument/2006/relationships/tags" Target="../tags/tag804.xml"/><Relationship Id="rId9" Type="http://schemas.openxmlformats.org/officeDocument/2006/relationships/tags" Target="../tags/tag805.xml"/><Relationship Id="rId10" Type="http://schemas.openxmlformats.org/officeDocument/2006/relationships/tags" Target="../tags/tag806.xml"/><Relationship Id="rId11" Type="http://schemas.openxmlformats.org/officeDocument/2006/relationships/tags" Target="../tags/tag807.xml"/><Relationship Id="rId12" Type="http://schemas.openxmlformats.org/officeDocument/2006/relationships/tags" Target="../tags/tag808.xml"/><Relationship Id="rId13" Type="http://schemas.openxmlformats.org/officeDocument/2006/relationships/tags" Target="../tags/tag809.xml"/><Relationship Id="rId14" Type="http://schemas.openxmlformats.org/officeDocument/2006/relationships/tags" Target="../tags/tag810.xml"/><Relationship Id="rId15" Type="http://schemas.openxmlformats.org/officeDocument/2006/relationships/tags" Target="../tags/tag811.xml"/><Relationship Id="rId16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12.xml"/><Relationship Id="rId2" Type="http://schemas.openxmlformats.org/officeDocument/2006/relationships/tags" Target="../tags/tag813.xml"/><Relationship Id="rId3" Type="http://schemas.openxmlformats.org/officeDocument/2006/relationships/tags" Target="../tags/tag814.xml"/><Relationship Id="rId4" Type="http://schemas.openxmlformats.org/officeDocument/2006/relationships/tags" Target="../tags/tag815.xml"/><Relationship Id="rId5" Type="http://schemas.openxmlformats.org/officeDocument/2006/relationships/tags" Target="../tags/tag816.xml"/><Relationship Id="rId6" Type="http://schemas.openxmlformats.org/officeDocument/2006/relationships/tags" Target="../tags/tag817.xml"/><Relationship Id="rId7" Type="http://schemas.openxmlformats.org/officeDocument/2006/relationships/tags" Target="../tags/tag818.xml"/><Relationship Id="rId8" Type="http://schemas.openxmlformats.org/officeDocument/2006/relationships/tags" Target="../tags/tag819.xml"/><Relationship Id="rId9" Type="http://schemas.openxmlformats.org/officeDocument/2006/relationships/tags" Target="../tags/tag820.xml"/><Relationship Id="rId10" Type="http://schemas.openxmlformats.org/officeDocument/2006/relationships/tags" Target="../tags/tag821.xml"/><Relationship Id="rId11" Type="http://schemas.openxmlformats.org/officeDocument/2006/relationships/tags" Target="../tags/tag822.xml"/><Relationship Id="rId12" Type="http://schemas.openxmlformats.org/officeDocument/2006/relationships/tags" Target="../tags/tag82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24.xml"/><Relationship Id="rId2" Type="http://schemas.openxmlformats.org/officeDocument/2006/relationships/tags" Target="../tags/tag825.xml"/><Relationship Id="rId3" Type="http://schemas.openxmlformats.org/officeDocument/2006/relationships/tags" Target="../tags/tag82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养老产业2024工作总结及工作展望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453630" y="205041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标题"/>
          <p:cNvSpPr txBox="1"/>
          <p:nvPr>
            <p:custDataLst>
              <p:tags r:id="rId4"/>
            </p:custDataLst>
          </p:nvPr>
        </p:nvSpPr>
        <p:spPr>
          <a:xfrm>
            <a:off x="7660005" y="33394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养老产业2024工作总结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6" name="标题"/>
          <p:cNvSpPr txBox="1"/>
          <p:nvPr>
            <p:custDataLst>
              <p:tags r:id="rId5"/>
            </p:custDataLst>
          </p:nvPr>
        </p:nvSpPr>
        <p:spPr>
          <a:xfrm>
            <a:off x="7453630" y="460248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养老产业2024工作展望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8" name="椭圆 239"/>
          <p:cNvSpPr/>
          <p:nvPr>
            <p:custDataLst>
              <p:tags r:id="rId6"/>
            </p:custDataLst>
          </p:nvPr>
        </p:nvSpPr>
        <p:spPr>
          <a:xfrm>
            <a:off x="6263640" y="1772285"/>
            <a:ext cx="1034415" cy="103505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0" name="椭圆 70"/>
          <p:cNvSpPr/>
          <p:nvPr>
            <p:custDataLst>
              <p:tags r:id="rId7"/>
            </p:custDataLst>
          </p:nvPr>
        </p:nvSpPr>
        <p:spPr>
          <a:xfrm>
            <a:off x="6373495" y="1885950"/>
            <a:ext cx="807720" cy="808355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2" name="序号"/>
          <p:cNvSpPr txBox="1"/>
          <p:nvPr>
            <p:custDataLst>
              <p:tags r:id="rId8"/>
            </p:custDataLst>
          </p:nvPr>
        </p:nvSpPr>
        <p:spPr>
          <a:xfrm>
            <a:off x="6153785" y="2042795"/>
            <a:ext cx="1256030" cy="521970"/>
          </a:xfrm>
          <a:prstGeom prst="rect"/>
          <a:noFill/>
        </p:spPr>
        <p:txBody>
          <a:bodyPr anchor="t" bIns="45720" lIns="91440" rIns="91440" rtlCol="0" tIns="45720" wrap="square">
            <a:normAutofit lnSpcReduction="10000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4" name="椭圆 47"/>
          <p:cNvSpPr/>
          <p:nvPr>
            <p:custDataLst>
              <p:tags r:id="rId9"/>
            </p:custDataLst>
          </p:nvPr>
        </p:nvSpPr>
        <p:spPr>
          <a:xfrm>
            <a:off x="6469380" y="3061335"/>
            <a:ext cx="1034415" cy="103505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椭圆 54"/>
          <p:cNvSpPr/>
          <p:nvPr>
            <p:custDataLst>
              <p:tags r:id="rId10"/>
            </p:custDataLst>
          </p:nvPr>
        </p:nvSpPr>
        <p:spPr>
          <a:xfrm>
            <a:off x="6579235" y="3175000"/>
            <a:ext cx="807720" cy="808355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8" name="序号"/>
          <p:cNvSpPr txBox="1"/>
          <p:nvPr>
            <p:custDataLst>
              <p:tags r:id="rId11"/>
            </p:custDataLst>
          </p:nvPr>
        </p:nvSpPr>
        <p:spPr>
          <a:xfrm>
            <a:off x="6346190" y="3317875"/>
            <a:ext cx="1256030" cy="521970"/>
          </a:xfrm>
          <a:prstGeom prst="rect"/>
          <a:noFill/>
        </p:spPr>
        <p:txBody>
          <a:bodyPr anchor="t" bIns="45720" lIns="91440" rIns="91440" rtlCol="0" tIns="45720" wrap="square">
            <a:normAutofit lnSpcReduction="10000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45"/>
          <p:cNvSpPr/>
          <p:nvPr>
            <p:custDataLst>
              <p:tags r:id="rId12"/>
            </p:custDataLst>
          </p:nvPr>
        </p:nvSpPr>
        <p:spPr>
          <a:xfrm>
            <a:off x="6263640" y="4324350"/>
            <a:ext cx="1034415" cy="103505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46"/>
          <p:cNvSpPr/>
          <p:nvPr>
            <p:custDataLst>
              <p:tags r:id="rId13"/>
            </p:custDataLst>
          </p:nvPr>
        </p:nvSpPr>
        <p:spPr>
          <a:xfrm>
            <a:off x="6373495" y="4438015"/>
            <a:ext cx="807720" cy="808355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138545" y="4602480"/>
            <a:ext cx="1256030" cy="521970"/>
          </a:xfrm>
          <a:prstGeom prst="rect"/>
          <a:noFill/>
        </p:spPr>
        <p:txBody>
          <a:bodyPr anchor="t" bIns="45720" lIns="91440" rIns="91440" rtlCol="0" tIns="45720" wrap="square">
            <a:normAutofit lnSpcReduction="10000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养老产业2024工作总结</a:t>
            </a:r>
            <a:endParaRPr altLang="en-US" lang="zh-CN"/>
          </a:p>
        </p:txBody>
      </p:sp>
      <p:sp>
        <p:nvSpPr>
          <p:cNvPr id="105098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养老产业的发展历程</a:t>
            </a:r>
            <a:endParaRPr altLang="en-US" lang="zh-CN"/>
          </a:p>
        </p:txBody>
      </p:sp>
      <p:sp>
        <p:nvSpPr>
          <p:cNvPr id="105172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3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3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养老产业的发展背景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3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3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3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养老产业的发展历程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4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4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4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养老产业的发展现状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4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4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5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养老产业的发展趋势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2024年养老产业的工作重点</a:t>
            </a:r>
            <a:endParaRPr altLang="en-US" lang="zh-CN"/>
          </a:p>
        </p:txBody>
      </p:sp>
      <p:sp>
        <p:nvSpPr>
          <p:cNvPr id="105203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提升服务质量：加强员工培训，提高服务水平，满足老年人需求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4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4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4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拓展服务领域：扩大服务范围，增加服务项目，满足不同老年人的需求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4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4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5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加强信息化建设：利用现代科技手段，提高服务效率，提升老年人满意度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5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5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5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推进医养结合：加强医疗与养老的结合，为老年人提供更加全面的服务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5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6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养老产业的发展成果</a:t>
            </a:r>
            <a:endParaRPr altLang="en-US" lang="zh-CN"/>
          </a:p>
        </p:txBody>
      </p:sp>
      <p:sp>
        <p:nvSpPr>
          <p:cNvPr id="105234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5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3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5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35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5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3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6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36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养老服务质量不断提升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36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养老产业成为新的经济增长点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36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养老产业规模增长迅速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37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养老服务体系不断完善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养老产业的发展挑战与机遇</a:t>
            </a:r>
            <a:endParaRPr altLang="en-US" lang="zh-CN"/>
          </a:p>
        </p:txBody>
      </p:sp>
      <p:sp>
        <p:nvSpPr>
          <p:cNvPr id="1052658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660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662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养老产业的发展背景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2664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666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668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养老产业的发展挑战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2670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672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674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养老产业的发展机遇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2676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678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680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养老产业的发展前景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6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养老产业2024工作展望</a:t>
            </a:r>
            <a:endParaRPr altLang="en-US" lang="zh-CN"/>
          </a:p>
        </p:txBody>
      </p:sp>
      <p:sp>
        <p:nvSpPr>
          <p:cNvPr id="105296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养老产业的发展趋势</a:t>
            </a:r>
            <a:endParaRPr altLang="en-US" lang="zh-CN"/>
          </a:p>
        </p:txBody>
      </p:sp>
      <p:sp>
        <p:nvSpPr>
          <p:cNvPr id="105370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1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1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智慧养老：利用先进技术提升养老服务效率和质量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1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1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1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医养结合：将医疗资源与养老服务相结合，提供更全面的健康保障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2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2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2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多元化服务：满足不同老年人的需求，提供个性化、多样化的服务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2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2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3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政策支持：政府加大对养老产业的支持力度，推动其快速发展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养老产业的发展目标</a:t>
            </a:r>
            <a:endParaRPr altLang="en-US" lang="zh-CN"/>
          </a:p>
        </p:txBody>
      </p:sp>
      <p:sp>
        <p:nvSpPr>
          <p:cNvPr id="10540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提升养老服务质量：通过提高护理人员素质、完善服务设施等方式，提高养老服务质量，满足老年人的需求。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2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拓展养老服务领域：在现有基础上，进一步拓展养老服务领域，如康复护理、心理咨询等，为老年人提供更加全面的服务。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2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推动智慧养老发展：利用现代科技手段，推动智慧养老发展，提高养老服务的便捷性和效率。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3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加强行业监管和标准化建设：加强行业监管和标准化建设，规范养老服务市场秩序，保障老年人的权益。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4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养老产业的发展策略</a:t>
            </a:r>
            <a:endParaRPr altLang="en-US" lang="zh-CN"/>
          </a:p>
        </p:txBody>
      </p:sp>
      <p:sp>
        <p:nvSpPr>
          <p:cNvPr id="1054328" name="矩形 5"/>
          <p:cNvSpPr/>
          <p:nvPr>
            <p:custDataLst>
              <p:tags r:id="rId1"/>
            </p:custDataLst>
          </p:nvPr>
        </p:nvSpPr>
        <p:spPr>
          <a:xfrm>
            <a:off x="915667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30" name="矩形 10"/>
          <p:cNvSpPr/>
          <p:nvPr>
            <p:custDataLst>
              <p:tags r:id="rId2"/>
            </p:custDataLst>
          </p:nvPr>
        </p:nvSpPr>
        <p:spPr>
          <a:xfrm>
            <a:off x="1262772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32" name="TextBox 2"/>
          <p:cNvSpPr txBox="1"/>
          <p:nvPr>
            <p:custDataLst>
              <p:tags r:id="rId3"/>
            </p:custDataLst>
          </p:nvPr>
        </p:nvSpPr>
        <p:spPr>
          <a:xfrm>
            <a:off x="1067365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政策支持：政府加大对养老产业的扶持力度，制定优惠政策，鼓励社会资本投入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334" name="矩形 6"/>
          <p:cNvSpPr/>
          <p:nvPr>
            <p:custDataLst>
              <p:tags r:id="rId4"/>
            </p:custDataLst>
          </p:nvPr>
        </p:nvSpPr>
        <p:spPr>
          <a:xfrm>
            <a:off x="4486995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36" name="矩形 11"/>
          <p:cNvSpPr/>
          <p:nvPr>
            <p:custDataLst>
              <p:tags r:id="rId5"/>
            </p:custDataLst>
          </p:nvPr>
        </p:nvSpPr>
        <p:spPr>
          <a:xfrm>
            <a:off x="4853384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38" name="TextBox 2"/>
          <p:cNvSpPr txBox="1"/>
          <p:nvPr>
            <p:custDataLst>
              <p:tags r:id="rId6"/>
            </p:custDataLst>
          </p:nvPr>
        </p:nvSpPr>
        <p:spPr>
          <a:xfrm>
            <a:off x="4638693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市场化运作：推动养老产业市场化运作，引入竞争机制，提高服务质量和效率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340" name="矩形 7"/>
          <p:cNvSpPr/>
          <p:nvPr>
            <p:custDataLst>
              <p:tags r:id="rId7"/>
            </p:custDataLst>
          </p:nvPr>
        </p:nvSpPr>
        <p:spPr>
          <a:xfrm>
            <a:off x="8057681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42" name="矩形 12"/>
          <p:cNvSpPr/>
          <p:nvPr>
            <p:custDataLst>
              <p:tags r:id="rId8"/>
            </p:custDataLst>
          </p:nvPr>
        </p:nvSpPr>
        <p:spPr>
          <a:xfrm>
            <a:off x="8443353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44" name="TextBox 2"/>
          <p:cNvSpPr txBox="1"/>
          <p:nvPr>
            <p:custDataLst>
              <p:tags r:id="rId9"/>
            </p:custDataLst>
          </p:nvPr>
        </p:nvSpPr>
        <p:spPr>
          <a:xfrm>
            <a:off x="8209378" y="2248889"/>
            <a:ext cx="2882656" cy="1292879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多元化服务：提供多元化的养老服务，满足不同老年人的需求，包括生活照料、医疗保健、文化娱乐等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346" name="矩形 33"/>
          <p:cNvSpPr/>
          <p:nvPr>
            <p:custDataLst>
              <p:tags r:id="rId10"/>
            </p:custDataLst>
          </p:nvPr>
        </p:nvSpPr>
        <p:spPr>
          <a:xfrm>
            <a:off x="2705831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48" name="矩形 37"/>
          <p:cNvSpPr/>
          <p:nvPr>
            <p:custDataLst>
              <p:tags r:id="rId11"/>
            </p:custDataLst>
          </p:nvPr>
        </p:nvSpPr>
        <p:spPr>
          <a:xfrm>
            <a:off x="3052936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50" name="TextBox 2"/>
          <p:cNvSpPr txBox="1"/>
          <p:nvPr>
            <p:custDataLst>
              <p:tags r:id="rId12"/>
            </p:custDataLst>
          </p:nvPr>
        </p:nvSpPr>
        <p:spPr>
          <a:xfrm>
            <a:off x="2857528" y="4798185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科技创新：运用科技手段提高养老服务水平，如智能化设备、远程医疗等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352" name="矩形 34"/>
          <p:cNvSpPr/>
          <p:nvPr>
            <p:custDataLst>
              <p:tags r:id="rId13"/>
            </p:custDataLst>
          </p:nvPr>
        </p:nvSpPr>
        <p:spPr>
          <a:xfrm>
            <a:off x="6277159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54" name="矩形 38"/>
          <p:cNvSpPr/>
          <p:nvPr>
            <p:custDataLst>
              <p:tags r:id="rId14"/>
            </p:custDataLst>
          </p:nvPr>
        </p:nvSpPr>
        <p:spPr>
          <a:xfrm>
            <a:off x="6643548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56" name="TextBox 2"/>
          <p:cNvSpPr txBox="1"/>
          <p:nvPr>
            <p:custDataLst>
              <p:tags r:id="rId15"/>
            </p:custDataLst>
          </p:nvPr>
        </p:nvSpPr>
        <p:spPr>
          <a:xfrm>
            <a:off x="6428857" y="4798185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人才培养：加强养老产业人才培养，提高从业人员的专业素质和服务意识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养老产业的未来展望</a:t>
            </a:r>
            <a:endParaRPr altLang="en-US" lang="zh-CN"/>
          </a:p>
        </p:txBody>
      </p:sp>
      <p:sp>
        <p:nvSpPr>
          <p:cNvPr id="105464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4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4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养老产业的发展趋势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65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5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5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养老产业的市场规模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65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5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6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养老产业的服务质量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66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6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6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养老产业的政策支持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5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4954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3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3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3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3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3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3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3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3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3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3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3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3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3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3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SLIDE_ID" val="custom20230896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1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1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2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7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82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826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2023-12-17T15:15:47Z</dcterms:created>
  <dcterms:modified xsi:type="dcterms:W3CDTF">2023-12-17T15:15:47Z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5be8bae192e04087a9bf1122930e2d59_21</vt:lpwstr>
  </property>
</Properties>
</file>