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304" r:id="rId3"/>
    <p:sldId id="339" r:id="rId4"/>
    <p:sldId id="310" r:id="rId5"/>
    <p:sldId id="348" r:id="rId6"/>
    <p:sldId id="399" r:id="rId7"/>
    <p:sldId id="400" r:id="rId8"/>
    <p:sldId id="401" r:id="rId9"/>
    <p:sldId id="388" r:id="rId10"/>
    <p:sldId id="379" r:id="rId11"/>
    <p:sldId id="391" r:id="rId12"/>
    <p:sldId id="392" r:id="rId13"/>
    <p:sldId id="398" r:id="rId14"/>
    <p:sldId id="386" r:id="rId15"/>
    <p:sldId id="394" r:id="rId16"/>
    <p:sldId id="359" r:id="rId17"/>
    <p:sldId id="360" r:id="rId18"/>
    <p:sldId id="361" r:id="rId19"/>
    <p:sldId id="402" r:id="rId20"/>
    <p:sldId id="363" r:id="rId21"/>
  </p:sldIdLst>
  <p:sldSz cx="9144000" cy="5143500" type="screen16x9"/>
  <p:notesSz cx="6858000" cy="9144000"/>
  <p:custDataLst>
    <p:tags r:id="rId22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333" userDrawn="1">
          <p15:clr>
            <a:srgbClr val="A4A3A4"/>
          </p15:clr>
        </p15:guide>
        <p15:guide id="2" orient="horz" pos="1888" userDrawn="1">
          <p15:clr>
            <a:srgbClr val="A4A3A4"/>
          </p15:clr>
        </p15:guide>
        <p15:guide id="3" orient="horz" pos="3906" userDrawn="1">
          <p15:clr>
            <a:srgbClr val="A4A3A4"/>
          </p15:clr>
        </p15:guide>
        <p15:guide id="4" orient="horz" pos="1416" userDrawn="1">
          <p15:clr>
            <a:srgbClr val="A4A3A4"/>
          </p15:clr>
        </p15:guide>
        <p15:guide id="5" orient="horz" pos="2940" userDrawn="1">
          <p15:clr>
            <a:srgbClr val="A4A3A4"/>
          </p15:clr>
        </p15:guide>
        <p15:guide id="6" pos="5500" userDrawn="1">
          <p15:clr>
            <a:srgbClr val="A4A3A4"/>
          </p15:clr>
        </p15:guide>
        <p15:guide id="7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76" autoAdjust="0"/>
    <p:restoredTop sz="96233" autoAdjust="0"/>
  </p:normalViewPr>
  <p:slideViewPr>
    <p:cSldViewPr snapToGrid="0" showGuides="1">
      <p:cViewPr varScale="1">
        <p:scale>
          <a:sx n="95" d="100"/>
          <a:sy n="95" d="100"/>
        </p:scale>
        <p:origin x="-840" y="-90"/>
      </p:cViewPr>
      <p:guideLst>
        <p:guide pos="7333"/>
        <p:guide orient="horz" pos="1888"/>
        <p:guide orient="horz" pos="3906"/>
        <p:guide orient="horz" pos="1416"/>
        <p:guide orient="horz" pos="2940"/>
        <p:guide pos="550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2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>
  <dgm:ptLst>
    <dgm:pt modelId="{80E2673D-2A95-458F-B9B4-167C8E30E3FC}" type="doc">
      <dgm:prSet loTypeId="urn:microsoft.com/office/officeart/2005/8/layout/h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D8D3236F-BF94-4DC3-88B5-C86E38AE27AB}" type="parTrans" cxnId="{D671E32D-31FC-4F48-BB8A-CD3D6ED0D788}">
      <dgm:prSet custT="1"/>
      <dgm:spPr/>
      <dgm:t>
        <a:bodyPr/>
        <a:lstStyle/>
        <a:p>
          <a:endParaRPr lang="zh-CN" altLang="en-US" sz="3200"/>
        </a:p>
      </dgm:t>
    </dgm:pt>
    <dgm:pt modelId="{2F92E1B3-9F94-477E-8EBE-D0F6C2403EB9}">
      <dgm:prSet phldrT="[文本]" custT="1"/>
      <dgm:spPr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b="1" kern="120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+mn-cs"/>
            </a:rPr>
            <a:t>糖类</a:t>
          </a:r>
        </a:p>
      </dgm:t>
    </dgm:pt>
    <dgm:pt modelId="{10A39EEA-5B17-4793-A38C-862F55EFEF67}" type="parTrans" cxnId="{A79DA54A-5926-4A05-8629-16390A5654FF}">
      <dgm:prSet custT="1"/>
      <dgm:spPr/>
      <dgm:t>
        <a:bodyPr/>
        <a:lstStyle/>
        <a:p>
          <a:endParaRPr lang="zh-CN" altLang="en-US" sz="3200"/>
        </a:p>
      </dgm:t>
    </dgm:pt>
    <dgm:pt modelId="{302BB4D4-D65D-494E-978B-DB33A06FB0B5}">
      <dgm:prSet phldrT="[文本]" custT="1"/>
      <dgm:spPr/>
      <dgm:t>
        <a:bodyPr/>
        <a:lstStyle/>
        <a:p>
          <a:r>
            <a:rPr lang="zh-CN" altLang="en-US" sz="1400" b="1" baseline="0">
              <a:latin typeface="Times New Roman" panose="02020603050405020304" pitchFamily="18" charset="0"/>
              <a:ea typeface="黑体" panose="02010609060101010101" pitchFamily="49" charset="-122"/>
            </a:rPr>
            <a:t>重要的糖：①淀粉；②葡萄糖；③蔗糖</a:t>
          </a:r>
          <a:endParaRPr lang="zh-CN" altLang="en-US" sz="1400" baseline="0">
            <a:latin typeface="Times New Roman" panose="02020603050405020304" pitchFamily="18" charset="0"/>
          </a:endParaRPr>
        </a:p>
      </dgm:t>
    </dgm:pt>
    <dgm:pt modelId="{FADF63D4-9835-4D89-BDAE-B6E34AA027E9}" type="sibTrans" cxnId="{A79DA54A-5926-4A05-8629-16390A5654FF}">
      <dgm:prSet custT="1"/>
      <dgm:spPr/>
      <dgm:t>
        <a:bodyPr/>
        <a:lstStyle/>
        <a:p>
          <a:endParaRPr lang="zh-CN" altLang="en-US" sz="3200"/>
        </a:p>
      </dgm:t>
    </dgm:pt>
    <dgm:pt modelId="{5412BF0B-0D72-4167-98B9-D3A722C4D0C5}" type="parTrans" cxnId="{E9C04CAE-4EA1-4786-9E64-50A889A04CD9}">
      <dgm:prSet custT="1"/>
      <dgm:spPr/>
      <dgm:t>
        <a:bodyPr/>
        <a:lstStyle/>
        <a:p>
          <a:endParaRPr lang="zh-CN" altLang="en-US" sz="3200"/>
        </a:p>
      </dgm:t>
    </dgm:pt>
    <dgm:pt modelId="{FAA8580F-E1A5-426E-AD94-D47F58537B0C}">
      <dgm:prSet phldrT="[文本]" custT="1"/>
      <dgm:spPr/>
      <dgm:t>
        <a:bodyPr/>
        <a:lstStyle/>
        <a:p>
          <a:r>
            <a:rPr lang="zh-CN" altLang="en-US" sz="1400" b="1" baseline="0">
              <a:latin typeface="Times New Roman" panose="02020603050405020304" pitchFamily="18" charset="0"/>
              <a:ea typeface="黑体" panose="02010609060101010101" pitchFamily="49" charset="-122"/>
            </a:rPr>
            <a:t>功能：提供能量的主要物质，占总能量的</a:t>
          </a:r>
          <a:r>
            <a:rPr lang="en-US" altLang="zh-CN" sz="1400" b="1" baseline="0">
              <a:latin typeface="Times New Roman" panose="02020603050405020304" pitchFamily="18" charset="0"/>
              <a:ea typeface="黑体" panose="02010609060101010101" pitchFamily="49" charset="-122"/>
            </a:rPr>
            <a:t>60%~70%</a:t>
          </a:r>
          <a:endParaRPr lang="zh-CN" altLang="en-US" sz="1400" baseline="0">
            <a:latin typeface="Times New Roman" panose="02020603050405020304" pitchFamily="18" charset="0"/>
          </a:endParaRPr>
        </a:p>
      </dgm:t>
    </dgm:pt>
    <dgm:pt modelId="{4D56A7A0-4CA8-43D7-9793-38DAB61F2B8E}" type="sibTrans" cxnId="{E9C04CAE-4EA1-4786-9E64-50A889A04CD9}">
      <dgm:prSet custT="1"/>
      <dgm:spPr/>
      <dgm:t>
        <a:bodyPr/>
        <a:lstStyle/>
        <a:p>
          <a:endParaRPr lang="zh-CN" altLang="en-US" sz="3200"/>
        </a:p>
      </dgm:t>
    </dgm:pt>
    <dgm:pt modelId="{062C13D4-D496-4F51-BCAA-3B7A1BFBB928}" type="sibTrans" cxnId="{D671E32D-31FC-4F48-BB8A-CD3D6ED0D788}">
      <dgm:prSet custT="1"/>
      <dgm:spPr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</dgm:spPr>
      <dgm:t>
        <a:bodyPr/>
        <a:lstStyle/>
        <a:p>
          <a:endParaRPr lang="zh-CN" altLang="en-US" sz="3200"/>
        </a:p>
      </dgm:t>
    </dgm:pt>
    <dgm:pt modelId="{52355EDD-E06A-45B0-BBB7-2C4FA8C4066E}" type="parTrans" cxnId="{9974E847-D453-4AE2-AA6B-AF3986578C5C}">
      <dgm:prSet custT="1"/>
      <dgm:spPr/>
      <dgm:t>
        <a:bodyPr/>
        <a:lstStyle/>
        <a:p>
          <a:endParaRPr lang="zh-CN" altLang="en-US" sz="3200"/>
        </a:p>
      </dgm:t>
    </dgm:pt>
    <dgm:pt modelId="{BB93BF94-3A24-4ACF-8D10-E9DBFB9B6DE9}">
      <dgm:prSet phldrT="[文本]" custT="1"/>
      <dgm:spPr>
        <a:solidFill>
          <a:schemeClr val="accent5">
            <a:hueOff val="4961936"/>
            <a:satOff val="-25445"/>
            <a:lumOff val="1088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b="1" kern="120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+mn-cs"/>
            </a:rPr>
            <a:t>油脂</a:t>
          </a:r>
        </a:p>
      </dgm:t>
    </dgm:pt>
    <dgm:pt modelId="{42C4307A-8D8D-4E5F-AAFB-FDF3FD7134C1}" type="parTrans" cxnId="{CD61B5CD-BB73-4B24-AC52-E33142093D2E}">
      <dgm:prSet custT="1"/>
      <dgm:spPr/>
      <dgm:t>
        <a:bodyPr/>
        <a:lstStyle/>
        <a:p>
          <a:endParaRPr lang="zh-CN" altLang="en-US" sz="3200"/>
        </a:p>
      </dgm:t>
    </dgm:pt>
    <dgm:pt modelId="{DCB3E4B1-F314-4D86-B1AD-EFF2BC41FF9C}">
      <dgm:prSet phldrT="[文本]" custT="1"/>
      <dgm:spPr/>
      <dgm:t>
        <a:bodyPr/>
        <a:lstStyle/>
        <a:p>
          <a:r>
            <a:rPr lang="zh-CN" altLang="en-US" sz="1400" b="1" baseline="0">
              <a:latin typeface="Times New Roman" panose="02020603050405020304" pitchFamily="18" charset="0"/>
              <a:ea typeface="黑体" panose="02010609060101010101" pitchFamily="49" charset="-122"/>
            </a:rPr>
            <a:t>分类：①脂肪；②油</a:t>
          </a:r>
          <a:endParaRPr lang="zh-CN" altLang="en-US" sz="1400" baseline="0">
            <a:latin typeface="Times New Roman" panose="02020603050405020304" pitchFamily="18" charset="0"/>
          </a:endParaRPr>
        </a:p>
      </dgm:t>
    </dgm:pt>
    <dgm:pt modelId="{7704CB26-9F40-423B-A081-B629F17F99AF}" type="sibTrans" cxnId="{CD61B5CD-BB73-4B24-AC52-E33142093D2E}">
      <dgm:prSet custT="1"/>
      <dgm:spPr/>
      <dgm:t>
        <a:bodyPr/>
        <a:lstStyle/>
        <a:p>
          <a:endParaRPr lang="zh-CN" altLang="en-US" sz="3200"/>
        </a:p>
      </dgm:t>
    </dgm:pt>
    <dgm:pt modelId="{CFC3C95E-8D1B-48A2-9346-5353CC2BADCC}" type="parTrans" cxnId="{3F3C3C9F-B4E0-4F42-B9BC-086E74362F26}">
      <dgm:prSet custT="1"/>
      <dgm:spPr/>
      <dgm:t>
        <a:bodyPr/>
        <a:lstStyle/>
        <a:p>
          <a:endParaRPr lang="zh-CN" altLang="en-US" sz="3200"/>
        </a:p>
      </dgm:t>
    </dgm:pt>
    <dgm:pt modelId="{8D23AC6F-56D5-48A4-80A7-F5F96DDE0EC7}">
      <dgm:prSet phldrT="[文本]" custT="1"/>
      <dgm:spPr/>
      <dgm:t>
        <a:bodyPr/>
        <a:lstStyle/>
        <a:p>
          <a:r>
            <a:rPr lang="zh-CN" altLang="en-US" sz="1400" b="1" baseline="0">
              <a:latin typeface="Times New Roman" panose="02020603050405020304" pitchFamily="18" charset="0"/>
              <a:ea typeface="黑体" panose="02010609060101010101" pitchFamily="49" charset="-122"/>
            </a:rPr>
            <a:t>功能：提供能量、备用能源</a:t>
          </a:r>
          <a:endParaRPr lang="zh-CN" altLang="en-US" sz="1400" baseline="0">
            <a:latin typeface="Times New Roman" panose="02020603050405020304" pitchFamily="18" charset="0"/>
          </a:endParaRPr>
        </a:p>
      </dgm:t>
    </dgm:pt>
    <dgm:pt modelId="{4097651B-3634-4A6F-8298-52A04A0074E9}" type="sibTrans" cxnId="{3F3C3C9F-B4E0-4F42-B9BC-086E74362F26}">
      <dgm:prSet custT="1"/>
      <dgm:spPr/>
      <dgm:t>
        <a:bodyPr/>
        <a:lstStyle/>
        <a:p>
          <a:endParaRPr lang="zh-CN" altLang="en-US" sz="3200"/>
        </a:p>
      </dgm:t>
    </dgm:pt>
    <dgm:pt modelId="{EDF58BF4-D4EF-4C32-9187-67EC03E4C296}" type="sibTrans" cxnId="{9974E847-D453-4AE2-AA6B-AF3986578C5C}">
      <dgm:prSet custT="1"/>
      <dgm:spPr>
        <a:solidFill>
          <a:schemeClr val="accent5">
            <a:hueOff val="9923871"/>
            <a:satOff val="-50892"/>
            <a:lumOff val="21765"/>
            <a:alphaOff val="0"/>
          </a:schemeClr>
        </a:solidFill>
        <a:ln>
          <a:noFill/>
        </a:ln>
      </dgm:spPr>
      <dgm:t>
        <a:bodyPr/>
        <a:lstStyle/>
        <a:p>
          <a:endParaRPr lang="zh-CN" altLang="en-US" sz="3200"/>
        </a:p>
      </dgm:t>
    </dgm:pt>
    <dgm:pt modelId="{1BAC52BC-B51E-4053-8BC8-1215B1F8CBFE}" type="parTrans" cxnId="{17B0E1E4-A290-41DD-937C-0343C0D30A59}">
      <dgm:prSet custT="1"/>
      <dgm:spPr/>
      <dgm:t>
        <a:bodyPr/>
        <a:lstStyle/>
        <a:p>
          <a:endParaRPr lang="zh-CN" altLang="en-US" sz="3200"/>
        </a:p>
      </dgm:t>
    </dgm:pt>
    <dgm:pt modelId="{C176C4B3-0220-4281-B04B-3C065CE95B92}">
      <dgm:prSet phldrT="[文本]" custT="1"/>
      <dgm:spPr>
        <a:solidFill>
          <a:schemeClr val="accent5">
            <a:hueOff val="9923871"/>
            <a:satOff val="-50892"/>
            <a:lumOff val="21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r>
            <a:rPr lang="zh-CN" altLang="en-US" sz="3200" b="1">
              <a:latin typeface="黑体" panose="02010609060101010101" pitchFamily="49" charset="-122"/>
              <a:ea typeface="黑体" panose="02010609060101010101" pitchFamily="49" charset="-122"/>
            </a:rPr>
            <a:t>维生素</a:t>
          </a:r>
          <a:endParaRPr lang="zh-CN" altLang="en-US" sz="3200"/>
        </a:p>
      </dgm:t>
    </dgm:pt>
    <dgm:pt modelId="{160FCF3C-ED02-452B-BA0A-163E094D809C}" type="parTrans" cxnId="{1F09EE89-D646-491D-A077-8F9EB24A1B44}">
      <dgm:prSet custT="1"/>
      <dgm:spPr/>
      <dgm:t>
        <a:bodyPr/>
        <a:lstStyle/>
        <a:p>
          <a:endParaRPr lang="zh-CN" altLang="en-US" sz="3200"/>
        </a:p>
      </dgm:t>
    </dgm:pt>
    <dgm:pt modelId="{F688953F-37AC-43BC-BFA3-E3C938383BC8}">
      <dgm:prSet phldrT="[文本]" custT="1"/>
      <dgm:spPr/>
      <dgm:t>
        <a:bodyPr/>
        <a:lstStyle/>
        <a:p>
          <a:r>
            <a:rPr lang="zh-CN" altLang="en-US" sz="1200" b="1" baseline="0">
              <a:latin typeface="Times New Roman" panose="02020603050405020304" pitchFamily="18" charset="0"/>
              <a:ea typeface="黑体" panose="02010609060101010101" pitchFamily="49" charset="-122"/>
            </a:rPr>
            <a:t>功能：调节新陈代谢、预防疾病、维持身体健康</a:t>
          </a:r>
          <a:endParaRPr lang="zh-CN" altLang="en-US" sz="1200" baseline="0">
            <a:latin typeface="Times New Roman" panose="02020603050405020304" pitchFamily="18" charset="0"/>
          </a:endParaRPr>
        </a:p>
      </dgm:t>
    </dgm:pt>
    <dgm:pt modelId="{188A4CD7-CA36-4645-9C7A-D3AC0E209001}" type="sibTrans" cxnId="{1F09EE89-D646-491D-A077-8F9EB24A1B44}">
      <dgm:prSet custT="1"/>
      <dgm:spPr/>
      <dgm:t>
        <a:bodyPr/>
        <a:lstStyle/>
        <a:p>
          <a:endParaRPr lang="zh-CN" altLang="en-US" sz="3200"/>
        </a:p>
      </dgm:t>
    </dgm:pt>
    <dgm:pt modelId="{98CDB7E3-D60C-45AA-AD31-4D5ADC43FF19}" type="parTrans" cxnId="{47B90173-7BBB-4395-9ED6-C21734F72CCE}">
      <dgm:prSet custT="1"/>
      <dgm:spPr/>
      <dgm:t>
        <a:bodyPr/>
        <a:lstStyle/>
        <a:p>
          <a:endParaRPr lang="zh-CN" altLang="en-US" sz="3200"/>
        </a:p>
      </dgm:t>
    </dgm:pt>
    <dgm:pt modelId="{5BCBCADD-5BEE-4D19-82C3-AE6BB2BF98D8}">
      <dgm:prSet phldrT="[文本]" custT="1"/>
      <dgm:spPr/>
      <dgm:t>
        <a:bodyPr/>
        <a:lstStyle/>
        <a:p>
          <a:r>
            <a:rPr lang="zh-CN" altLang="en-US" sz="1200" b="1" baseline="0">
              <a:latin typeface="Times New Roman" panose="02020603050405020304" pitchFamily="18" charset="0"/>
              <a:ea typeface="黑体" panose="02010609060101010101" pitchFamily="49" charset="-122"/>
            </a:rPr>
            <a:t>缺乏引起的病症：缺乏维生素</a:t>
          </a:r>
          <a:r>
            <a:rPr lang="en-US" altLang="zh-CN" sz="1200" b="1" baseline="0">
              <a:latin typeface="Times New Roman" panose="02020603050405020304" pitchFamily="18" charset="0"/>
              <a:ea typeface="黑体" panose="02010609060101010101" pitchFamily="49" charset="-122"/>
            </a:rPr>
            <a:t>A——</a:t>
          </a:r>
          <a:r>
            <a:rPr lang="zh-CN" altLang="en-US" sz="1200" b="1" baseline="0">
              <a:latin typeface="Times New Roman" panose="02020603050405020304" pitchFamily="18" charset="0"/>
              <a:ea typeface="黑体" panose="02010609060101010101" pitchFamily="49" charset="-122"/>
            </a:rPr>
            <a:t>夜盲症；缺乏维生素</a:t>
          </a:r>
          <a:r>
            <a:rPr lang="en-US" altLang="zh-CN" sz="1200" b="1" baseline="0">
              <a:latin typeface="Times New Roman" panose="02020603050405020304" pitchFamily="18" charset="0"/>
              <a:ea typeface="黑体" panose="02010609060101010101" pitchFamily="49" charset="-122"/>
            </a:rPr>
            <a:t>C——</a:t>
          </a:r>
          <a:r>
            <a:rPr lang="zh-CN" altLang="en-US" sz="1200" b="1" baseline="0">
              <a:latin typeface="Times New Roman" panose="02020603050405020304" pitchFamily="18" charset="0"/>
              <a:ea typeface="黑体" panose="02010609060101010101" pitchFamily="49" charset="-122"/>
            </a:rPr>
            <a:t>坏血病</a:t>
          </a:r>
          <a:endParaRPr lang="zh-CN" altLang="en-US" sz="1200" baseline="0">
            <a:latin typeface="Times New Roman" panose="02020603050405020304" pitchFamily="18" charset="0"/>
          </a:endParaRPr>
        </a:p>
      </dgm:t>
    </dgm:pt>
    <dgm:pt modelId="{D3EFAEBC-E19C-4F75-B3F7-009DEFF001A7}" type="sibTrans" cxnId="{47B90173-7BBB-4395-9ED6-C21734F72CCE}">
      <dgm:prSet custT="1"/>
      <dgm:spPr/>
      <dgm:t>
        <a:bodyPr/>
        <a:lstStyle/>
        <a:p>
          <a:endParaRPr lang="zh-CN" altLang="en-US" sz="3200"/>
        </a:p>
      </dgm:t>
    </dgm:pt>
    <dgm:pt modelId="{43E718DE-16D1-4A19-AFD5-98E9847F6C17}" type="sibTrans" cxnId="{17B0E1E4-A290-41DD-937C-0343C0D30A59}">
      <dgm:prSet custT="1"/>
      <dgm:spPr/>
      <dgm:t>
        <a:bodyPr/>
        <a:lstStyle/>
        <a:p>
          <a:endParaRPr lang="zh-CN" altLang="en-US" sz="3200"/>
        </a:p>
      </dgm:t>
    </dgm:pt>
    <dgm:pt modelId="{90285314-CA9C-4B79-BC99-0C798064ABEC}" type="pres">
      <dgm:prSet presAssocID="{80E2673D-2A95-458F-B9B4-167C8E30E3FC}" presName="Name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0CA59FC-F5B0-44E5-82D9-86183454A6A3}" type="pres">
      <dgm:prSet presAssocID="{80E2673D-2A95-458F-B9B4-167C8E30E3FC}" presName="tSp"/>
      <dgm:spPr/>
      <dgm:t>
        <a:bodyPr/>
        <a:lstStyle/>
        <a:p/>
      </dgm:t>
    </dgm:pt>
    <dgm:pt modelId="{C5CC59D2-8ECD-4439-804E-F45048E8D1A5}" type="pres">
      <dgm:prSet presAssocID="{80E2673D-2A95-458F-B9B4-167C8E30E3FC}" presName="bSp"/>
      <dgm:spPr/>
      <dgm:t>
        <a:bodyPr/>
        <a:lstStyle/>
        <a:p/>
      </dgm:t>
    </dgm:pt>
    <dgm:pt modelId="{41DAD883-5F7C-45B5-9A4B-7808C53D0B70}" type="pres">
      <dgm:prSet presAssocID="{80E2673D-2A95-458F-B9B4-167C8E30E3FC}" presName="process"/>
      <dgm:spPr/>
      <dgm:t>
        <a:bodyPr/>
        <a:lstStyle/>
        <a:p/>
      </dgm:t>
    </dgm:pt>
    <dgm:pt modelId="{747A5707-F1E2-44BB-BE9A-75BAB4B24C74}" type="pres">
      <dgm:prSet presAssocID="{2F92E1B3-9F94-477E-8EBE-D0F6C2403EB9}" presName="composite1"/>
      <dgm:spPr/>
      <dgm:t>
        <a:bodyPr/>
        <a:lstStyle/>
        <a:p/>
      </dgm:t>
    </dgm:pt>
    <dgm:pt modelId="{8BE03C13-8B3A-4EFA-9413-B9F3FE144A53}" type="pres">
      <dgm:prSet presAssocID="{2F92E1B3-9F94-477E-8EBE-D0F6C2403EB9}" presName="dummyNode1" presStyleLbl="node1" presStyleCnt="3"/>
      <dgm:spPr/>
      <dgm:t>
        <a:bodyPr/>
        <a:lstStyle/>
        <a:p/>
      </dgm:t>
    </dgm:pt>
    <dgm:pt modelId="{6B51CE3E-F8CA-4EDE-B9FF-C410598821BE}" type="pres">
      <dgm:prSet presAssocID="{2F92E1B3-9F94-477E-8EBE-D0F6C2403EB9}" presName="childNode1" presStyleLbl="bgAcc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2EA7FD5-0F2E-4E8E-AC9E-098D4358DF5B}" type="pres">
      <dgm:prSet presAssocID="{2F92E1B3-9F94-477E-8EBE-D0F6C2403EB9}" presName="childNode1tx" presStyleLbl="bgAcc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C86AC59-A2B3-4FB5-9515-C1111D68960F}" type="pres">
      <dgm:prSet presAssocID="{2F92E1B3-9F94-477E-8EBE-D0F6C2403EB9}" presName="parentNode1" presStyleLbl="node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9F1459D-9113-4B84-8E7C-326FB7F306F7}" type="pres">
      <dgm:prSet presAssocID="{2F92E1B3-9F94-477E-8EBE-D0F6C2403EB9}" presName="connSite1"/>
      <dgm:spPr/>
      <dgm:t>
        <a:bodyPr/>
        <a:lstStyle/>
        <a:p/>
      </dgm:t>
    </dgm:pt>
    <dgm:pt modelId="{68B8100E-FA70-4609-A86B-853C9448DF95}" type="pres">
      <dgm:prSet presAssocID="{062C13D4-D496-4F51-BCAA-3B7A1BFBB928}" presName="Name9" presStyleLbl="sibTrans2D1" presStyleCnt="2"/>
      <dgm:spPr/>
      <dgm:t>
        <a:bodyPr/>
        <a:lstStyle/>
        <a:p>
          <a:endParaRPr lang="zh-CN" altLang="en-US"/>
        </a:p>
      </dgm:t>
    </dgm:pt>
    <dgm:pt modelId="{FC130B98-BC13-46FB-9947-153D47A46760}" type="pres">
      <dgm:prSet presAssocID="{BB93BF94-3A24-4ACF-8D10-E9DBFB9B6DE9}" presName="composite2"/>
      <dgm:spPr/>
      <dgm:t>
        <a:bodyPr/>
        <a:lstStyle/>
        <a:p/>
      </dgm:t>
    </dgm:pt>
    <dgm:pt modelId="{8E533A92-BDB2-4397-AC4F-842B9E80B5E1}" type="pres">
      <dgm:prSet presAssocID="{BB93BF94-3A24-4ACF-8D10-E9DBFB9B6DE9}" presName="dummyNode2" presStyleLbl="node1" presStyleIdx="1" presStyleCnt="3"/>
      <dgm:spPr/>
      <dgm:t>
        <a:bodyPr/>
        <a:lstStyle/>
        <a:p/>
      </dgm:t>
    </dgm:pt>
    <dgm:pt modelId="{E659323D-7887-4C60-9569-A73A05A5D0E1}" type="pres">
      <dgm:prSet presAssocID="{BB93BF94-3A24-4ACF-8D10-E9DBFB9B6DE9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099125D-816F-4828-A903-64D7AA8ACD9D}" type="pres">
      <dgm:prSet presAssocID="{BB93BF94-3A24-4ACF-8D10-E9DBFB9B6DE9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759F098-7918-4B30-8D68-56B83B2189DD}" type="pres">
      <dgm:prSet presAssocID="{BB93BF94-3A24-4ACF-8D10-E9DBFB9B6DE9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F971F3A-6806-482D-93A9-D243E5436C6F}" type="pres">
      <dgm:prSet presAssocID="{BB93BF94-3A24-4ACF-8D10-E9DBFB9B6DE9}" presName="connSite2"/>
      <dgm:spPr/>
      <dgm:t>
        <a:bodyPr/>
        <a:lstStyle/>
        <a:p/>
      </dgm:t>
    </dgm:pt>
    <dgm:pt modelId="{0638E0C8-664E-44F7-8820-22C391B9BA6B}" type="pres">
      <dgm:prSet presAssocID="{EDF58BF4-D4EF-4C32-9187-67EC03E4C296}" presName="Name18" presStyleLbl="sibTrans2D1" presStyleIdx="1" presStyleCnt="2"/>
      <dgm:spPr/>
      <dgm:t>
        <a:bodyPr/>
        <a:lstStyle/>
        <a:p>
          <a:endParaRPr lang="zh-CN" altLang="en-US"/>
        </a:p>
      </dgm:t>
    </dgm:pt>
    <dgm:pt modelId="{C753E245-73C9-43FC-BAD3-D09805D740EB}" type="pres">
      <dgm:prSet presAssocID="{C176C4B3-0220-4281-B04B-3C065CE95B92}" presName="composite1"/>
      <dgm:spPr/>
      <dgm:t>
        <a:bodyPr/>
        <a:lstStyle/>
        <a:p/>
      </dgm:t>
    </dgm:pt>
    <dgm:pt modelId="{EBFB1ABC-0FEF-4CCA-8D7D-DBFAD2BB3DAD}" type="pres">
      <dgm:prSet presAssocID="{C176C4B3-0220-4281-B04B-3C065CE95B92}" presName="dummyNode1" presStyleLbl="node1" presStyleIdx="2" presStyleCnt="3"/>
      <dgm:spPr/>
      <dgm:t>
        <a:bodyPr/>
        <a:lstStyle/>
        <a:p/>
      </dgm:t>
    </dgm:pt>
    <dgm:pt modelId="{36CF5497-7B9F-41A3-8DC8-CE7FA1E207C8}" type="pres">
      <dgm:prSet presAssocID="{C176C4B3-0220-4281-B04B-3C065CE95B92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1550713-B360-47EE-B70B-B032B385B085}" type="pres">
      <dgm:prSet presAssocID="{C176C4B3-0220-4281-B04B-3C065CE95B92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6E2DDD7-34BF-4697-A46E-CC7A14C26E39}" type="pres">
      <dgm:prSet presAssocID="{C176C4B3-0220-4281-B04B-3C065CE95B92}" presName="parentNode1" presStyleLbl="node1" presStyleIdx="2" presStyleCnt="3" custLinFactNeighborX="1046" custLinFactNeighborY="22257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B7355BE-0F92-489C-BD92-14F2D3062FF0}" type="pres">
      <dgm:prSet presAssocID="{C176C4B3-0220-4281-B04B-3C065CE95B92}" presName="connSite1"/>
      <dgm:spPr/>
      <dgm:t>
        <a:bodyPr/>
        <a:lstStyle/>
        <a:p/>
      </dgm:t>
    </dgm:pt>
  </dgm:ptLst>
  <dgm:cxnLst>
    <dgm:cxn modelId="{D671E32D-31FC-4F48-BB8A-CD3D6ED0D788}" srcId="{80E2673D-2A95-458F-B9B4-167C8E30E3FC}" destId="{2F92E1B3-9F94-477E-8EBE-D0F6C2403EB9}" srcOrd="0" destOrd="0" parTransId="{D8D3236F-BF94-4DC3-88B5-C86E38AE27AB}" sibTransId="{062C13D4-D496-4F51-BCAA-3B7A1BFBB928}"/>
    <dgm:cxn modelId="{A79DA54A-5926-4A05-8629-16390A5654FF}" srcId="{2F92E1B3-9F94-477E-8EBE-D0F6C2403EB9}" destId="{302BB4D4-D65D-494E-978B-DB33A06FB0B5}" srcOrd="0" destOrd="0" parTransId="{10A39EEA-5B17-4793-A38C-862F55EFEF67}" sibTransId="{FADF63D4-9835-4D89-BDAE-B6E34AA027E9}"/>
    <dgm:cxn modelId="{E9C04CAE-4EA1-4786-9E64-50A889A04CD9}" srcId="{2F92E1B3-9F94-477E-8EBE-D0F6C2403EB9}" destId="{FAA8580F-E1A5-426E-AD94-D47F58537B0C}" srcOrd="1" destOrd="0" parTransId="{5412BF0B-0D72-4167-98B9-D3A722C4D0C5}" sibTransId="{4D56A7A0-4CA8-43D7-9793-38DAB61F2B8E}"/>
    <dgm:cxn modelId="{9974E847-D453-4AE2-AA6B-AF3986578C5C}" srcId="{80E2673D-2A95-458F-B9B4-167C8E30E3FC}" destId="{BB93BF94-3A24-4ACF-8D10-E9DBFB9B6DE9}" srcOrd="1" destOrd="0" parTransId="{52355EDD-E06A-45B0-BBB7-2C4FA8C4066E}" sibTransId="{EDF58BF4-D4EF-4C32-9187-67EC03E4C296}"/>
    <dgm:cxn modelId="{CD61B5CD-BB73-4B24-AC52-E33142093D2E}" srcId="{BB93BF94-3A24-4ACF-8D10-E9DBFB9B6DE9}" destId="{DCB3E4B1-F314-4D86-B1AD-EFF2BC41FF9C}" srcOrd="0" destOrd="0" parTransId="{42C4307A-8D8D-4E5F-AAFB-FDF3FD7134C1}" sibTransId="{7704CB26-9F40-423B-A081-B629F17F99AF}"/>
    <dgm:cxn modelId="{3F3C3C9F-B4E0-4F42-B9BC-086E74362F26}" srcId="{BB93BF94-3A24-4ACF-8D10-E9DBFB9B6DE9}" destId="{8D23AC6F-56D5-48A4-80A7-F5F96DDE0EC7}" srcOrd="1" destOrd="0" parTransId="{CFC3C95E-8D1B-48A2-9346-5353CC2BADCC}" sibTransId="{4097651B-3634-4A6F-8298-52A04A0074E9}"/>
    <dgm:cxn modelId="{17B0E1E4-A290-41DD-937C-0343C0D30A59}" srcId="{80E2673D-2A95-458F-B9B4-167C8E30E3FC}" destId="{C176C4B3-0220-4281-B04B-3C065CE95B92}" srcOrd="2" destOrd="0" parTransId="{1BAC52BC-B51E-4053-8BC8-1215B1F8CBFE}" sibTransId="{43E718DE-16D1-4A19-AFD5-98E9847F6C17}"/>
    <dgm:cxn modelId="{1F09EE89-D646-491D-A077-8F9EB24A1B44}" srcId="{C176C4B3-0220-4281-B04B-3C065CE95B92}" destId="{F688953F-37AC-43BC-BFA3-E3C938383BC8}" srcOrd="0" destOrd="0" parTransId="{160FCF3C-ED02-452B-BA0A-163E094D809C}" sibTransId="{188A4CD7-CA36-4645-9C7A-D3AC0E209001}"/>
    <dgm:cxn modelId="{47B90173-7BBB-4395-9ED6-C21734F72CCE}" srcId="{C176C4B3-0220-4281-B04B-3C065CE95B92}" destId="{5BCBCADD-5BEE-4D19-82C3-AE6BB2BF98D8}" srcOrd="1" destOrd="0" parTransId="{98CDB7E3-D60C-45AA-AD31-4D5ADC43FF19}" sibTransId="{D3EFAEBC-E19C-4F75-B3F7-009DEFF001A7}"/>
    <dgm:cxn modelId="{E9BD5A8E-1D88-4B9A-8A1E-0CD2C9A27F39}" type="presOf" srcId="{80E2673D-2A95-458F-B9B4-167C8E30E3FC}" destId="{90285314-CA9C-4B79-BC99-0C798064ABEC}" srcOrd="0" destOrd="0" presId="urn:microsoft.com/office/officeart/2005/8/layout/hProcess4"/>
    <dgm:cxn modelId="{00AB8A54-E13A-4084-9851-C8AB46155626}" type="presParOf" srcId="{90285314-CA9C-4B79-BC99-0C798064ABEC}" destId="{90CA59FC-F5B0-44E5-82D9-86183454A6A3}" srcOrd="0" destOrd="0" presId="urn:microsoft.com/office/officeart/2005/8/layout/hProcess4"/>
    <dgm:cxn modelId="{4DA9FBF7-2A3E-4E6B-9B2B-A338D7BB9814}" type="presParOf" srcId="{90285314-CA9C-4B79-BC99-0C798064ABEC}" destId="{C5CC59D2-8ECD-4439-804E-F45048E8D1A5}" srcOrd="1" destOrd="0" presId="urn:microsoft.com/office/officeart/2005/8/layout/hProcess4"/>
    <dgm:cxn modelId="{878BA5B8-A70E-49D1-83A3-7AF272D752A8}" type="presParOf" srcId="{90285314-CA9C-4B79-BC99-0C798064ABEC}" destId="{41DAD883-5F7C-45B5-9A4B-7808C53D0B70}" srcOrd="2" destOrd="0" presId="urn:microsoft.com/office/officeart/2005/8/layout/hProcess4"/>
    <dgm:cxn modelId="{45B51E99-BF57-41F0-8AC2-A3163A39A847}" type="presParOf" srcId="{41DAD883-5F7C-45B5-9A4B-7808C53D0B70}" destId="{747A5707-F1E2-44BB-BE9A-75BAB4B24C74}" srcOrd="0" destOrd="0" presId="urn:microsoft.com/office/officeart/2005/8/layout/hProcess4"/>
    <dgm:cxn modelId="{42EFF0F9-E0CD-4CDD-ADE5-DFA8909F885E}" type="presParOf" srcId="{747A5707-F1E2-44BB-BE9A-75BAB4B24C74}" destId="{8BE03C13-8B3A-4EFA-9413-B9F3FE144A53}" srcOrd="0" destOrd="0" presId="urn:microsoft.com/office/officeart/2005/8/layout/hProcess4"/>
    <dgm:cxn modelId="{01B8CCD8-889F-4681-B616-DC8282076E22}" type="presParOf" srcId="{747A5707-F1E2-44BB-BE9A-75BAB4B24C74}" destId="{6B51CE3E-F8CA-4EDE-B9FF-C410598821BE}" srcOrd="1" destOrd="0" presId="urn:microsoft.com/office/officeart/2005/8/layout/hProcess4"/>
    <dgm:cxn modelId="{54C2EF93-FF79-4667-AE4C-CFE04EF20D8C}" type="presOf" srcId="{302BB4D4-D65D-494E-978B-DB33A06FB0B5}" destId="{6B51CE3E-F8CA-4EDE-B9FF-C410598821BE}" srcOrd="0" destOrd="0" presId="urn:microsoft.com/office/officeart/2005/8/layout/hProcess4"/>
    <dgm:cxn modelId="{959569B1-4EC1-4820-89F8-1F559BBEF0CD}" type="presOf" srcId="{FAA8580F-E1A5-426E-AD94-D47F58537B0C}" destId="{6B51CE3E-F8CA-4EDE-B9FF-C410598821BE}" srcOrd="0" destOrd="1" presId="urn:microsoft.com/office/officeart/2005/8/layout/hProcess4"/>
    <dgm:cxn modelId="{1A3A7676-ABE1-4D13-A9D7-A2D906313B70}" type="presParOf" srcId="{747A5707-F1E2-44BB-BE9A-75BAB4B24C74}" destId="{02EA7FD5-0F2E-4E8E-AC9E-098D4358DF5B}" srcOrd="2" destOrd="0" presId="urn:microsoft.com/office/officeart/2005/8/layout/hProcess4"/>
    <dgm:cxn modelId="{C04EB1A7-E3C8-4C03-B9B0-34A12A3AFD67}" type="presOf" srcId="{302BB4D4-D65D-494E-978B-DB33A06FB0B5}" destId="{02EA7FD5-0F2E-4E8E-AC9E-098D4358DF5B}" srcOrd="1" destOrd="0" presId="urn:microsoft.com/office/officeart/2005/8/layout/hProcess4"/>
    <dgm:cxn modelId="{6F2B4CC2-D37D-4E97-9BE8-C63B3CDE5F42}" type="presOf" srcId="{FAA8580F-E1A5-426E-AD94-D47F58537B0C}" destId="{02EA7FD5-0F2E-4E8E-AC9E-098D4358DF5B}" srcOrd="1" destOrd="1" presId="urn:microsoft.com/office/officeart/2005/8/layout/hProcess4"/>
    <dgm:cxn modelId="{FC1F7D6E-A67C-40CA-98F1-33CB657731F1}" type="presParOf" srcId="{747A5707-F1E2-44BB-BE9A-75BAB4B24C74}" destId="{2C86AC59-A2B3-4FB5-9515-C1111D68960F}" srcOrd="3" destOrd="0" presId="urn:microsoft.com/office/officeart/2005/8/layout/hProcess4"/>
    <dgm:cxn modelId="{E22C1CE7-30FB-48A8-9FA0-3E187E9FDA9E}" type="presOf" srcId="{2F92E1B3-9F94-477E-8EBE-D0F6C2403EB9}" destId="{2C86AC59-A2B3-4FB5-9515-C1111D68960F}" srcOrd="0" destOrd="0" presId="urn:microsoft.com/office/officeart/2005/8/layout/hProcess4"/>
    <dgm:cxn modelId="{78072EAD-1BB5-403E-8B7D-E201A8BD458A}" type="presParOf" srcId="{747A5707-F1E2-44BB-BE9A-75BAB4B24C74}" destId="{D9F1459D-9113-4B84-8E7C-326FB7F306F7}" srcOrd="4" destOrd="0" presId="urn:microsoft.com/office/officeart/2005/8/layout/hProcess4"/>
    <dgm:cxn modelId="{BC1FC01F-425E-4E80-92BE-E5BE4E0B92D1}" type="presParOf" srcId="{41DAD883-5F7C-45B5-9A4B-7808C53D0B70}" destId="{68B8100E-FA70-4609-A86B-853C9448DF95}" srcOrd="1" destOrd="0" presId="urn:microsoft.com/office/officeart/2005/8/layout/hProcess4"/>
    <dgm:cxn modelId="{3DE30A4F-36A9-4229-AC46-280F5A85F823}" type="presOf" srcId="{062C13D4-D496-4F51-BCAA-3B7A1BFBB928}" destId="{68B8100E-FA70-4609-A86B-853C9448DF95}" srcOrd="0" destOrd="0" presId="urn:microsoft.com/office/officeart/2005/8/layout/hProcess4"/>
    <dgm:cxn modelId="{BCEA1738-691B-49EE-BF50-77CD4700F7CC}" type="presParOf" srcId="{41DAD883-5F7C-45B5-9A4B-7808C53D0B70}" destId="{FC130B98-BC13-46FB-9947-153D47A46760}" srcOrd="2" destOrd="0" presId="urn:microsoft.com/office/officeart/2005/8/layout/hProcess4"/>
    <dgm:cxn modelId="{1C97EA9A-8332-43BB-8CF5-F58EA4ADC987}" type="presParOf" srcId="{FC130B98-BC13-46FB-9947-153D47A46760}" destId="{8E533A92-BDB2-4397-AC4F-842B9E80B5E1}" srcOrd="0" destOrd="0" presId="urn:microsoft.com/office/officeart/2005/8/layout/hProcess4"/>
    <dgm:cxn modelId="{6DF0F97A-5BD2-46B3-8FB5-B6BA80B079CD}" type="presParOf" srcId="{FC130B98-BC13-46FB-9947-153D47A46760}" destId="{E659323D-7887-4C60-9569-A73A05A5D0E1}" srcOrd="1" destOrd="0" presId="urn:microsoft.com/office/officeart/2005/8/layout/hProcess4"/>
    <dgm:cxn modelId="{F1E4779D-06DE-4638-B654-EFDB795E92B7}" type="presOf" srcId="{DCB3E4B1-F314-4D86-B1AD-EFF2BC41FF9C}" destId="{E659323D-7887-4C60-9569-A73A05A5D0E1}" srcOrd="0" destOrd="0" presId="urn:microsoft.com/office/officeart/2005/8/layout/hProcess4"/>
    <dgm:cxn modelId="{57F34DCC-C4DA-4FBA-A20E-55DBD572FC74}" type="presOf" srcId="{8D23AC6F-56D5-48A4-80A7-F5F96DDE0EC7}" destId="{E659323D-7887-4C60-9569-A73A05A5D0E1}" srcOrd="0" destOrd="1" presId="urn:microsoft.com/office/officeart/2005/8/layout/hProcess4"/>
    <dgm:cxn modelId="{613CCED3-1804-4B11-9A18-6A265027AA40}" type="presParOf" srcId="{FC130B98-BC13-46FB-9947-153D47A46760}" destId="{9099125D-816F-4828-A903-64D7AA8ACD9D}" srcOrd="2" destOrd="0" presId="urn:microsoft.com/office/officeart/2005/8/layout/hProcess4"/>
    <dgm:cxn modelId="{FE1216AF-9E12-4466-9ADD-9F6073FF021C}" type="presOf" srcId="{DCB3E4B1-F314-4D86-B1AD-EFF2BC41FF9C}" destId="{9099125D-816F-4828-A903-64D7AA8ACD9D}" srcOrd="1" destOrd="0" presId="urn:microsoft.com/office/officeart/2005/8/layout/hProcess4"/>
    <dgm:cxn modelId="{8387E7B9-812F-4B14-9D1C-1040D684A14F}" type="presOf" srcId="{8D23AC6F-56D5-48A4-80A7-F5F96DDE0EC7}" destId="{9099125D-816F-4828-A903-64D7AA8ACD9D}" srcOrd="1" destOrd="1" presId="urn:microsoft.com/office/officeart/2005/8/layout/hProcess4"/>
    <dgm:cxn modelId="{FE0B7554-56DD-481D-AC18-20CEAA6E4AE1}" type="presParOf" srcId="{FC130B98-BC13-46FB-9947-153D47A46760}" destId="{8759F098-7918-4B30-8D68-56B83B2189DD}" srcOrd="3" destOrd="0" presId="urn:microsoft.com/office/officeart/2005/8/layout/hProcess4"/>
    <dgm:cxn modelId="{8063E5ED-226B-42F3-A50F-5F86106E971F}" type="presOf" srcId="{BB93BF94-3A24-4ACF-8D10-E9DBFB9B6DE9}" destId="{8759F098-7918-4B30-8D68-56B83B2189DD}" srcOrd="0" destOrd="0" presId="urn:microsoft.com/office/officeart/2005/8/layout/hProcess4"/>
    <dgm:cxn modelId="{BE3C4ECC-B5DF-4EC9-81F3-4ECBD0A61E3E}" type="presParOf" srcId="{FC130B98-BC13-46FB-9947-153D47A46760}" destId="{3F971F3A-6806-482D-93A9-D243E5436C6F}" srcOrd="4" destOrd="0" presId="urn:microsoft.com/office/officeart/2005/8/layout/hProcess4"/>
    <dgm:cxn modelId="{FDB608A0-8DFE-4655-A3B1-78498A8F44B5}" type="presParOf" srcId="{41DAD883-5F7C-45B5-9A4B-7808C53D0B70}" destId="{0638E0C8-664E-44F7-8820-22C391B9BA6B}" srcOrd="3" destOrd="0" presId="urn:microsoft.com/office/officeart/2005/8/layout/hProcess4"/>
    <dgm:cxn modelId="{E4FE6543-528A-43BB-B34B-9FA274504036}" type="presOf" srcId="{EDF58BF4-D4EF-4C32-9187-67EC03E4C296}" destId="{0638E0C8-664E-44F7-8820-22C391B9BA6B}" srcOrd="0" destOrd="0" presId="urn:microsoft.com/office/officeart/2005/8/layout/hProcess4"/>
    <dgm:cxn modelId="{C9AE58DC-C711-47D5-BA59-0B2A17AF8731}" type="presParOf" srcId="{41DAD883-5F7C-45B5-9A4B-7808C53D0B70}" destId="{C753E245-73C9-43FC-BAD3-D09805D740EB}" srcOrd="4" destOrd="0" presId="urn:microsoft.com/office/officeart/2005/8/layout/hProcess4"/>
    <dgm:cxn modelId="{B5F83984-7D40-44C4-B349-324385BCA593}" type="presParOf" srcId="{C753E245-73C9-43FC-BAD3-D09805D740EB}" destId="{EBFB1ABC-0FEF-4CCA-8D7D-DBFAD2BB3DAD}" srcOrd="0" destOrd="0" presId="urn:microsoft.com/office/officeart/2005/8/layout/hProcess4"/>
    <dgm:cxn modelId="{D559E7A8-FA76-45C7-A0F8-C2BB8699FA6F}" type="presParOf" srcId="{C753E245-73C9-43FC-BAD3-D09805D740EB}" destId="{36CF5497-7B9F-41A3-8DC8-CE7FA1E207C8}" srcOrd="1" destOrd="0" presId="urn:microsoft.com/office/officeart/2005/8/layout/hProcess4"/>
    <dgm:cxn modelId="{0B885D37-6089-431D-A30D-C4101B66FC21}" type="presOf" srcId="{F688953F-37AC-43BC-BFA3-E3C938383BC8}" destId="{36CF5497-7B9F-41A3-8DC8-CE7FA1E207C8}" srcOrd="0" destOrd="0" presId="urn:microsoft.com/office/officeart/2005/8/layout/hProcess4"/>
    <dgm:cxn modelId="{F997A03A-ACC2-40C0-931B-573D780C57DE}" type="presOf" srcId="{5BCBCADD-5BEE-4D19-82C3-AE6BB2BF98D8}" destId="{36CF5497-7B9F-41A3-8DC8-CE7FA1E207C8}" srcOrd="0" destOrd="1" presId="urn:microsoft.com/office/officeart/2005/8/layout/hProcess4"/>
    <dgm:cxn modelId="{57FADBAE-BB65-423E-920F-3AECEA63EAE2}" type="presParOf" srcId="{C753E245-73C9-43FC-BAD3-D09805D740EB}" destId="{51550713-B360-47EE-B70B-B032B385B085}" srcOrd="2" destOrd="0" presId="urn:microsoft.com/office/officeart/2005/8/layout/hProcess4"/>
    <dgm:cxn modelId="{8E7A8438-1F5C-49BD-8493-915E4ADBD0D7}" type="presOf" srcId="{F688953F-37AC-43BC-BFA3-E3C938383BC8}" destId="{51550713-B360-47EE-B70B-B032B385B085}" srcOrd="1" destOrd="0" presId="urn:microsoft.com/office/officeart/2005/8/layout/hProcess4"/>
    <dgm:cxn modelId="{60DFC0C4-5892-46CC-A48E-4C579295AAE9}" type="presOf" srcId="{5BCBCADD-5BEE-4D19-82C3-AE6BB2BF98D8}" destId="{51550713-B360-47EE-B70B-B032B385B085}" srcOrd="1" destOrd="1" presId="urn:microsoft.com/office/officeart/2005/8/layout/hProcess4"/>
    <dgm:cxn modelId="{6524F7F4-2AE9-4B04-B621-4567C0A882EC}" type="presParOf" srcId="{C753E245-73C9-43FC-BAD3-D09805D740EB}" destId="{96E2DDD7-34BF-4697-A46E-CC7A14C26E39}" srcOrd="3" destOrd="0" presId="urn:microsoft.com/office/officeart/2005/8/layout/hProcess4"/>
    <dgm:cxn modelId="{42098B6D-5DB3-4944-8F7E-B590955CC4A6}" type="presOf" srcId="{C176C4B3-0220-4281-B04B-3C065CE95B92}" destId="{96E2DDD7-34BF-4697-A46E-CC7A14C26E39}" srcOrd="0" destOrd="0" presId="urn:microsoft.com/office/officeart/2005/8/layout/hProcess4"/>
    <dgm:cxn modelId="{28B7DD4A-BAA6-4A4A-96FA-0615DCC3FC27}" type="presParOf" srcId="{C753E245-73C9-43FC-BAD3-D09805D740EB}" destId="{EB7355BE-0F92-489C-BD92-14F2D3062FF0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="http://schemas.openxmlformats.org/presentationml/2006/main" xmlns:p14="http://schemas.microsoft.com/office/powerpoint/2010/main" xmlns:dsp="http://schemas.microsoft.com/office/drawing/2008/diagram">
  <dsp:spTree>
    <dsp:nvGrpSpPr>
      <dsp:cNvPr id="46" name="组合 1"/>
      <dsp:cNvGrpSpPr/>
    </dsp:nvGrpSpPr>
    <dsp:grpSpPr>
      <a:xfrm>
        <a:off x="0" y="0"/>
        <a:ext cx="7166887" cy="4311046"/>
        <a:chExt cx="7166887" cy="4311046"/>
      </a:xfrm>
    </dsp:grpSpPr>
    <dsp:sp modelId="{6B51CE3E-F8CA-4EDE-B9FF-C410598821BE}">
      <dsp:nvSpPr>
        <dsp:cNvPr id="4" name="圆角矩形 3"/>
        <dsp:cNvSpPr/>
      </dsp:nvSpPr>
      <dsp:spPr bwMode="white">
        <a:xfrm>
          <a:off x="0" y="1348864"/>
          <a:ext cx="1956033" cy="1613318"/>
        </a:xfrm>
        <a:prstGeom prst="roundRect">
          <a:avLst>
            <a:gd name="adj" fmla="val 10000"/>
          </a:avLst>
        </a:prstGeom>
      </dsp:spPr>
      <dsp:style>
        <a:lnRef idx="2">
          <a:schemeClr val="accent5">
            <a:hueOff val="0"/>
            <a:satOff val="0"/>
            <a:lumOff val="0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6670" tIns="26670" rIns="26670" bIns="26670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b="1" baseline="0">
              <a:solidFill>
                <a:schemeClr val="dk1"/>
              </a:solidFill>
              <a:latin typeface="Times New Roman" panose="02020603050405020304" pitchFamily="18" charset="0"/>
              <a:ea typeface="黑体" panose="02010609060101010101" pitchFamily="49" charset="-122"/>
            </a:rPr>
            <a:t>重要的糖：①淀粉；②葡萄糖；③蔗糖</a:t>
          </a:r>
          <a:endParaRPr lang="zh-CN" altLang="en-US" sz="1400" baseline="0">
            <a:solidFill>
              <a:schemeClr val="dk1"/>
            </a:solidFill>
            <a:latin typeface="Times New Roman" panose="02020603050405020304" pitchFamily="18" charset="0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b="1" baseline="0">
              <a:solidFill>
                <a:schemeClr val="dk1"/>
              </a:solidFill>
              <a:latin typeface="Times New Roman" panose="02020603050405020304" pitchFamily="18" charset="0"/>
              <a:ea typeface="黑体" panose="02010609060101010101" pitchFamily="49" charset="-122"/>
            </a:rPr>
            <a:t>功能：提供能量的主要物质，占总能量的</a:t>
          </a:r>
          <a:r>
            <a:rPr lang="en-US" altLang="zh-CN" sz="1400" b="1" baseline="0">
              <a:solidFill>
                <a:schemeClr val="dk1"/>
              </a:solidFill>
              <a:latin typeface="Times New Roman" panose="02020603050405020304" pitchFamily="18" charset="0"/>
              <a:ea typeface="黑体" panose="02010609060101010101" pitchFamily="49" charset="-122"/>
            </a:rPr>
            <a:t>60%~70%</a:t>
          </a:r>
          <a:endParaRPr lang="zh-CN" altLang="en-US" sz="1400" baseline="0">
            <a:solidFill>
              <a:schemeClr val="dk1"/>
            </a:solidFill>
            <a:latin typeface="Times New Roman" panose="02020603050405020304" pitchFamily="18" charset="0"/>
          </a:endParaRPr>
        </a:p>
      </dsp:txBody>
      <dsp:txXfrm>
        <a:off x="0" y="1348864"/>
        <a:ext cx="1956033" cy="1613318"/>
      </dsp:txXfrm>
    </dsp:sp>
    <dsp:sp modelId="{68B8100E-FA70-4609-A86B-853C9448DF95}">
      <dsp:nvSpPr>
        <dsp:cNvPr id="6" name="形状 5"/>
        <dsp:cNvSpPr/>
      </dsp:nvSpPr>
      <dsp:spPr bwMode="white">
        <a:xfrm>
          <a:off x="1085667" y="1760012"/>
          <a:ext cx="2190973" cy="2190973"/>
        </a:xfrm>
        <a:prstGeom prst="leftCircularArrow">
          <a:avLst>
            <a:gd name="adj1" fmla="val 5000"/>
            <a:gd name="adj2" fmla="val -360000"/>
            <a:gd name="adj3" fmla="val 2274032"/>
            <a:gd name="adj4" fmla="val 9163011"/>
            <a:gd name="adj5" fmla="val 55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</dsp:spPr>
      <dsp:style>
        <a:lnRef idx="0">
          <a:schemeClr val="lt1"/>
        </a:lnRef>
        <a:fillRef idx="1">
          <a:schemeClr val="accent5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/>
        <a:p/>
      </dsp:txBody>
      <dsp:txXfrm>
        <a:off x="1085667" y="1760012"/>
        <a:ext cx="2190973" cy="2190973"/>
      </dsp:txXfrm>
    </dsp:sp>
    <dsp:sp modelId="{2C86AC59-A2B3-4FB5-9515-C1111D68960F}">
      <dsp:nvSpPr>
        <dsp:cNvPr id="47" name="圆角矩形 4"/>
        <dsp:cNvSpPr/>
      </dsp:nvSpPr>
      <dsp:spPr bwMode="white">
        <a:xfrm>
          <a:off x="434674" y="2616471"/>
          <a:ext cx="1738696" cy="69142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hemeClr val="lt1"/>
        </a:lnRef>
        <a:fillRef idx="1">
          <a:schemeClr val="accent5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60960" tIns="40640" rIns="60960" bIns="406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b="1" kern="120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+mn-cs"/>
            </a:rPr>
            <a:t>糖类</a:t>
          </a:r>
        </a:p>
      </dsp:txBody>
      <dsp:txXfrm>
        <a:off x="454925" y="2636722"/>
        <a:ext cx="1698194" cy="650920"/>
      </dsp:txXfrm>
    </dsp:sp>
    <dsp:sp modelId="{E659323D-7887-4C60-9569-A73A05A5D0E1}">
      <dsp:nvSpPr>
        <dsp:cNvPr id="8" name="圆角矩形 7"/>
        <dsp:cNvSpPr/>
      </dsp:nvSpPr>
      <dsp:spPr bwMode="white">
        <a:xfrm>
          <a:off x="2431558" y="1300465"/>
          <a:ext cx="2073395" cy="1710117"/>
        </a:xfrm>
        <a:prstGeom prst="roundRect">
          <a:avLst>
            <a:gd name="adj" fmla="val 10000"/>
          </a:avLst>
        </a:prstGeom>
      </dsp:spPr>
      <dsp:style>
        <a:lnRef idx="2">
          <a:schemeClr val="accent5">
            <a:hueOff val="4950000"/>
            <a:satOff val="-25489"/>
            <a:lumOff val="10980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6670" tIns="26670" rIns="26670" bIns="26670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b="1" baseline="0">
              <a:solidFill>
                <a:schemeClr val="dk1"/>
              </a:solidFill>
              <a:latin typeface="Times New Roman" panose="02020603050405020304" pitchFamily="18" charset="0"/>
              <a:ea typeface="黑体" panose="02010609060101010101" pitchFamily="49" charset="-122"/>
            </a:rPr>
            <a:t>分类：①脂肪；②油</a:t>
          </a:r>
          <a:endParaRPr lang="zh-CN" altLang="en-US" sz="1400" baseline="0">
            <a:solidFill>
              <a:schemeClr val="dk1"/>
            </a:solidFill>
            <a:latin typeface="Times New Roman" panose="02020603050405020304" pitchFamily="18" charset="0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b="1" baseline="0">
              <a:solidFill>
                <a:schemeClr val="dk1"/>
              </a:solidFill>
              <a:latin typeface="Times New Roman" panose="02020603050405020304" pitchFamily="18" charset="0"/>
              <a:ea typeface="黑体" panose="02010609060101010101" pitchFamily="49" charset="-122"/>
            </a:rPr>
            <a:t>功能：提供能量、备用能源</a:t>
          </a:r>
          <a:endParaRPr lang="zh-CN" altLang="en-US" sz="1400" baseline="0">
            <a:solidFill>
              <a:schemeClr val="dk1"/>
            </a:solidFill>
            <a:latin typeface="Times New Roman" panose="02020603050405020304" pitchFamily="18" charset="0"/>
          </a:endParaRPr>
        </a:p>
      </dsp:txBody>
      <dsp:txXfrm>
        <a:off x="2431558" y="1300465"/>
        <a:ext cx="2073395" cy="1710117"/>
      </dsp:txXfrm>
    </dsp:sp>
    <dsp:sp modelId="{0638E0C8-664E-44F7-8820-22C391B9BA6B}">
      <dsp:nvSpPr>
        <dsp:cNvPr id="10" name="环形箭头 9"/>
        <dsp:cNvSpPr/>
      </dsp:nvSpPr>
      <dsp:spPr bwMode="white">
        <a:xfrm>
          <a:off x="3523647" y="276466"/>
          <a:ext cx="2492325" cy="2492325"/>
        </a:xfrm>
        <a:prstGeom prst="circularArrow">
          <a:avLst>
            <a:gd name="adj1" fmla="val 5000"/>
            <a:gd name="adj2" fmla="val 360000"/>
            <a:gd name="adj3" fmla="val 19586254"/>
            <a:gd name="adj4" fmla="val 12697276"/>
            <a:gd name="adj5" fmla="val 5500"/>
          </a:avLst>
        </a:prstGeom>
        <a:solidFill>
          <a:schemeClr val="accent5">
            <a:hueOff val="9923871"/>
            <a:satOff val="-50892"/>
            <a:lumOff val="21765"/>
            <a:alphaOff val="0"/>
          </a:schemeClr>
        </a:solidFill>
        <a:ln>
          <a:noFill/>
        </a:ln>
      </dsp:spPr>
      <dsp:style>
        <a:lnRef idx="0">
          <a:schemeClr val="lt1"/>
        </a:lnRef>
        <a:fillRef idx="1">
          <a:schemeClr val="accent5">
            <a:hueOff val="9900000"/>
            <a:satOff val="-50979"/>
            <a:lumOff val="21961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/>
        <a:p/>
      </dsp:txBody>
      <dsp:txXfrm>
        <a:off x="3523647" y="276466"/>
        <a:ext cx="2492325" cy="2492325"/>
      </dsp:txXfrm>
    </dsp:sp>
    <dsp:sp modelId="{8759F098-7918-4B30-8D68-56B83B2189DD}">
      <dsp:nvSpPr>
        <dsp:cNvPr id="9" name="圆角矩形 8"/>
        <dsp:cNvSpPr/>
      </dsp:nvSpPr>
      <dsp:spPr bwMode="white">
        <a:xfrm>
          <a:off x="2892312" y="934011"/>
          <a:ext cx="1843017" cy="732907"/>
        </a:xfrm>
        <a:prstGeom prst="roundRect">
          <a:avLst>
            <a:gd name="adj" fmla="val 10000"/>
          </a:avLst>
        </a:prstGeom>
        <a:solidFill>
          <a:schemeClr val="accent5">
            <a:hueOff val="4961936"/>
            <a:satOff val="-25445"/>
            <a:lumOff val="1088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hemeClr val="lt1"/>
        </a:lnRef>
        <a:fillRef idx="1">
          <a:schemeClr val="accent5">
            <a:hueOff val="4950000"/>
            <a:satOff val="-25489"/>
            <a:lumOff val="1098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60960" tIns="40640" rIns="60960" bIns="406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b="1" kern="120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+mn-cs"/>
            </a:rPr>
            <a:t>油脂</a:t>
          </a:r>
        </a:p>
      </dsp:txBody>
      <dsp:txXfrm>
        <a:off x="2913778" y="955477"/>
        <a:ext cx="1800085" cy="689975"/>
      </dsp:txXfrm>
    </dsp:sp>
    <dsp:sp modelId="{36CF5497-7B9F-41A3-8DC8-CE7FA1E207C8}">
      <dsp:nvSpPr>
        <dsp:cNvPr id="12" name="圆角矩形 11"/>
        <dsp:cNvSpPr/>
      </dsp:nvSpPr>
      <dsp:spPr bwMode="white">
        <a:xfrm>
          <a:off x="4993517" y="1348864"/>
          <a:ext cx="1956033" cy="1613318"/>
        </a:xfrm>
        <a:prstGeom prst="roundRect">
          <a:avLst>
            <a:gd name="adj" fmla="val 10000"/>
          </a:avLst>
        </a:prstGeom>
      </dsp:spPr>
      <dsp:style>
        <a:lnRef idx="2">
          <a:schemeClr val="accent5">
            <a:hueOff val="9900000"/>
            <a:satOff val="-50979"/>
            <a:lumOff val="21961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2859" tIns="22859" rIns="22859" bIns="22859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b="1" baseline="0">
              <a:solidFill>
                <a:schemeClr val="dk1"/>
              </a:solidFill>
              <a:latin typeface="Times New Roman" panose="02020603050405020304" pitchFamily="18" charset="0"/>
              <a:ea typeface="黑体" panose="02010609060101010101" pitchFamily="49" charset="-122"/>
            </a:rPr>
            <a:t>功能：调节新陈代谢、预防疾病、维持身体健康</a:t>
          </a:r>
          <a:endParaRPr lang="zh-CN" altLang="en-US" sz="1200" baseline="0">
            <a:solidFill>
              <a:schemeClr val="dk1"/>
            </a:solidFill>
            <a:latin typeface="Times New Roman" panose="02020603050405020304" pitchFamily="18" charset="0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b="1" baseline="0">
              <a:solidFill>
                <a:schemeClr val="dk1"/>
              </a:solidFill>
              <a:latin typeface="Times New Roman" panose="02020603050405020304" pitchFamily="18" charset="0"/>
              <a:ea typeface="黑体" panose="02010609060101010101" pitchFamily="49" charset="-122"/>
            </a:rPr>
            <a:t>缺乏引起的病症：缺乏维生素</a:t>
          </a:r>
          <a:r>
            <a:rPr lang="en-US" altLang="zh-CN" sz="1200" b="1" baseline="0">
              <a:solidFill>
                <a:schemeClr val="dk1"/>
              </a:solidFill>
              <a:latin typeface="Times New Roman" panose="02020603050405020304" pitchFamily="18" charset="0"/>
              <a:ea typeface="黑体" panose="02010609060101010101" pitchFamily="49" charset="-122"/>
            </a:rPr>
            <a:t>A——</a:t>
          </a:r>
          <a:r>
            <a:rPr lang="zh-CN" altLang="en-US" sz="1200" b="1" baseline="0">
              <a:solidFill>
                <a:schemeClr val="dk1"/>
              </a:solidFill>
              <a:latin typeface="Times New Roman" panose="02020603050405020304" pitchFamily="18" charset="0"/>
              <a:ea typeface="黑体" panose="02010609060101010101" pitchFamily="49" charset="-122"/>
            </a:rPr>
            <a:t>夜盲症；缺乏维生素</a:t>
          </a:r>
          <a:r>
            <a:rPr lang="en-US" altLang="zh-CN" sz="1200" b="1" baseline="0">
              <a:solidFill>
                <a:schemeClr val="dk1"/>
              </a:solidFill>
              <a:latin typeface="Times New Roman" panose="02020603050405020304" pitchFamily="18" charset="0"/>
              <a:ea typeface="黑体" panose="02010609060101010101" pitchFamily="49" charset="-122"/>
            </a:rPr>
            <a:t>C——</a:t>
          </a:r>
          <a:r>
            <a:rPr lang="zh-CN" altLang="en-US" sz="1200" b="1" baseline="0">
              <a:solidFill>
                <a:schemeClr val="dk1"/>
              </a:solidFill>
              <a:latin typeface="Times New Roman" panose="02020603050405020304" pitchFamily="18" charset="0"/>
              <a:ea typeface="黑体" panose="02010609060101010101" pitchFamily="49" charset="-122"/>
            </a:rPr>
            <a:t>坏血病</a:t>
          </a:r>
          <a:endParaRPr lang="zh-CN" altLang="en-US" sz="1200" baseline="0">
            <a:solidFill>
              <a:schemeClr val="dk1"/>
            </a:solidFill>
            <a:latin typeface="Times New Roman" panose="02020603050405020304" pitchFamily="18" charset="0"/>
          </a:endParaRPr>
        </a:p>
      </dsp:txBody>
      <dsp:txXfrm>
        <a:off x="4993517" y="1348864"/>
        <a:ext cx="1956033" cy="1613318"/>
      </dsp:txXfrm>
    </dsp:sp>
    <dsp:sp modelId="{96E2DDD7-34BF-4697-A46E-CC7A14C26E39}">
      <dsp:nvSpPr>
        <dsp:cNvPr id="13" name="圆角矩形 12"/>
        <dsp:cNvSpPr/>
      </dsp:nvSpPr>
      <dsp:spPr bwMode="white">
        <a:xfrm>
          <a:off x="5428191" y="2770361"/>
          <a:ext cx="1738696" cy="691422"/>
        </a:xfrm>
        <a:prstGeom prst="roundRect">
          <a:avLst>
            <a:gd name="adj" fmla="val 10000"/>
          </a:avLst>
        </a:prstGeom>
        <a:solidFill>
          <a:schemeClr val="accent5">
            <a:hueOff val="9923871"/>
            <a:satOff val="-50892"/>
            <a:lumOff val="21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hemeClr val="lt1"/>
        </a:lnRef>
        <a:fillRef idx="1">
          <a:schemeClr val="accent5">
            <a:hueOff val="9900000"/>
            <a:satOff val="-50979"/>
            <a:lumOff val="21961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60960" tIns="40640" rIns="60960" bIns="406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b="1">
              <a:latin typeface="黑体" panose="02010609060101010101" pitchFamily="49" charset="-122"/>
              <a:ea typeface="黑体" panose="02010609060101010101" pitchFamily="49" charset="-122"/>
            </a:rPr>
            <a:t>维生素</a:t>
          </a:r>
          <a:endParaRPr lang="zh-CN" altLang="en-US" sz="3200"/>
        </a:p>
      </dsp:txBody>
      <dsp:txXfrm>
        <a:off x="5448442" y="2790612"/>
        <a:ext cx="1698194" cy="650920"/>
      </dsp:txXfrm>
    </dsp:sp>
    <dsp:sp modelId="{8BE03C13-8B3A-4EFA-9413-B9F3FE144A53}">
      <dsp:nvSpPr>
        <dsp:cNvPr id="3" name="矩形 2" hidden="1"/>
        <dsp:cNvSpPr/>
      </dsp:nvSpPr>
      <dsp:spPr>
        <a:xfrm>
          <a:off x="0" y="1003153"/>
          <a:ext cx="2173370" cy="2304740"/>
        </a:xfrm>
        <a:prstGeom prst="rect">
          <a:avLst/>
        </a:prstGeom>
      </dsp:spPr>
      <dsp:txBody>
        <a:bodyPr/>
        <a:lstStyle/>
        <a:p/>
      </dsp:txBody>
      <dsp:txXfrm>
        <a:off x="0" y="1003153"/>
        <a:ext cx="2173370" cy="2304740"/>
      </dsp:txXfrm>
    </dsp:sp>
    <dsp:sp modelId="{8E533A92-BDB2-4397-AC4F-842B9E80B5E1}">
      <dsp:nvSpPr>
        <dsp:cNvPr id="7" name="矩形 6" hidden="1"/>
        <dsp:cNvSpPr/>
      </dsp:nvSpPr>
      <dsp:spPr>
        <a:xfrm>
          <a:off x="2431558" y="934011"/>
          <a:ext cx="2303772" cy="2443024"/>
        </a:xfrm>
        <a:prstGeom prst="rect">
          <a:avLst/>
        </a:prstGeom>
      </dsp:spPr>
      <dsp:txBody>
        <a:bodyPr/>
        <a:lstStyle/>
        <a:p/>
      </dsp:txBody>
      <dsp:txXfrm>
        <a:off x="2431558" y="934011"/>
        <a:ext cx="2303772" cy="2443024"/>
      </dsp:txXfrm>
    </dsp:sp>
    <dsp:sp modelId="{EBFB1ABC-0FEF-4CCA-8D7D-DBFAD2BB3DAD}">
      <dsp:nvSpPr>
        <dsp:cNvPr id="11" name="矩形 10" hidden="1"/>
        <dsp:cNvSpPr/>
      </dsp:nvSpPr>
      <dsp:spPr>
        <a:xfrm>
          <a:off x="4993517" y="1003153"/>
          <a:ext cx="2173370" cy="2304740"/>
        </a:xfrm>
        <a:prstGeom prst="rect">
          <a:avLst/>
        </a:prstGeom>
      </dsp:spPr>
      <dsp:txBody>
        <a:bodyPr/>
        <a:lstStyle/>
        <a:p/>
      </dsp:txBody>
      <dsp:txXfrm>
        <a:off x="4993517" y="1003153"/>
        <a:ext cx="2173370" cy="2304740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r:blip="">
        <dgm:adjLst/>
      </dgm:shape>
      <dgm:presOf/>
      <dgm:constrLst/>
      <dgm:ruleLst/>
    </dgm:layoutNode>
    <dgm:layoutNode name="bSp">
      <dgm:alg type="sp"/>
      <dgm:shape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/>
            </dgm:ruleLst>
          </dgm:layoutNode>
          <dgm:layoutNode name="connSite1" moveWith="childNode1">
            <dgm:alg type="sp"/>
            <dgm:shape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srcNode" val="parentNode1"/>
              <dgm:param type="dstNode" val="connSite2"/>
              <dgm:param type="connRout" val="curve"/>
              <dgm:param type="begPts" val="bCtr"/>
              <dgm:param type="endPts" val="bCtr"/>
            </dgm:alg>
            <dgm:shape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/>
              </dgm:ruleLst>
            </dgm:layoutNode>
            <dgm:layoutNode name="connSite2" moveWith="childNode2">
              <dgm:alg type="sp"/>
              <dgm:shape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srcNode" val="parentNode2"/>
                <dgm:param type="dstNode" val="connSite1"/>
                <dgm:param type="connRout" val="curve"/>
                <dgm:param type="begPts" val="tCtr"/>
                <dgm:param type="endPts" val="tCtr"/>
              </dgm:alg>
              <dgm:shape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F28D13-26FC-4530-9D3A-9D0CA85A8CB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9B631-81E8-4019-838E-748D95B68351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圆角矩形 4"/>
          <p:cNvSpPr/>
          <p:nvPr userDrawn="1"/>
        </p:nvSpPr>
        <p:spPr>
          <a:xfrm>
            <a:off x="854725" y="773443"/>
            <a:ext cx="7434551" cy="3216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4425042" y="4838923"/>
            <a:ext cx="293917" cy="1650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3505200" y="4797170"/>
            <a:ext cx="2133600" cy="273844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image" Target="../media/image1.jpeg" /><Relationship Id="rId15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14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Relationship Id="rId3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15.jpeg" /><Relationship Id="rId7" Type="http://schemas.openxmlformats.org/officeDocument/2006/relationships/image" Target="../media/image1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audio" Target="../media/audio11.wav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7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audio" Target="../media/audio22.wav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microsoft.com/office/2007/relationships/diagramDrawing" Target="../diagrams/drawing1.xml" /><Relationship Id="rId3" Type="http://schemas.openxmlformats.org/officeDocument/2006/relationships/diagramData" Target="../diagrams/data1.xml" /><Relationship Id="rId4" Type="http://schemas.openxmlformats.org/officeDocument/2006/relationships/diagramLayout" Target="../diagrams/layout1.xml" /><Relationship Id="rId5" Type="http://schemas.openxmlformats.org/officeDocument/2006/relationships/diagramQuickStyle" Target="../diagrams/quickStyle1.xml" /><Relationship Id="rId6" Type="http://schemas.openxmlformats.org/officeDocument/2006/relationships/diagramColors" Target="../diagrams/colors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8.png" /><Relationship Id="rId3" Type="http://schemas.openxmlformats.org/officeDocument/2006/relationships/image" Target="../media/image19.svg" /><Relationship Id="rId4" Type="http://schemas.openxmlformats.org/officeDocument/2006/relationships/image" Target="../media/image20.png" /><Relationship Id="rId5" Type="http://schemas.openxmlformats.org/officeDocument/2006/relationships/image" Target="../media/image21.svg" /><Relationship Id="rId6" Type="http://schemas.openxmlformats.org/officeDocument/2006/relationships/image" Target="../media/image22.png" /><Relationship Id="rId7" Type="http://schemas.openxmlformats.org/officeDocument/2006/relationships/image" Target="../media/image23.sv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62" y="17214"/>
            <a:ext cx="2791320" cy="5109071"/>
          </a:xfrm>
          <a:prstGeom prst="rect">
            <a:avLst/>
          </a:prstGeom>
        </p:spPr>
      </p:pic>
      <p:sp>
        <p:nvSpPr>
          <p:cNvPr id="6" name="对角圆角矩形 5"/>
          <p:cNvSpPr/>
          <p:nvPr/>
        </p:nvSpPr>
        <p:spPr>
          <a:xfrm>
            <a:off x="2594821" y="2342029"/>
            <a:ext cx="6508978" cy="2064935"/>
          </a:xfrm>
          <a:prstGeom prst="round2DiagRect">
            <a:avLst/>
          </a:prstGeom>
          <a:solidFill>
            <a:schemeClr val="accent3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13" name="TextBox 42"/>
          <p:cNvSpPr txBox="1"/>
          <p:nvPr/>
        </p:nvSpPr>
        <p:spPr>
          <a:xfrm>
            <a:off x="2740281" y="2462349"/>
            <a:ext cx="6218057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zh-CN" altLang="en-US" sz="4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第十二单元 课题</a:t>
            </a:r>
            <a:r>
              <a:rPr lang="en-US" altLang="zh-CN" sz="4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endParaRPr lang="zh-CN" altLang="en-US" sz="40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60741" y="3284851"/>
            <a:ext cx="6146157" cy="117724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3600" b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人类重要的营养物质</a:t>
            </a:r>
            <a:endParaRPr lang="en-US" altLang="zh-CN" sz="3600" b="1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  <a:p>
            <a:pPr algn="ctr"/>
            <a:r>
              <a:rPr lang="zh-CN" altLang="en-US" sz="3600" b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（第二课时）</a:t>
            </a:r>
            <a:endParaRPr lang="en-GB" altLang="zh-CN" sz="3600" b="1">
              <a:solidFill>
                <a:schemeClr val="bg2">
                  <a:lumMod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2718268" y="445338"/>
            <a:ext cx="1872923" cy="1818705"/>
            <a:chOff x="4240335" y="3008435"/>
            <a:chExt cx="3711332" cy="3711332"/>
          </a:xfrm>
        </p:grpSpPr>
        <p:sp>
          <p:nvSpPr>
            <p:cNvPr id="34" name="椭圆 33"/>
            <p:cNvSpPr/>
            <p:nvPr/>
          </p:nvSpPr>
          <p:spPr>
            <a:xfrm>
              <a:off x="4240335" y="3008435"/>
              <a:ext cx="3711332" cy="3711332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solidFill>
                <a:schemeClr val="accent3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36" name="椭圆 35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chemeClr val="accent3"/>
              </a:solidFill>
              <a:ln w="31750">
                <a:solidFill>
                  <a:schemeClr val="accent3"/>
                </a:soli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2334918" y="2041142"/>
                <a:ext cx="2137923" cy="213792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solidFill>
                  <a:schemeClr val="accent3"/>
                </a:solidFill>
              </a:ln>
              <a:effectLst>
                <a:outerShdw blurRad="152400" dist="762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95250" h="317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3176072" y="757621"/>
            <a:ext cx="9573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>
                <a:solidFill>
                  <a:schemeClr val="bg2">
                    <a:lumMod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初</a:t>
            </a:r>
            <a:endParaRPr lang="zh-CN" altLang="en-US" sz="6000" b="1">
              <a:solidFill>
                <a:schemeClr val="bg2">
                  <a:lumMod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4257639" y="631734"/>
            <a:ext cx="1872923" cy="1818705"/>
            <a:chOff x="4240335" y="3008435"/>
            <a:chExt cx="3711332" cy="3711332"/>
          </a:xfrm>
        </p:grpSpPr>
        <p:sp>
          <p:nvSpPr>
            <p:cNvPr id="63" name="椭圆 62"/>
            <p:cNvSpPr/>
            <p:nvPr/>
          </p:nvSpPr>
          <p:spPr>
            <a:xfrm>
              <a:off x="4240335" y="3008435"/>
              <a:ext cx="3711332" cy="3711332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solidFill>
                <a:schemeClr val="accent3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65" name="椭圆 64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chemeClr val="accent3"/>
              </a:solidFill>
              <a:ln w="31750">
                <a:solidFill>
                  <a:schemeClr val="accent3"/>
                </a:soli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2334918" y="2041142"/>
                <a:ext cx="2137923" cy="213792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solidFill>
                  <a:schemeClr val="accent3"/>
                </a:solidFill>
              </a:ln>
              <a:effectLst>
                <a:outerShdw blurRad="152400" dist="762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95250" h="317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67" name="组合 66"/>
          <p:cNvGrpSpPr/>
          <p:nvPr/>
        </p:nvGrpSpPr>
        <p:grpSpPr>
          <a:xfrm>
            <a:off x="5811591" y="445338"/>
            <a:ext cx="1872923" cy="1818705"/>
            <a:chOff x="4240335" y="3008435"/>
            <a:chExt cx="3711332" cy="3711332"/>
          </a:xfrm>
        </p:grpSpPr>
        <p:sp>
          <p:nvSpPr>
            <p:cNvPr id="68" name="椭圆 67"/>
            <p:cNvSpPr/>
            <p:nvPr/>
          </p:nvSpPr>
          <p:spPr>
            <a:xfrm>
              <a:off x="4240335" y="3008435"/>
              <a:ext cx="3711332" cy="3711332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solidFill>
                <a:schemeClr val="accent3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70" name="椭圆 69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chemeClr val="accent3"/>
              </a:solidFill>
              <a:ln w="31750">
                <a:solidFill>
                  <a:schemeClr val="accent3"/>
                </a:soli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2334918" y="2041142"/>
                <a:ext cx="2137923" cy="213792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solidFill>
                  <a:schemeClr val="accent3"/>
                </a:solidFill>
              </a:ln>
              <a:effectLst>
                <a:outerShdw blurRad="152400" dist="762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95250" h="317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7352946" y="609600"/>
            <a:ext cx="1872923" cy="1818705"/>
            <a:chOff x="4240335" y="3008435"/>
            <a:chExt cx="3711332" cy="3711332"/>
          </a:xfrm>
        </p:grpSpPr>
        <p:sp>
          <p:nvSpPr>
            <p:cNvPr id="73" name="椭圆 72"/>
            <p:cNvSpPr/>
            <p:nvPr/>
          </p:nvSpPr>
          <p:spPr>
            <a:xfrm>
              <a:off x="4240335" y="3008435"/>
              <a:ext cx="3711332" cy="3711332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solidFill>
                <a:schemeClr val="accent3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75" name="椭圆 74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chemeClr val="accent3"/>
              </a:solidFill>
              <a:ln w="31750">
                <a:solidFill>
                  <a:schemeClr val="accent3"/>
                </a:soli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2334918" y="2041142"/>
                <a:ext cx="2137923" cy="213792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solidFill>
                  <a:schemeClr val="accent3"/>
                </a:solidFill>
              </a:ln>
              <a:effectLst>
                <a:outerShdw blurRad="152400" dist="762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95250" h="317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77" name="TextBox 76"/>
          <p:cNvSpPr txBox="1"/>
          <p:nvPr/>
        </p:nvSpPr>
        <p:spPr>
          <a:xfrm>
            <a:off x="7857984" y="889166"/>
            <a:ext cx="9573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>
                <a:solidFill>
                  <a:schemeClr val="bg2">
                    <a:lumMod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</a:t>
            </a:r>
            <a:endParaRPr lang="zh-CN" altLang="en-US" sz="6000" b="1">
              <a:solidFill>
                <a:schemeClr val="bg2">
                  <a:lumMod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289268" y="775952"/>
            <a:ext cx="9573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>
                <a:solidFill>
                  <a:schemeClr val="bg2">
                    <a:lumMod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化</a:t>
            </a:r>
            <a:endParaRPr lang="zh-CN" altLang="en-US" sz="6000" b="1">
              <a:solidFill>
                <a:schemeClr val="bg2">
                  <a:lumMod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730888" y="984307"/>
            <a:ext cx="9573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>
                <a:solidFill>
                  <a:schemeClr val="bg2">
                    <a:lumMod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</a:t>
            </a:r>
            <a:endParaRPr lang="zh-CN" altLang="en-US" sz="6000" b="1">
              <a:solidFill>
                <a:schemeClr val="bg2">
                  <a:lumMod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3"/>
    </p:custDataLst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2803736" y="299722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素养目标</a:t>
            </a:r>
            <a:endParaRPr lang="en-US" altLang="zh-CN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箭头3"/>
          <p:cNvSpPr/>
          <p:nvPr/>
        </p:nvSpPr>
        <p:spPr bwMode="gray">
          <a:xfrm flipV="1">
            <a:off x="1531850" y="2876219"/>
            <a:ext cx="819764" cy="1140531"/>
          </a:xfrm>
          <a:custGeom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62118" tIns="31058" rIns="62118" bIns="31058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9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" name="箭头2"/>
          <p:cNvSpPr/>
          <p:nvPr/>
        </p:nvSpPr>
        <p:spPr bwMode="gray">
          <a:xfrm rot="16200000">
            <a:off x="1747861" y="2401564"/>
            <a:ext cx="243647" cy="974403"/>
          </a:xfrm>
          <a:custGeom>
            <a:gdLst>
              <a:gd name="T0" fmla="*/ 37 w 142"/>
              <a:gd name="T1" fmla="*/ 1 h 604"/>
              <a:gd name="T2" fmla="*/ 45 w 142"/>
              <a:gd name="T3" fmla="*/ 472 h 604"/>
              <a:gd name="T4" fmla="*/ 0 w 142"/>
              <a:gd name="T5" fmla="*/ 474 h 604"/>
              <a:gd name="T6" fmla="*/ 72 w 142"/>
              <a:gd name="T7" fmla="*/ 604 h 604"/>
              <a:gd name="T8" fmla="*/ 142 w 142"/>
              <a:gd name="T9" fmla="*/ 474 h 604"/>
              <a:gd name="T10" fmla="*/ 100 w 142"/>
              <a:gd name="T11" fmla="*/ 474 h 604"/>
              <a:gd name="T12" fmla="*/ 99 w 142"/>
              <a:gd name="T13" fmla="*/ 0 h 604"/>
              <a:gd name="T14" fmla="*/ 37 w 142"/>
              <a:gd name="T15" fmla="*/ 1 h 60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62118" tIns="31058" rIns="62118" bIns="31058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9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箭头1"/>
          <p:cNvSpPr/>
          <p:nvPr/>
        </p:nvSpPr>
        <p:spPr bwMode="gray">
          <a:xfrm>
            <a:off x="1526579" y="1630311"/>
            <a:ext cx="819764" cy="1321191"/>
          </a:xfrm>
          <a:custGeom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62118" tIns="31058" rIns="62118" bIns="31058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9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文本1"/>
          <p:cNvSpPr>
            <a:spLocks noChangeArrowheads="1"/>
          </p:cNvSpPr>
          <p:nvPr/>
        </p:nvSpPr>
        <p:spPr bwMode="gray">
          <a:xfrm>
            <a:off x="3378267" y="1338757"/>
            <a:ext cx="4434093" cy="896993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chemeClr val="accent2"/>
            </a:solidFill>
            <a:prstDash val="solid"/>
          </a:ln>
          <a:effectLst/>
        </p:spPr>
        <p:txBody>
          <a:bodyPr lIns="62118" tIns="31058" rIns="62118" bIns="3105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了解糖类、油脂、维生素与人体健康的关系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zh-CN" sz="140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2"/>
          <p:cNvSpPr>
            <a:spLocks noChangeArrowheads="1"/>
          </p:cNvSpPr>
          <p:nvPr/>
        </p:nvSpPr>
        <p:spPr bwMode="gray">
          <a:xfrm>
            <a:off x="3378267" y="2428790"/>
            <a:ext cx="4434093" cy="894027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chemeClr val="accent3"/>
            </a:solidFill>
            <a:prstDash val="solid"/>
          </a:ln>
          <a:effectLst/>
        </p:spPr>
        <p:txBody>
          <a:bodyPr lIns="62118" tIns="31058" rIns="62118" bIns="3105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通过计算，了解蛋白质、糖类、油脂经氧化为人体提供能量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zh-CN" sz="140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3"/>
          <p:cNvSpPr>
            <a:spLocks noChangeArrowheads="1"/>
          </p:cNvSpPr>
          <p:nvPr/>
        </p:nvSpPr>
        <p:spPr bwMode="ltGray">
          <a:xfrm>
            <a:off x="3378267" y="3509594"/>
            <a:ext cx="4434093" cy="886051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chemeClr val="accent4"/>
            </a:solidFill>
            <a:prstDash val="solid"/>
          </a:ln>
          <a:effectLst/>
        </p:spPr>
        <p:txBody>
          <a:bodyPr lIns="62118" tIns="31058" rIns="62118" bIns="3105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通过学习营养物质对人的生命活动的重要意义，认识到合理安排饮食的重要性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zh-CN" sz="140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661509" y="2094341"/>
            <a:ext cx="1590850" cy="1590851"/>
            <a:chOff x="4184106" y="2952206"/>
            <a:chExt cx="3823790" cy="3823790"/>
          </a:xfrm>
        </p:grpSpPr>
        <p:sp>
          <p:nvSpPr>
            <p:cNvPr id="35" name="椭圆 34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4710170" y="3478267"/>
              <a:ext cx="2771662" cy="2771663"/>
              <a:chOff x="2193192" y="1899414"/>
              <a:chExt cx="2421375" cy="2421376"/>
            </a:xfrm>
            <a:effectLst/>
          </p:grpSpPr>
          <p:sp>
            <p:nvSpPr>
              <p:cNvPr id="37" name="椭圆 36"/>
              <p:cNvSpPr/>
              <p:nvPr/>
            </p:nvSpPr>
            <p:spPr>
              <a:xfrm>
                <a:off x="2193192" y="1899414"/>
                <a:ext cx="2421375" cy="2421376"/>
              </a:xfrm>
              <a:prstGeom prst="ellipse">
                <a:avLst/>
              </a:prstGeom>
              <a:solidFill>
                <a:schemeClr val="accent1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  <a:effectLst>
                <a:innerShdw blurRad="127000" dist="63500" dir="13500000">
                  <a:schemeClr val="accent1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2386802" y="2093026"/>
                <a:ext cx="2034160" cy="203416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958857" y="2531040"/>
            <a:ext cx="955721" cy="651817"/>
            <a:chOff x="8922207" y="2437732"/>
            <a:chExt cx="1019784" cy="869093"/>
          </a:xfrm>
        </p:grpSpPr>
        <p:sp>
          <p:nvSpPr>
            <p:cNvPr id="40" name="文本框 37"/>
            <p:cNvSpPr txBox="1"/>
            <p:nvPr/>
          </p:nvSpPr>
          <p:spPr>
            <a:xfrm>
              <a:off x="8931338" y="2437732"/>
              <a:ext cx="1010653" cy="697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41" name="文本框 38"/>
            <p:cNvSpPr txBox="1"/>
            <p:nvPr/>
          </p:nvSpPr>
          <p:spPr>
            <a:xfrm>
              <a:off x="8922207" y="2445047"/>
              <a:ext cx="1010653" cy="861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素养</a:t>
              </a:r>
              <a:endParaRPr lang="en-US" altLang="zh-CN" sz="1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en-US" sz="1800" b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目标</a:t>
              </a:r>
              <a:endParaRPr lang="zh-CN" altLang="en-US" sz="18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397230" y="1307540"/>
            <a:ext cx="950749" cy="939547"/>
            <a:chOff x="3237545" y="4561747"/>
            <a:chExt cx="1146960" cy="1146960"/>
          </a:xfrm>
        </p:grpSpPr>
        <p:sp>
          <p:nvSpPr>
            <p:cNvPr id="43" name="圆角矩形 42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9039"/>
              </a:avLst>
            </a:prstGeom>
            <a:solidFill>
              <a:schemeClr val="accent2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3329042" y="4642031"/>
              <a:ext cx="976147" cy="986387"/>
            </a:xfrm>
            <a:prstGeom prst="roundRect">
              <a:avLst>
                <a:gd name="adj" fmla="val 9613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5" name="Text Placeholder 4"/>
          <p:cNvSpPr txBox="1"/>
          <p:nvPr/>
        </p:nvSpPr>
        <p:spPr>
          <a:xfrm>
            <a:off x="2499684" y="1686062"/>
            <a:ext cx="768478" cy="16994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1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endParaRPr lang="en-GB" altLang="zh-CN" sz="1600" b="1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2397756" y="2404187"/>
            <a:ext cx="950749" cy="939547"/>
            <a:chOff x="3237545" y="4561747"/>
            <a:chExt cx="1146960" cy="1146960"/>
          </a:xfrm>
        </p:grpSpPr>
        <p:sp>
          <p:nvSpPr>
            <p:cNvPr id="47" name="圆角矩形 46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9039"/>
              </a:avLst>
            </a:prstGeom>
            <a:solidFill>
              <a:schemeClr val="accent3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3329042" y="4642031"/>
              <a:ext cx="976147" cy="986387"/>
            </a:xfrm>
            <a:prstGeom prst="roundRect">
              <a:avLst>
                <a:gd name="adj" fmla="val 9613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9" name="Text Placeholder 4"/>
          <p:cNvSpPr txBox="1"/>
          <p:nvPr/>
        </p:nvSpPr>
        <p:spPr>
          <a:xfrm>
            <a:off x="2500210" y="2782709"/>
            <a:ext cx="768478" cy="16994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1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endParaRPr lang="en-GB" altLang="zh-CN" sz="1600" b="1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2400287" y="3479839"/>
            <a:ext cx="950749" cy="939547"/>
            <a:chOff x="3237545" y="4561747"/>
            <a:chExt cx="1146960" cy="1146960"/>
          </a:xfrm>
        </p:grpSpPr>
        <p:sp>
          <p:nvSpPr>
            <p:cNvPr id="51" name="圆角矩形 50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9039"/>
              </a:avLst>
            </a:prstGeom>
            <a:solidFill>
              <a:schemeClr val="accent4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2" name="圆角矩形 51"/>
            <p:cNvSpPr/>
            <p:nvPr/>
          </p:nvSpPr>
          <p:spPr>
            <a:xfrm>
              <a:off x="3329042" y="4642031"/>
              <a:ext cx="976147" cy="986387"/>
            </a:xfrm>
            <a:prstGeom prst="roundRect">
              <a:avLst>
                <a:gd name="adj" fmla="val 9613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3" name="Text Placeholder 4"/>
          <p:cNvSpPr txBox="1"/>
          <p:nvPr/>
        </p:nvSpPr>
        <p:spPr>
          <a:xfrm>
            <a:off x="2502741" y="3858361"/>
            <a:ext cx="768478" cy="16994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1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endParaRPr lang="en-GB" altLang="zh-CN" sz="1600" b="1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2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9" grpId="0"/>
      <p:bldP spid="11" grpId="0"/>
      <p:bldP spid="45" grpId="0" build="p"/>
      <p:bldP spid="49" grpId="0" build="p"/>
      <p:bldP spid="5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2803736" y="299722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新课导入</a:t>
            </a:r>
            <a:endParaRPr lang="en-US" altLang="zh-CN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9550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906866" y="1039057"/>
            <a:ext cx="7330267" cy="85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457200" algn="l"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sz="1800" b="1">
                <a:latin typeface="黑体" panose="02010609060101010101" pitchFamily="49" charset="-122"/>
                <a:ea typeface="黑体" panose="02010609060101010101" pitchFamily="49" charset="-122"/>
              </a:rPr>
              <a:t>人饿了，会浑身无力，此时首先想到要吃饭；马拉松长跑运动员在中途要喝葡萄糖水；消化吸收能力差的病人要通过静脉输入葡萄糖水。</a:t>
            </a:r>
            <a:endParaRPr lang="zh-CN" altLang="en-US" sz="1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1312088" y="1897434"/>
            <a:ext cx="7186250" cy="442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50000"/>
              </a:spcBef>
            </a:pPr>
            <a:r>
              <a:rPr lang="zh-CN" altLang="en-US" sz="1800" b="1">
                <a:latin typeface="黑体" panose="02010609060101010101" pitchFamily="49" charset="-122"/>
                <a:ea typeface="黑体" panose="02010609060101010101" pitchFamily="49" charset="-122"/>
              </a:rPr>
              <a:t>吃饭和摄入葡萄糖，为什么能提供人们活动所需的热量和能量呢？</a:t>
            </a:r>
            <a:endParaRPr lang="zh-CN" altLang="en-US" sz="1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12" b="22692"/>
          <a:stretch>
            <a:fillRect/>
          </a:stretch>
        </p:blipFill>
        <p:spPr bwMode="auto">
          <a:xfrm>
            <a:off x="1588819" y="2534319"/>
            <a:ext cx="2822310" cy="1915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32873" y="2534318"/>
            <a:ext cx="2895595" cy="1915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804362" y="232467"/>
            <a:ext cx="552423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 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糖类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5383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16" name="Rectangle 36"/>
          <p:cNvSpPr>
            <a:spLocks noChangeArrowheads="1"/>
          </p:cNvSpPr>
          <p:nvPr/>
        </p:nvSpPr>
        <p:spPr bwMode="auto">
          <a:xfrm>
            <a:off x="373026" y="1678780"/>
            <a:ext cx="7848600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342900" indent="-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4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4000" b="1"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4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4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4000" b="1" baseline="-25000"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" name="Text Box 37"/>
          <p:cNvSpPr txBox="1">
            <a:spLocks noChangeArrowheads="1"/>
          </p:cNvSpPr>
          <p:nvPr/>
        </p:nvSpPr>
        <p:spPr bwMode="auto">
          <a:xfrm>
            <a:off x="1145070" y="2137370"/>
            <a:ext cx="441146" cy="65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4000" b="1"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endParaRPr lang="en-US" sz="2800" b="1">
              <a:solidFill>
                <a:srgbClr val="0066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2" name="Text Box 39"/>
          <p:cNvSpPr txBox="1">
            <a:spLocks noChangeArrowheads="1"/>
          </p:cNvSpPr>
          <p:nvPr/>
        </p:nvSpPr>
        <p:spPr bwMode="auto">
          <a:xfrm>
            <a:off x="1234306" y="2197369"/>
            <a:ext cx="6835863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组成：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由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H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组成的化合物，糖类有时称为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碳水化合物。</a:t>
            </a:r>
            <a:endParaRPr lang="zh-CN" altLang="en-US" sz="1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" name="Text Box 40"/>
          <p:cNvSpPr txBox="1">
            <a:spLocks noChangeArrowheads="1"/>
          </p:cNvSpPr>
          <p:nvPr/>
        </p:nvSpPr>
        <p:spPr bwMode="auto">
          <a:xfrm>
            <a:off x="1234306" y="1703124"/>
            <a:ext cx="7278696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功能：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糖类在人体内氧化放出热量，是人体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主要热源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（占</a:t>
            </a:r>
            <a:r>
              <a:rPr lang="en-US" altLang="zh-CN" sz="1800" b="1">
                <a:latin typeface="Times New Roman" panose="02020603050405020304" pitchFamily="18" charset="0"/>
                <a:ea typeface="黑体" panose="02010609060101010101" pitchFamily="49" charset="-122"/>
              </a:rPr>
              <a:t>60%-70%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1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" name="Text Box 43"/>
          <p:cNvSpPr txBox="1">
            <a:spLocks noChangeArrowheads="1"/>
          </p:cNvSpPr>
          <p:nvPr/>
        </p:nvSpPr>
        <p:spPr bwMode="auto">
          <a:xfrm>
            <a:off x="2794659" y="4580731"/>
            <a:ext cx="565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4000" b="1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endParaRPr lang="en-US" sz="2800" b="1">
              <a:solidFill>
                <a:srgbClr val="0066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5" name="Text Box 45"/>
          <p:cNvSpPr txBox="1">
            <a:spLocks noChangeArrowheads="1"/>
          </p:cNvSpPr>
          <p:nvPr/>
        </p:nvSpPr>
        <p:spPr bwMode="auto">
          <a:xfrm>
            <a:off x="2723222" y="5372894"/>
            <a:ext cx="565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4000" b="1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endParaRPr lang="en-US" sz="2800" b="1">
              <a:solidFill>
                <a:srgbClr val="0066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6" name="Text Box 40"/>
          <p:cNvSpPr txBox="1">
            <a:spLocks noChangeArrowheads="1"/>
          </p:cNvSpPr>
          <p:nvPr/>
        </p:nvSpPr>
        <p:spPr bwMode="auto">
          <a:xfrm>
            <a:off x="1234307" y="1200802"/>
            <a:ext cx="7008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zh-CN" altLang="en-US" sz="20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糖类</a:t>
            </a:r>
            <a:endParaRPr lang="zh-CN" sz="20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" name="Text Box 39"/>
          <p:cNvSpPr txBox="1">
            <a:spLocks noChangeArrowheads="1"/>
          </p:cNvSpPr>
          <p:nvPr/>
        </p:nvSpPr>
        <p:spPr bwMode="auto">
          <a:xfrm>
            <a:off x="1234306" y="2685696"/>
            <a:ext cx="435904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常见的糖类物质</a:t>
            </a: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淀粉、葡萄糖、蔗糖</a:t>
            </a:r>
            <a:endParaRPr lang="zh-CN" altLang="en-US" sz="1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8" name="Picture 6" descr="淀粉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70664" y="3066542"/>
            <a:ext cx="1494701" cy="1484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7" descr="蔗糖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13586" y="3078729"/>
            <a:ext cx="2203301" cy="1471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3" b="26572"/>
          <a:stretch>
            <a:fillRect/>
          </a:stretch>
        </p:blipFill>
        <p:spPr bwMode="auto">
          <a:xfrm>
            <a:off x="1626692" y="3076462"/>
            <a:ext cx="1733117" cy="147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804362" y="232467"/>
            <a:ext cx="552423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 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糖类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5383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16" name="Rectangle 36"/>
          <p:cNvSpPr>
            <a:spLocks noChangeArrowheads="1"/>
          </p:cNvSpPr>
          <p:nvPr/>
        </p:nvSpPr>
        <p:spPr bwMode="auto">
          <a:xfrm>
            <a:off x="373026" y="1678780"/>
            <a:ext cx="7848600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342900" indent="-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4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4000" b="1"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4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4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4000" b="1" baseline="-25000"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" name="Text Box 37"/>
          <p:cNvSpPr txBox="1">
            <a:spLocks noChangeArrowheads="1"/>
          </p:cNvSpPr>
          <p:nvPr/>
        </p:nvSpPr>
        <p:spPr bwMode="auto">
          <a:xfrm>
            <a:off x="1145070" y="2137370"/>
            <a:ext cx="441146" cy="65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4000" b="1"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endParaRPr lang="en-US" sz="2800" b="1">
              <a:solidFill>
                <a:srgbClr val="0066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2" name="Text Box 39"/>
          <p:cNvSpPr txBox="1">
            <a:spLocks noChangeArrowheads="1"/>
          </p:cNvSpPr>
          <p:nvPr/>
        </p:nvSpPr>
        <p:spPr bwMode="auto">
          <a:xfrm>
            <a:off x="1423431" y="3026695"/>
            <a:ext cx="6835863" cy="870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457200">
              <a:lnSpc>
                <a:spcPct val="150000"/>
              </a:lnSpc>
              <a:spcBef>
                <a:spcPct val="0"/>
              </a:spcBef>
            </a:pP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它在消化过程中经人体内酶的作用跟水反应一系列反应，断裂成许许多多个葡萄糖分子（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en-US" altLang="zh-CN" sz="18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H</a:t>
            </a:r>
            <a:r>
              <a:rPr lang="en-US" altLang="zh-CN" sz="18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r>
              <a:rPr lang="en-US" altLang="zh-CN" sz="18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1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" name="Text Box 40"/>
          <p:cNvSpPr txBox="1">
            <a:spLocks noChangeArrowheads="1"/>
          </p:cNvSpPr>
          <p:nvPr/>
        </p:nvSpPr>
        <p:spPr bwMode="auto">
          <a:xfrm>
            <a:off x="1370223" y="1440796"/>
            <a:ext cx="6628707" cy="1701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457200">
              <a:lnSpc>
                <a:spcPct val="150000"/>
              </a:lnSpc>
              <a:spcBef>
                <a:spcPct val="0"/>
              </a:spcBef>
            </a:pP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淀粉是绿色植物进行光合作用的产物。淀粉主要存在于植物种子或块茎中，如稻、麦、玉米、马铃薯等。它的相对分子质量从几万到几十万，是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有机高分子化合物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。常用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(C</a:t>
            </a:r>
            <a:r>
              <a:rPr lang="en-US" altLang="zh-CN" sz="18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H</a:t>
            </a:r>
            <a:r>
              <a:rPr lang="en-US" altLang="zh-CN" sz="18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r>
              <a:rPr lang="en-US" altLang="zh-CN" sz="18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en-US" altLang="zh-CN" sz="18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来表示淀粉的化学组成。</a:t>
            </a:r>
            <a:endParaRPr lang="zh-CN" altLang="en-US" sz="1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" name="Text Box 43"/>
          <p:cNvSpPr txBox="1">
            <a:spLocks noChangeArrowheads="1"/>
          </p:cNvSpPr>
          <p:nvPr/>
        </p:nvSpPr>
        <p:spPr bwMode="auto">
          <a:xfrm>
            <a:off x="2794659" y="4580731"/>
            <a:ext cx="565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4000" b="1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endParaRPr lang="en-US" sz="2800" b="1">
              <a:solidFill>
                <a:srgbClr val="0066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5" name="Text Box 45"/>
          <p:cNvSpPr txBox="1">
            <a:spLocks noChangeArrowheads="1"/>
          </p:cNvSpPr>
          <p:nvPr/>
        </p:nvSpPr>
        <p:spPr bwMode="auto">
          <a:xfrm>
            <a:off x="2723222" y="5372894"/>
            <a:ext cx="565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4000" b="1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endParaRPr lang="en-US" sz="2800" b="1">
              <a:solidFill>
                <a:srgbClr val="0066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6" name="Text Box 40"/>
          <p:cNvSpPr txBox="1">
            <a:spLocks noChangeArrowheads="1"/>
          </p:cNvSpPr>
          <p:nvPr/>
        </p:nvSpPr>
        <p:spPr bwMode="auto">
          <a:xfrm>
            <a:off x="1234307" y="1200802"/>
            <a:ext cx="7008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zh-CN" altLang="en-US" sz="20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淀粉</a:t>
            </a:r>
            <a:endParaRPr lang="zh-CN" sz="20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mc:AlternateContent>
        <mc:Choice Requires="a14">
          <p:sp>
            <p:nvSpPr>
              <p:cNvPr id="27" name="Text Box 39"/>
              <p:cNvSpPr txBox="1">
                <a:spLocks noChangeArrowheads="1"/>
              </p:cNvSpPr>
              <p:nvPr/>
            </p:nvSpPr>
            <p:spPr bwMode="auto">
              <a:xfrm>
                <a:off x="2723222" y="4062000"/>
                <a:ext cx="4359041" cy="4576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143000" indent="-2286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600200" indent="-2286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057400" indent="-2286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514600" indent="-22860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971800" indent="-22860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429000" indent="-22860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altLang="zh-CN" sz="1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(C</a:t>
                </a:r>
                <a:r>
                  <a:rPr lang="en-US" altLang="zh-CN" sz="1800" b="1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r>
                  <a:rPr lang="en-US" altLang="zh-CN" sz="1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H</a:t>
                </a:r>
                <a:r>
                  <a:rPr lang="en-US" altLang="zh-CN" sz="1800" b="1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10</a:t>
                </a:r>
                <a:r>
                  <a:rPr lang="en-US" altLang="zh-CN" sz="1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O</a:t>
                </a:r>
                <a:r>
                  <a:rPr lang="en-US" altLang="zh-CN" sz="1800" b="1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r>
                  <a:rPr lang="en-US" altLang="zh-CN" sz="1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)</a:t>
                </a:r>
                <a:r>
                  <a:rPr lang="en-US" altLang="zh-CN" sz="1800" b="1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n </a:t>
                </a:r>
                <a:r>
                  <a:rPr lang="en-US" altLang="zh-CN" sz="1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+ nH</a:t>
                </a:r>
                <a:r>
                  <a:rPr lang="en-US" altLang="zh-CN" sz="1800" b="1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r>
                  <a:rPr lang="en-US" altLang="zh-CN" sz="1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O  </a:t>
                </a:r>
                <a14:m>
                  <m:oMathPara>
                    <m:oMathParaPr>
                      <m:jc/>
                    </m:oMathParaPr>
                    <m:oMath>
                      <m:groupChr>
                        <m:groupChrPr>
                          <m:chr m:val="→"/>
                          <m:pos m:val="bot"/>
                          <m:vertJc m:val="bot"/>
                          <m:ctrlPr>
                            <a:rPr lang="en-US" altLang="zh-CN" sz="1600" b="1" i="1" smtClean="0">
                              <a:solidFill>
                                <a:srgbClr val="FF0000"/>
                              </a:solidFill>
                              <a:latin typeface="Cambria Math" panose="02040503050406030204"/>
                              <a:ea typeface="黑体" panose="02010609060101010101" pitchFamily="49" charset="-122"/>
                            </a:rPr>
                          </m:ctrlPr>
                        </m:groupChrPr>
                        <m:e>
                          <m:r>
                            <m:rPr>
                              <m:sty m:val="bi"/>
                            </m:rPr>
                            <a:rPr lang="en-US" altLang="zh-CN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 </m:t>
                          </m:r>
                          <m:r>
                            <m:rPr>
                              <m:sty m:val="bi"/>
                            </m:rPr>
                            <a:rPr lang="zh-CN" alt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淀</m:t>
                          </m:r>
                          <m:r>
                            <m:rPr>
                              <m:sty m:val="bi"/>
                            </m:rPr>
                            <a:rPr lang="zh-CN" alt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粉酶</m:t>
                          </m:r>
                          <m:r>
                            <m:rPr>
                              <m:sty m:val="bi"/>
                            </m:rPr>
                            <a:rPr lang="en-US" altLang="zh-CN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 </m:t>
                          </m:r>
                        </m:e>
                      </m:groupChr>
                    </m:oMath>
                  </m:oMathPara>
                </a14:m>
                <a:r>
                  <a:rPr lang="en-US" altLang="zh-CN" sz="1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 nC</a:t>
                </a:r>
                <a:r>
                  <a:rPr lang="en-US" altLang="zh-CN" sz="1800" b="1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r>
                  <a:rPr lang="en-US" altLang="zh-CN" sz="1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H</a:t>
                </a:r>
                <a:r>
                  <a:rPr lang="en-US" altLang="zh-CN" sz="1800" b="1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12</a:t>
                </a:r>
                <a:r>
                  <a:rPr lang="en-US" altLang="zh-CN" sz="1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O</a:t>
                </a:r>
                <a:r>
                  <a:rPr lang="en-US" altLang="zh-CN" sz="1800" b="1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endParaRPr lang="zh-CN" altLang="en-US" sz="1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27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23222" y="4062000"/>
                <a:ext cx="4359041" cy="457626"/>
              </a:xfrm>
              <a:prstGeom prst="rect">
                <a:avLst/>
              </a:prstGeom>
              <a:blipFill rotWithShape="1">
                <a:blip r:embed="rId2"/>
                <a:stretch>
                  <a:fillRect l="-8" t="-118" r="2" b="7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804362" y="232467"/>
            <a:ext cx="552423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 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糖类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5383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16" name="Rectangle 36"/>
          <p:cNvSpPr>
            <a:spLocks noChangeArrowheads="1"/>
          </p:cNvSpPr>
          <p:nvPr/>
        </p:nvSpPr>
        <p:spPr bwMode="auto">
          <a:xfrm>
            <a:off x="373026" y="1678780"/>
            <a:ext cx="7848600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342900" indent="-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4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4000" b="1"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4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4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4000" b="1" baseline="-25000"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" name="Text Box 37"/>
          <p:cNvSpPr txBox="1">
            <a:spLocks noChangeArrowheads="1"/>
          </p:cNvSpPr>
          <p:nvPr/>
        </p:nvSpPr>
        <p:spPr bwMode="auto">
          <a:xfrm>
            <a:off x="1145070" y="2137370"/>
            <a:ext cx="441146" cy="65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4000" b="1"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endParaRPr lang="en-US" sz="2800" b="1">
              <a:solidFill>
                <a:srgbClr val="0066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2" name="Text Box 39"/>
          <p:cNvSpPr txBox="1">
            <a:spLocks noChangeArrowheads="1"/>
          </p:cNvSpPr>
          <p:nvPr/>
        </p:nvSpPr>
        <p:spPr bwMode="auto">
          <a:xfrm>
            <a:off x="1172902" y="2103385"/>
            <a:ext cx="6835863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457200">
              <a:lnSpc>
                <a:spcPct val="150000"/>
              </a:lnSpc>
              <a:spcBef>
                <a:spcPct val="0"/>
              </a:spcBef>
            </a:pP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在人体组织里，葡萄糖在酶的作用下经缓慢氧化转变成二氧化碳和水，同时释放出能量，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每克葡萄糖放出约</a:t>
            </a:r>
            <a:r>
              <a:rPr lang="en-US" altLang="zh-CN" sz="1800" b="1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16 kJ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的能量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，供机体活动和维持恒定体温的需要。</a:t>
            </a:r>
            <a:endParaRPr lang="zh-CN" altLang="en-US" sz="1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" name="Text Box 40"/>
          <p:cNvSpPr txBox="1">
            <a:spLocks noChangeArrowheads="1"/>
          </p:cNvSpPr>
          <p:nvPr/>
        </p:nvSpPr>
        <p:spPr bwMode="auto">
          <a:xfrm>
            <a:off x="1145070" y="1614697"/>
            <a:ext cx="7220573" cy="455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457200">
              <a:lnSpc>
                <a:spcPct val="150000"/>
              </a:lnSpc>
              <a:spcBef>
                <a:spcPct val="0"/>
              </a:spcBef>
            </a:pP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葡萄糖的化学式是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en-US" altLang="zh-CN" sz="18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H</a:t>
            </a:r>
            <a:r>
              <a:rPr lang="en-US" altLang="zh-CN" sz="18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r>
              <a:rPr lang="en-US" altLang="zh-CN" sz="18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，它是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白色晶体，有甜味，能溶于水。</a:t>
            </a:r>
            <a:endParaRPr lang="zh-CN" altLang="en-US" sz="1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" name="Text Box 43"/>
          <p:cNvSpPr txBox="1">
            <a:spLocks noChangeArrowheads="1"/>
          </p:cNvSpPr>
          <p:nvPr/>
        </p:nvSpPr>
        <p:spPr bwMode="auto">
          <a:xfrm>
            <a:off x="2794659" y="4580731"/>
            <a:ext cx="565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4000" b="1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endParaRPr lang="en-US" sz="2800" b="1">
              <a:solidFill>
                <a:srgbClr val="0066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5" name="Text Box 45"/>
          <p:cNvSpPr txBox="1">
            <a:spLocks noChangeArrowheads="1"/>
          </p:cNvSpPr>
          <p:nvPr/>
        </p:nvSpPr>
        <p:spPr bwMode="auto">
          <a:xfrm>
            <a:off x="2723222" y="5372894"/>
            <a:ext cx="565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4000" b="1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endParaRPr lang="en-US" sz="2800" b="1">
              <a:solidFill>
                <a:srgbClr val="0066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6" name="Text Box 40"/>
          <p:cNvSpPr txBox="1">
            <a:spLocks noChangeArrowheads="1"/>
          </p:cNvSpPr>
          <p:nvPr/>
        </p:nvSpPr>
        <p:spPr bwMode="auto">
          <a:xfrm>
            <a:off x="1234307" y="1200802"/>
            <a:ext cx="9589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zh-CN" altLang="en-US" sz="20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葡萄糖</a:t>
            </a:r>
            <a:endParaRPr lang="zh-CN" sz="20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mc:AlternateContent>
        <mc:Choice Requires="a14">
          <p:sp>
            <p:nvSpPr>
              <p:cNvPr id="27" name="Text Box 39"/>
              <p:cNvSpPr txBox="1">
                <a:spLocks noChangeArrowheads="1"/>
              </p:cNvSpPr>
              <p:nvPr/>
            </p:nvSpPr>
            <p:spPr bwMode="auto">
              <a:xfrm>
                <a:off x="2614512" y="3631764"/>
                <a:ext cx="4359041" cy="4576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143000" indent="-2286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600200" indent="-2286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057400" indent="-2286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514600" indent="-22860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971800" indent="-22860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429000" indent="-22860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altLang="zh-CN" sz="1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C</a:t>
                </a:r>
                <a:r>
                  <a:rPr lang="en-US" altLang="zh-CN" sz="1800" b="1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r>
                  <a:rPr lang="en-US" altLang="zh-CN" sz="1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H</a:t>
                </a:r>
                <a:r>
                  <a:rPr lang="en-US" altLang="zh-CN" sz="1800" b="1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12</a:t>
                </a:r>
                <a:r>
                  <a:rPr lang="en-US" altLang="zh-CN" sz="1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O</a:t>
                </a:r>
                <a:r>
                  <a:rPr lang="en-US" altLang="zh-CN" sz="1800" b="1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 </a:t>
                </a:r>
                <a:r>
                  <a:rPr lang="en-US" altLang="zh-CN" sz="1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+ 6O</a:t>
                </a:r>
                <a:r>
                  <a:rPr lang="en-US" altLang="zh-CN" sz="1800" b="1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14:m>
                  <m:oMathPara>
                    <m:oMathParaPr>
                      <m:jc/>
                    </m:oMathParaPr>
                    <m:oMath>
                      <m:groupChr>
                        <m:groupChrPr>
                          <m:chr m:val="→"/>
                          <m:pos m:val="bot"/>
                          <m:vertJc m:val="bot"/>
                          <m:ctrlPr>
                            <a:rPr lang="en-US" altLang="zh-CN" sz="1600" b="1" i="1" smtClean="0">
                              <a:solidFill>
                                <a:srgbClr val="FF0000"/>
                              </a:solidFill>
                              <a:latin typeface="Cambria Math" panose="02040503050406030204"/>
                              <a:ea typeface="黑体" panose="02010609060101010101" pitchFamily="49" charset="-122"/>
                            </a:rPr>
                          </m:ctrlPr>
                        </m:groupChrPr>
                        <m:e>
                          <m:r>
                            <m:rPr>
                              <m:sty m:val="bi"/>
                            </m:rPr>
                            <a:rPr lang="en-US" altLang="zh-CN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 </m:t>
                          </m:r>
                          <m:r>
                            <m:rPr>
                              <m:sty m:val="bi"/>
                            </m:rPr>
                            <a:rPr lang="en-US" altLang="zh-CN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 </m:t>
                          </m:r>
                          <m:r>
                            <m:rPr>
                              <m:sty m:val="bi"/>
                            </m:rPr>
                            <a:rPr lang="zh-CN" alt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酶</m:t>
                          </m:r>
                          <m:r>
                            <m:rPr>
                              <m:sty m:val="bi"/>
                            </m:rPr>
                            <a:rPr lang="en-US" altLang="zh-CN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 </m:t>
                          </m:r>
                          <m:r>
                            <m:rPr>
                              <m:sty m:val="bi"/>
                            </m:rPr>
                            <a:rPr lang="en-US" altLang="zh-CN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 </m:t>
                          </m:r>
                        </m:e>
                      </m:groupChr>
                    </m:oMath>
                  </m:oMathPara>
                </a14:m>
                <a:r>
                  <a:rPr lang="en-US" altLang="zh-CN" sz="1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 6CO</a:t>
                </a:r>
                <a:r>
                  <a:rPr lang="en-US" altLang="zh-CN" sz="1800" b="1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r>
                  <a:rPr lang="en-US" altLang="zh-CN" sz="1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 +6H</a:t>
                </a:r>
                <a:r>
                  <a:rPr lang="en-US" altLang="zh-CN" sz="1800" b="1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r>
                  <a:rPr lang="en-US" altLang="zh-CN" sz="1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O</a:t>
                </a:r>
                <a:endParaRPr lang="zh-CN" altLang="en-US" sz="1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27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14512" y="3631764"/>
                <a:ext cx="4359041" cy="457626"/>
              </a:xfrm>
              <a:prstGeom prst="rect">
                <a:avLst/>
              </a:prstGeom>
              <a:blipFill rotWithShape="1">
                <a:blip r:embed="rId2"/>
                <a:stretch>
                  <a:fillRect l="-5" t="-43" r="14" b="13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804362" y="232467"/>
            <a:ext cx="552423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 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糖类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5383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16" name="Rectangle 36"/>
          <p:cNvSpPr>
            <a:spLocks noChangeArrowheads="1"/>
          </p:cNvSpPr>
          <p:nvPr/>
        </p:nvSpPr>
        <p:spPr bwMode="auto">
          <a:xfrm>
            <a:off x="373026" y="1678780"/>
            <a:ext cx="7848600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342900" indent="-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4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4000" b="1"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4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4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4000" b="1" baseline="-25000"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" name="Text Box 37"/>
          <p:cNvSpPr txBox="1">
            <a:spLocks noChangeArrowheads="1"/>
          </p:cNvSpPr>
          <p:nvPr/>
        </p:nvSpPr>
        <p:spPr bwMode="auto">
          <a:xfrm>
            <a:off x="1145070" y="2137370"/>
            <a:ext cx="441146" cy="65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4000" b="1"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endParaRPr lang="en-US" sz="2800" b="1">
              <a:solidFill>
                <a:srgbClr val="0066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3" name="Text Box 40"/>
          <p:cNvSpPr txBox="1">
            <a:spLocks noChangeArrowheads="1"/>
          </p:cNvSpPr>
          <p:nvPr/>
        </p:nvSpPr>
        <p:spPr bwMode="auto">
          <a:xfrm>
            <a:off x="1231003" y="1753961"/>
            <a:ext cx="6670956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457200">
              <a:lnSpc>
                <a:spcPct val="150000"/>
              </a:lnSpc>
              <a:spcBef>
                <a:spcPct val="0"/>
              </a:spcBef>
            </a:pPr>
            <a:r>
              <a:rPr lang="zh-CN" altLang="en-US" sz="1800" b="1" smtClean="0">
                <a:latin typeface="Times New Roman" panose="02020603050405020304" pitchFamily="18" charset="0"/>
                <a:ea typeface="黑体" panose="02010609060101010101" pitchFamily="49" charset="-122"/>
              </a:rPr>
              <a:t>蔗糖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的化学式是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en-US" altLang="zh-CN" sz="18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H</a:t>
            </a:r>
            <a:r>
              <a:rPr lang="en-US" altLang="zh-CN" sz="18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22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r>
              <a:rPr lang="en-US" altLang="zh-CN" sz="18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，它是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无色晶体，溶于水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。蔗糖存在于不少植物体内。日常生活中所食用的白糖、冰糖、红糖的主要成分都是蔗糖，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它是食品中常用的甜味剂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1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" name="Text Box 43"/>
          <p:cNvSpPr txBox="1">
            <a:spLocks noChangeArrowheads="1"/>
          </p:cNvSpPr>
          <p:nvPr/>
        </p:nvSpPr>
        <p:spPr bwMode="auto">
          <a:xfrm>
            <a:off x="2794659" y="4580731"/>
            <a:ext cx="565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4000" b="1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endParaRPr lang="en-US" sz="2800" b="1">
              <a:solidFill>
                <a:srgbClr val="0066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5" name="Text Box 45"/>
          <p:cNvSpPr txBox="1">
            <a:spLocks noChangeArrowheads="1"/>
          </p:cNvSpPr>
          <p:nvPr/>
        </p:nvSpPr>
        <p:spPr bwMode="auto">
          <a:xfrm>
            <a:off x="2723222" y="5372894"/>
            <a:ext cx="565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4000" b="1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endParaRPr lang="en-US" sz="2800" b="1">
              <a:solidFill>
                <a:srgbClr val="0066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6" name="Text Box 40"/>
          <p:cNvSpPr txBox="1">
            <a:spLocks noChangeArrowheads="1"/>
          </p:cNvSpPr>
          <p:nvPr/>
        </p:nvSpPr>
        <p:spPr bwMode="auto">
          <a:xfrm>
            <a:off x="1255356" y="1314389"/>
            <a:ext cx="7008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zh-CN" altLang="en-US" sz="20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蔗糖</a:t>
            </a:r>
            <a:endParaRPr lang="zh-CN" sz="20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4571" y="3131595"/>
            <a:ext cx="2262161" cy="148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804362" y="232467"/>
            <a:ext cx="552423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 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糖类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5383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1920472" y="1931346"/>
            <a:ext cx="774013" cy="369332"/>
          </a:xfrm>
          <a:prstGeom prst="rect">
            <a:avLst/>
          </a:prstGeom>
          <a:noFill/>
          <a:ln w="25400" cmpd="sng">
            <a:solidFill>
              <a:srgbClr val="FF99CC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sz="1800" b="1">
                <a:latin typeface="黑体" panose="02010609060101010101" pitchFamily="49" charset="-122"/>
                <a:ea typeface="黑体" panose="02010609060101010101" pitchFamily="49" charset="-122"/>
              </a:rPr>
              <a:t>淀粉</a:t>
            </a:r>
            <a:endParaRPr lang="zh-CN" sz="1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 Box 24"/>
          <p:cNvSpPr txBox="1">
            <a:spLocks noChangeArrowheads="1"/>
          </p:cNvSpPr>
          <p:nvPr/>
        </p:nvSpPr>
        <p:spPr bwMode="auto">
          <a:xfrm>
            <a:off x="4106253" y="1925733"/>
            <a:ext cx="715192" cy="369332"/>
          </a:xfrm>
          <a:prstGeom prst="rect">
            <a:avLst/>
          </a:prstGeom>
          <a:noFill/>
          <a:ln w="25400" cmpd="sng">
            <a:solidFill>
              <a:srgbClr val="FF99CC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sz="1800" b="1">
                <a:latin typeface="黑体" panose="02010609060101010101" pitchFamily="49" charset="-122"/>
                <a:ea typeface="黑体" panose="02010609060101010101" pitchFamily="49" charset="-122"/>
              </a:rPr>
              <a:t>人体</a:t>
            </a:r>
            <a:endParaRPr lang="zh-CN" sz="1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 Box 25"/>
          <p:cNvSpPr txBox="1">
            <a:spLocks noChangeArrowheads="1"/>
          </p:cNvSpPr>
          <p:nvPr/>
        </p:nvSpPr>
        <p:spPr bwMode="auto">
          <a:xfrm>
            <a:off x="6134025" y="1901233"/>
            <a:ext cx="928688" cy="369332"/>
          </a:xfrm>
          <a:prstGeom prst="rect">
            <a:avLst/>
          </a:prstGeom>
          <a:noFill/>
          <a:ln w="25400" cmpd="sng">
            <a:solidFill>
              <a:srgbClr val="FF99CC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sz="1800" b="1">
                <a:latin typeface="黑体" panose="02010609060101010101" pitchFamily="49" charset="-122"/>
                <a:ea typeface="黑体" panose="02010609060101010101" pitchFamily="49" charset="-122"/>
              </a:rPr>
              <a:t>麦芽糖</a:t>
            </a:r>
            <a:endParaRPr lang="zh-CN" sz="1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Line 26"/>
          <p:cNvSpPr>
            <a:spLocks noChangeShapeType="1"/>
          </p:cNvSpPr>
          <p:nvPr/>
        </p:nvSpPr>
        <p:spPr bwMode="auto">
          <a:xfrm>
            <a:off x="2780994" y="2116012"/>
            <a:ext cx="1219200" cy="0"/>
          </a:xfrm>
          <a:prstGeom prst="line">
            <a:avLst/>
          </a:prstGeom>
          <a:noFill/>
          <a:ln w="9525" cmpd="sng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1pPr>
            <a:lvl2pPr marL="4572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2pPr>
            <a:lvl3pPr marL="9144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3pPr>
            <a:lvl4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4pPr>
            <a:lvl5pPr marL="1828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8pPr>
          </a:lstStyle>
          <a:p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Text Box 27"/>
          <p:cNvSpPr txBox="1">
            <a:spLocks noChangeArrowheads="1"/>
          </p:cNvSpPr>
          <p:nvPr/>
        </p:nvSpPr>
        <p:spPr bwMode="auto">
          <a:xfrm>
            <a:off x="2658050" y="2851965"/>
            <a:ext cx="2423673" cy="369332"/>
          </a:xfrm>
          <a:prstGeom prst="rect">
            <a:avLst/>
          </a:prstGeom>
          <a:noFill/>
          <a:ln w="25400" cmpd="sng">
            <a:solidFill>
              <a:srgbClr val="FF99CC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sz="1800" b="1">
                <a:latin typeface="黑体" panose="02010609060101010101" pitchFamily="49" charset="-122"/>
                <a:ea typeface="黑体" panose="02010609060101010101" pitchFamily="49" charset="-122"/>
              </a:rPr>
              <a:t>二氧化碳、水和热量</a:t>
            </a:r>
            <a:endParaRPr lang="zh-CN" sz="1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Text Box 28"/>
          <p:cNvSpPr txBox="1">
            <a:spLocks noChangeArrowheads="1"/>
          </p:cNvSpPr>
          <p:nvPr/>
        </p:nvSpPr>
        <p:spPr bwMode="auto">
          <a:xfrm>
            <a:off x="4386842" y="3374768"/>
            <a:ext cx="691442" cy="369332"/>
          </a:xfrm>
          <a:prstGeom prst="rect">
            <a:avLst/>
          </a:prstGeom>
          <a:noFill/>
          <a:ln w="25400" cmpd="sng">
            <a:solidFill>
              <a:srgbClr val="FF99CC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sz="1800" b="1">
                <a:latin typeface="黑体" panose="02010609060101010101" pitchFamily="49" charset="-122"/>
                <a:ea typeface="黑体" panose="02010609060101010101" pitchFamily="49" charset="-122"/>
              </a:rPr>
              <a:t>脂肪</a:t>
            </a:r>
            <a:endParaRPr lang="zh-CN" sz="1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Text Box 29"/>
          <p:cNvSpPr txBox="1">
            <a:spLocks noChangeArrowheads="1"/>
          </p:cNvSpPr>
          <p:nvPr/>
        </p:nvSpPr>
        <p:spPr bwMode="auto">
          <a:xfrm>
            <a:off x="5223107" y="1718786"/>
            <a:ext cx="4171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sz="1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酶</a:t>
            </a:r>
            <a:endParaRPr lang="zh-CN" sz="1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 Box 30"/>
          <p:cNvSpPr txBox="1">
            <a:spLocks noChangeArrowheads="1"/>
          </p:cNvSpPr>
          <p:nvPr/>
        </p:nvSpPr>
        <p:spPr bwMode="auto">
          <a:xfrm>
            <a:off x="3019923" y="1693276"/>
            <a:ext cx="9699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sz="1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摄入</a:t>
            </a:r>
            <a:endParaRPr lang="zh-CN" sz="1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Line 31"/>
          <p:cNvSpPr>
            <a:spLocks noChangeShapeType="1"/>
          </p:cNvSpPr>
          <p:nvPr/>
        </p:nvSpPr>
        <p:spPr bwMode="auto">
          <a:xfrm>
            <a:off x="6648320" y="2345904"/>
            <a:ext cx="3825" cy="476068"/>
          </a:xfrm>
          <a:prstGeom prst="line">
            <a:avLst/>
          </a:prstGeom>
          <a:noFill/>
          <a:ln w="9525" cmpd="sng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1pPr>
            <a:lvl2pPr marL="4572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2pPr>
            <a:lvl3pPr marL="9144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3pPr>
            <a:lvl4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4pPr>
            <a:lvl5pPr marL="1828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8pPr>
          </a:lstStyle>
          <a:p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5" name="Text Box 32"/>
          <p:cNvSpPr txBox="1">
            <a:spLocks noChangeArrowheads="1"/>
          </p:cNvSpPr>
          <p:nvPr/>
        </p:nvSpPr>
        <p:spPr bwMode="auto">
          <a:xfrm>
            <a:off x="6689813" y="2366456"/>
            <a:ext cx="4171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sz="1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酶</a:t>
            </a:r>
            <a:endParaRPr lang="zh-CN" sz="1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Text Box 33"/>
          <p:cNvSpPr txBox="1">
            <a:spLocks noChangeArrowheads="1"/>
          </p:cNvSpPr>
          <p:nvPr/>
        </p:nvSpPr>
        <p:spPr bwMode="auto">
          <a:xfrm>
            <a:off x="6127687" y="2845874"/>
            <a:ext cx="928685" cy="369332"/>
          </a:xfrm>
          <a:prstGeom prst="rect">
            <a:avLst/>
          </a:prstGeom>
          <a:noFill/>
          <a:ln w="25400" cmpd="sng">
            <a:solidFill>
              <a:srgbClr val="FF99CC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sz="1800" b="1">
                <a:latin typeface="黑体" panose="02010609060101010101" pitchFamily="49" charset="-122"/>
                <a:ea typeface="黑体" panose="02010609060101010101" pitchFamily="49" charset="-122"/>
              </a:rPr>
              <a:t>葡萄糖</a:t>
            </a:r>
            <a:endParaRPr lang="zh-CN" sz="1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Text Box 34"/>
          <p:cNvSpPr txBox="1">
            <a:spLocks noChangeArrowheads="1"/>
          </p:cNvSpPr>
          <p:nvPr/>
        </p:nvSpPr>
        <p:spPr bwMode="auto">
          <a:xfrm>
            <a:off x="4386842" y="4054494"/>
            <a:ext cx="693018" cy="369332"/>
          </a:xfrm>
          <a:prstGeom prst="rect">
            <a:avLst/>
          </a:prstGeom>
          <a:noFill/>
          <a:ln w="25400" cmpd="sng">
            <a:solidFill>
              <a:srgbClr val="FF99CC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sz="1800" b="1">
                <a:latin typeface="黑体" panose="02010609060101010101" pitchFamily="49" charset="-122"/>
                <a:ea typeface="黑体" panose="02010609060101010101" pitchFamily="49" charset="-122"/>
              </a:rPr>
              <a:t>糖原</a:t>
            </a:r>
            <a:endParaRPr lang="zh-CN" sz="1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8" name="Group 14"/>
          <p:cNvGrpSpPr/>
          <p:nvPr/>
        </p:nvGrpSpPr>
        <p:grpSpPr>
          <a:xfrm>
            <a:off x="5216395" y="2645597"/>
            <a:ext cx="1431925" cy="1965325"/>
            <a:chOff x="346" y="113"/>
            <a:chExt cx="902" cy="1238"/>
          </a:xfrm>
        </p:grpSpPr>
        <p:sp>
          <p:nvSpPr>
            <p:cNvPr id="19" name="Line 36"/>
            <p:cNvSpPr>
              <a:spLocks noChangeShapeType="1"/>
            </p:cNvSpPr>
            <p:nvPr/>
          </p:nvSpPr>
          <p:spPr bwMode="auto">
            <a:xfrm flipH="1">
              <a:off x="1248" y="503"/>
              <a:ext cx="0" cy="445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20" name="Line 37"/>
            <p:cNvSpPr>
              <a:spLocks noChangeShapeType="1"/>
            </p:cNvSpPr>
            <p:nvPr/>
          </p:nvSpPr>
          <p:spPr bwMode="auto">
            <a:xfrm flipH="1">
              <a:off x="1104" y="944"/>
              <a:ext cx="144" cy="0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21" name="Line 38"/>
            <p:cNvSpPr>
              <a:spLocks noChangeShapeType="1"/>
            </p:cNvSpPr>
            <p:nvPr/>
          </p:nvSpPr>
          <p:spPr bwMode="auto">
            <a:xfrm flipH="1">
              <a:off x="1104" y="705"/>
              <a:ext cx="2" cy="404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22" name="Line 39"/>
            <p:cNvSpPr>
              <a:spLocks noChangeShapeType="1"/>
            </p:cNvSpPr>
            <p:nvPr/>
          </p:nvSpPr>
          <p:spPr bwMode="auto">
            <a:xfrm flipH="1">
              <a:off x="423" y="1109"/>
              <a:ext cx="681" cy="0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23" name="Line 40"/>
            <p:cNvSpPr>
              <a:spLocks noChangeShapeType="1"/>
            </p:cNvSpPr>
            <p:nvPr/>
          </p:nvSpPr>
          <p:spPr bwMode="auto">
            <a:xfrm flipH="1">
              <a:off x="423" y="705"/>
              <a:ext cx="690" cy="4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24" name="Line 41"/>
            <p:cNvSpPr>
              <a:spLocks noChangeShapeType="1"/>
            </p:cNvSpPr>
            <p:nvPr/>
          </p:nvSpPr>
          <p:spPr bwMode="auto">
            <a:xfrm flipH="1">
              <a:off x="346" y="366"/>
              <a:ext cx="480" cy="0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25" name="Text Box 42"/>
            <p:cNvSpPr txBox="1">
              <a:spLocks noChangeArrowheads="1"/>
            </p:cNvSpPr>
            <p:nvPr/>
          </p:nvSpPr>
          <p:spPr bwMode="auto">
            <a:xfrm>
              <a:off x="477" y="113"/>
              <a:ext cx="26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酶</a:t>
              </a:r>
              <a:endParaRPr lang="zh-CN" altLang="en-US" sz="1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6" name="Text Box 43"/>
            <p:cNvSpPr txBox="1">
              <a:spLocks noChangeArrowheads="1"/>
            </p:cNvSpPr>
            <p:nvPr/>
          </p:nvSpPr>
          <p:spPr bwMode="auto">
            <a:xfrm>
              <a:off x="657" y="474"/>
              <a:ext cx="26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酶</a:t>
              </a:r>
              <a:endParaRPr lang="zh-CN" altLang="en-US" sz="1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7" name="Text Box 44"/>
            <p:cNvSpPr txBox="1">
              <a:spLocks noChangeArrowheads="1"/>
            </p:cNvSpPr>
            <p:nvPr/>
          </p:nvSpPr>
          <p:spPr bwMode="auto">
            <a:xfrm>
              <a:off x="657" y="1118"/>
              <a:ext cx="26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umimoji="1" sz="2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酶</a:t>
              </a:r>
              <a:endParaRPr lang="zh-CN" altLang="en-US" sz="1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8" name="Line 45"/>
          <p:cNvSpPr>
            <a:spLocks noChangeShapeType="1"/>
          </p:cNvSpPr>
          <p:nvPr/>
        </p:nvSpPr>
        <p:spPr bwMode="auto">
          <a:xfrm>
            <a:off x="4950090" y="2110399"/>
            <a:ext cx="990600" cy="0"/>
          </a:xfrm>
          <a:prstGeom prst="line">
            <a:avLst/>
          </a:prstGeom>
          <a:noFill/>
          <a:ln w="9525" cmpd="sng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1pPr>
            <a:lvl2pPr marL="4572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2pPr>
            <a:lvl3pPr marL="9144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3pPr>
            <a:lvl4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4pPr>
            <a:lvl5pPr marL="1828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8pPr>
          </a:lstStyle>
          <a:p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4" name="Text Box 40"/>
          <p:cNvSpPr txBox="1">
            <a:spLocks noChangeArrowheads="1"/>
          </p:cNvSpPr>
          <p:nvPr/>
        </p:nvSpPr>
        <p:spPr bwMode="auto">
          <a:xfrm>
            <a:off x="1104057" y="1219822"/>
            <a:ext cx="30235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zh-CN" altLang="en-US" sz="20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人体内糖类的代谢过程：</a:t>
            </a:r>
            <a:endParaRPr lang="zh-CN" altLang="en-US" sz="20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dur="1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dur="1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dur="1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dur="1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dur="1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dur="1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dur="1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dur="8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7" presetClass="entr" presetSubtype="0" dur="8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7" presetClass="entr" presetSubtype="0" dur="8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5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6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5383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03736" y="299722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 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油脂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Text Box 39"/>
          <p:cNvSpPr txBox="1">
            <a:spLocks noChangeArrowheads="1"/>
          </p:cNvSpPr>
          <p:nvPr/>
        </p:nvSpPr>
        <p:spPr bwMode="auto">
          <a:xfrm>
            <a:off x="1234306" y="2970825"/>
            <a:ext cx="3928454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组成：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由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H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组成的化合物。</a:t>
            </a:r>
            <a:endParaRPr lang="zh-CN" altLang="en-US" sz="1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" name="Text Box 40"/>
          <p:cNvSpPr txBox="1">
            <a:spLocks noChangeArrowheads="1"/>
          </p:cNvSpPr>
          <p:nvPr/>
        </p:nvSpPr>
        <p:spPr bwMode="auto">
          <a:xfrm>
            <a:off x="1234306" y="1564662"/>
            <a:ext cx="6675387" cy="1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功能：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油脂也是人体内的供能物质（占日需能量的</a:t>
            </a:r>
            <a:r>
              <a:rPr lang="en-US" altLang="zh-CN" sz="1800" b="1">
                <a:latin typeface="Times New Roman" panose="02020603050405020304" pitchFamily="18" charset="0"/>
                <a:ea typeface="黑体" panose="02010609060101010101" pitchFamily="49" charset="-122"/>
              </a:rPr>
              <a:t>20%-25%)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，等质量的油脂完全氧化放出的热量约为蛋白质或葡萄糖的</a:t>
            </a:r>
            <a:r>
              <a:rPr lang="en-US" altLang="zh-CN" sz="18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倍；且能促进脂溶性维生素的吸收。</a:t>
            </a:r>
            <a:endParaRPr lang="zh-CN" altLang="en-US" sz="1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" name="Text Box 40"/>
          <p:cNvSpPr txBox="1">
            <a:spLocks noChangeArrowheads="1"/>
          </p:cNvSpPr>
          <p:nvPr/>
        </p:nvSpPr>
        <p:spPr bwMode="auto">
          <a:xfrm>
            <a:off x="1234307" y="1200802"/>
            <a:ext cx="7008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zh-CN" altLang="en-US" sz="20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油脂</a:t>
            </a:r>
            <a:endParaRPr lang="zh-CN" sz="20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" name="Text Box 39"/>
          <p:cNvSpPr txBox="1">
            <a:spLocks noChangeArrowheads="1"/>
          </p:cNvSpPr>
          <p:nvPr/>
        </p:nvSpPr>
        <p:spPr bwMode="auto">
          <a:xfrm>
            <a:off x="2298494" y="4063507"/>
            <a:ext cx="4686778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动物油脂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常温下呈固态，称为脂肪。</a:t>
            </a:r>
            <a:endParaRPr lang="zh-CN" altLang="en-US" sz="1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Text Box 39"/>
          <p:cNvSpPr txBox="1">
            <a:spLocks noChangeArrowheads="1"/>
          </p:cNvSpPr>
          <p:nvPr/>
        </p:nvSpPr>
        <p:spPr bwMode="auto">
          <a:xfrm>
            <a:off x="1224397" y="3793775"/>
            <a:ext cx="1054368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种类：</a:t>
            </a:r>
            <a:endParaRPr lang="zh-CN" altLang="en-US" sz="1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" name="Text Box 39"/>
          <p:cNvSpPr txBox="1">
            <a:spLocks noChangeArrowheads="1"/>
          </p:cNvSpPr>
          <p:nvPr/>
        </p:nvSpPr>
        <p:spPr bwMode="auto">
          <a:xfrm>
            <a:off x="2278765" y="3591927"/>
            <a:ext cx="404810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植物油脂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常温下呈液态，称为油；</a:t>
            </a:r>
            <a:endParaRPr lang="zh-CN" altLang="en-US" sz="1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2001043" y="3591927"/>
            <a:ext cx="296556" cy="781733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5383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03736" y="299722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 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油脂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843808" y="332656"/>
            <a:ext cx="5399087" cy="1066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zh-CN" sz="2800" b="1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" name="Text Box 40"/>
          <p:cNvSpPr txBox="1">
            <a:spLocks noChangeArrowheads="1"/>
          </p:cNvSpPr>
          <p:nvPr/>
        </p:nvSpPr>
        <p:spPr bwMode="auto">
          <a:xfrm>
            <a:off x="1234307" y="1200802"/>
            <a:ext cx="22493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zh-CN" altLang="en-US" sz="20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油脂的其它作用：</a:t>
            </a:r>
            <a:endParaRPr lang="zh-CN" altLang="en-US" sz="20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Text Box 40"/>
          <p:cNvSpPr txBox="1">
            <a:spLocks noChangeArrowheads="1"/>
          </p:cNvSpPr>
          <p:nvPr/>
        </p:nvSpPr>
        <p:spPr bwMode="auto">
          <a:xfrm>
            <a:off x="1379527" y="1881793"/>
            <a:ext cx="6787371" cy="216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457200">
              <a:lnSpc>
                <a:spcPct val="150000"/>
              </a:lnSpc>
              <a:spcBef>
                <a:spcPct val="0"/>
              </a:spcBef>
              <a:spcAft>
                <a:spcPts val="400"/>
              </a:spcAft>
            </a:pPr>
            <a:r>
              <a:rPr lang="en-US" altLang="zh-CN" sz="18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进食含有脂肪的菜肴，由于胃对脂肪消化慢，脂肪在胃内停留时间长，能产生一种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饱腹感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b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</a:b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en-US" altLang="zh-CN" sz="18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保护和固定体内器官，并起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润滑作用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。  </a:t>
            </a:r>
            <a:endParaRPr lang="zh-CN" altLang="en-US" sz="1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indent="457200">
              <a:lnSpc>
                <a:spcPct val="150000"/>
              </a:lnSpc>
              <a:spcBef>
                <a:spcPct val="0"/>
              </a:spcBef>
              <a:spcAft>
                <a:spcPts val="400"/>
              </a:spcAft>
            </a:pPr>
            <a:r>
              <a:rPr lang="en-US" altLang="zh-CN" sz="18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溶解营养素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。因脂溶性维生素</a:t>
            </a:r>
            <a:r>
              <a:rPr lang="en-US" altLang="zh-CN" sz="1800" b="1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1800" b="1"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1800" b="1">
                <a:latin typeface="Times New Roman" panose="02020603050405020304" pitchFamily="18" charset="0"/>
                <a:ea typeface="黑体" panose="02010609060101010101" pitchFamily="49" charset="-122"/>
              </a:rPr>
              <a:t>E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1800" b="1">
                <a:latin typeface="Times New Roman" panose="02020603050405020304" pitchFamily="18" charset="0"/>
                <a:ea typeface="黑体" panose="02010609060101010101" pitchFamily="49" charset="-122"/>
              </a:rPr>
              <a:t>K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只有溶解于脂肪后才能被人体所吸收。 </a:t>
            </a:r>
            <a:endParaRPr lang="zh-CN" altLang="en-US" sz="1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5383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03736" y="299722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 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油脂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2" descr="花生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950" b="14562"/>
          <a:stretch>
            <a:fillRect/>
          </a:stretch>
        </p:blipFill>
        <p:spPr bwMode="auto">
          <a:xfrm>
            <a:off x="6585460" y="1554573"/>
            <a:ext cx="1264485" cy="140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feiro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86951" y="1554573"/>
            <a:ext cx="1880642" cy="1406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u=1538878519,425840745&amp;gp=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79475" y="1574641"/>
            <a:ext cx="2013497" cy="1407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花生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79474" y="3115215"/>
            <a:ext cx="2013498" cy="1510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奶油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5460" y="3084440"/>
            <a:ext cx="1208241" cy="1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020066" y="1113462"/>
            <a:ext cx="23762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sz="2000" b="1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富含油脂的食物</a:t>
            </a:r>
            <a:endParaRPr lang="zh-CN" sz="2000" b="1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AutoShape 8">
            <a:hlinkClick action="ppaction://noaction" highlightClick="1"/>
          </p:cNvPr>
          <p:cNvSpPr>
            <a:spLocks noChangeArrowheads="1"/>
          </p:cNvSpPr>
          <p:nvPr/>
        </p:nvSpPr>
        <p:spPr bwMode="auto">
          <a:xfrm>
            <a:off x="8459788" y="6330306"/>
            <a:ext cx="184731" cy="461665"/>
          </a:xfrm>
          <a:prstGeom prst="actionButtonBeginning">
            <a:avLst/>
          </a:prstGeom>
          <a:solidFill>
            <a:srgbClr val="FF9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4" name="Picture 9" descr="xinsrc_542060230093073016103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70388" y="3105381"/>
            <a:ext cx="1880642" cy="151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5383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03736" y="299722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 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油脂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046589" y="1022529"/>
            <a:ext cx="6958330" cy="1405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A654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1pPr>
            <a:lvl2pPr marL="4572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2pPr>
            <a:lvl3pPr marL="9144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3pPr>
            <a:lvl4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4pPr>
            <a:lvl5pPr marL="1828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8pPr>
          </a:lstStyle>
          <a:p>
            <a:pPr indent="457200">
              <a:lnSpc>
                <a:spcPct val="150000"/>
              </a:lnSpc>
            </a:pPr>
            <a:r>
              <a:rPr lang="zh-CN" altLang="zh-CN" sz="2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sz="2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</a:t>
            </a:r>
            <a:r>
              <a:rPr lang="zh-CN" altLang="zh-CN" sz="2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sz="2000" b="1">
                <a:latin typeface="黑体" panose="02010609060101010101" pitchFamily="49" charset="-122"/>
                <a:ea typeface="黑体" panose="02010609060101010101" pitchFamily="49" charset="-122"/>
              </a:rPr>
              <a:t>在全球性减肥热潮中，脂肪在人们心目中的地位可以说是每况愈下，甚至“谈脂色变”，别说摄入了，就连身上的脂肪都“恨不得除之而后快”，这种看法科学吗？</a:t>
            </a:r>
            <a:endParaRPr lang="zh-CN" sz="20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003315" y="2567505"/>
            <a:ext cx="7044878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1pPr>
            <a:lvl2pPr marL="4572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2pPr>
            <a:lvl3pPr marL="9144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3pPr>
            <a:lvl4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4pPr>
            <a:lvl5pPr marL="1828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8pPr>
          </a:lstStyle>
          <a:p>
            <a:pPr indent="457200">
              <a:lnSpc>
                <a:spcPct val="150000"/>
              </a:lnSpc>
              <a:spcBef>
                <a:spcPct val="0"/>
              </a:spcBef>
            </a:pPr>
            <a:r>
              <a:rPr lang="en-US" altLang="zh-CN" sz="1800" b="1" smtClean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sz="1800" b="1" smtClean="0">
                <a:latin typeface="Times New Roman" panose="02020603050405020304" pitchFamily="18" charset="0"/>
                <a:ea typeface="黑体" panose="02010609060101010101" pitchFamily="49" charset="-122"/>
              </a:rPr>
              <a:t>脂肪</a:t>
            </a:r>
            <a:r>
              <a:rPr lang="zh-CN" sz="1800" b="1">
                <a:latin typeface="Times New Roman" panose="02020603050405020304" pitchFamily="18" charset="0"/>
                <a:ea typeface="黑体" panose="02010609060101010101" pitchFamily="49" charset="-122"/>
              </a:rPr>
              <a:t>是人体必需的一种营养物质，</a:t>
            </a: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能为身体提供热量</a:t>
            </a:r>
            <a:r>
              <a:rPr lang="zh-CN" sz="1800" b="1">
                <a:latin typeface="Times New Roman" panose="02020603050405020304" pitchFamily="18" charset="0"/>
                <a:ea typeface="黑体" panose="02010609060101010101" pitchFamily="49" charset="-122"/>
              </a:rPr>
              <a:t>。在正常情况下，每日需摄入</a:t>
            </a:r>
            <a:r>
              <a:rPr lang="zh-CN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 g</a:t>
            </a: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～</a:t>
            </a:r>
            <a:r>
              <a:rPr lang="zh-CN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 g</a:t>
            </a:r>
            <a:r>
              <a:rPr lang="zh-CN" sz="1800" b="1">
                <a:latin typeface="Times New Roman" panose="02020603050405020304" pitchFamily="18" charset="0"/>
                <a:ea typeface="黑体" panose="02010609060101010101" pitchFamily="49" charset="-122"/>
              </a:rPr>
              <a:t>油脂，它能提供人体日需能量的</a:t>
            </a:r>
            <a:r>
              <a:rPr lang="zh-CN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％～</a:t>
            </a:r>
            <a:r>
              <a:rPr lang="zh-CN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％</a:t>
            </a:r>
            <a:r>
              <a:rPr lang="zh-CN" sz="1800" b="1">
                <a:latin typeface="Times New Roman" panose="02020603050405020304" pitchFamily="18" charset="0"/>
                <a:ea typeface="黑体" panose="02010609060101010101" pitchFamily="49" charset="-122"/>
              </a:rPr>
              <a:t>，是重要的供能物质。同时它能</a:t>
            </a: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促进脂溶性维生素的吸收</a:t>
            </a:r>
            <a:r>
              <a:rPr lang="zh-CN" sz="1800" b="1">
                <a:latin typeface="Times New Roman" panose="02020603050405020304" pitchFamily="18" charset="0"/>
                <a:ea typeface="黑体" panose="02010609060101010101" pitchFamily="49" charset="-122"/>
              </a:rPr>
              <a:t>，起到</a:t>
            </a: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保护体内脏器</a:t>
            </a:r>
            <a:r>
              <a:rPr lang="zh-CN" sz="1800" b="1">
                <a:latin typeface="Times New Roman" panose="02020603050405020304" pitchFamily="18" charset="0"/>
                <a:ea typeface="黑体" panose="02010609060101010101" pitchFamily="49" charset="-122"/>
              </a:rPr>
              <a:t>的作用。因此</a:t>
            </a: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应每天吃点含脂肪的物质</a:t>
            </a:r>
            <a:r>
              <a:rPr lang="zh-CN" sz="1800" b="1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sz="1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935063" y="297712"/>
            <a:ext cx="5273874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 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维生素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5383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165586" y="1535125"/>
            <a:ext cx="6744107" cy="9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1pPr>
            <a:lvl2pPr marL="4572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2pPr>
            <a:lvl3pPr marL="9144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3pPr>
            <a:lvl4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4pPr>
            <a:lvl5pPr marL="1828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8pPr>
          </a:lstStyle>
          <a:p>
            <a:pPr>
              <a:lnSpc>
                <a:spcPct val="150000"/>
              </a:lnSpc>
            </a:pPr>
            <a:r>
              <a:rPr lang="zh-CN" altLang="zh-CN" sz="20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0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r>
              <a:rPr lang="zh-CN" sz="20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维生素的作用：</a:t>
            </a:r>
            <a:r>
              <a:rPr lang="zh-CN" altLang="zh-CN" sz="2000" b="1">
                <a:latin typeface="Times New Roman" panose="02020603050405020304" pitchFamily="18" charset="0"/>
                <a:ea typeface="黑体" panose="02010609060101010101" pitchFamily="49" charset="-122"/>
              </a:rPr>
              <a:t>调节新陈代谢，预防疾病，维持身体健康的作用。</a:t>
            </a:r>
            <a:endParaRPr lang="zh-CN" sz="2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1234307" y="3268792"/>
            <a:ext cx="4140200" cy="1418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1pPr>
            <a:lvl2pPr marL="4572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2pPr>
            <a:lvl3pPr marL="9144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3pPr>
            <a:lvl4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4pPr>
            <a:lvl5pPr marL="1828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8pPr>
          </a:lstStyle>
          <a:p>
            <a:pPr>
              <a:lnSpc>
                <a:spcPct val="150000"/>
              </a:lnSpc>
            </a:pPr>
            <a:r>
              <a:rPr lang="zh-CN" altLang="zh-CN" sz="20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20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r>
              <a:rPr lang="zh-CN" altLang="en-US" sz="20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缺乏维生素</a:t>
            </a:r>
            <a:r>
              <a:rPr lang="zh-CN" altLang="zh-CN" sz="20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0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endParaRPr lang="zh-CN" altLang="en-US" sz="2000" b="1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缺乏维生素</a:t>
            </a:r>
            <a:r>
              <a:rPr lang="zh-CN" altLang="zh-CN" sz="20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zh-CN" altLang="en-US" sz="20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endParaRPr lang="zh-CN" altLang="en-US" sz="2000" b="1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缺乏维生素</a:t>
            </a:r>
            <a:r>
              <a:rPr lang="zh-CN" altLang="zh-CN" sz="20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r>
              <a:rPr lang="zh-CN" altLang="en-US" sz="20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endParaRPr lang="zh-CN" altLang="en-US" sz="2000" b="1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1234307" y="2585038"/>
            <a:ext cx="258122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1pPr>
            <a:lvl2pPr marL="4572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2pPr>
            <a:lvl3pPr marL="9144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3pPr>
            <a:lvl4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4pPr>
            <a:lvl5pPr marL="1828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8pPr>
          </a:lstStyle>
          <a:p>
            <a:r>
              <a:rPr lang="zh-CN" altLang="zh-CN" sz="20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0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r>
              <a:rPr lang="zh-CN" altLang="en-US" sz="20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食物来源：                   </a:t>
            </a:r>
            <a:endParaRPr lang="zh-CN" altLang="en-US" sz="2000" b="1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5" name="Picture 6" descr="维生素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29543" y="2131376"/>
            <a:ext cx="3696516" cy="121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8"/>
          <p:cNvGrpSpPr/>
          <p:nvPr/>
        </p:nvGrpSpPr>
        <p:grpSpPr>
          <a:xfrm>
            <a:off x="3143060" y="3403307"/>
            <a:ext cx="4500562" cy="1301750"/>
            <a:chExt cx="2835" cy="820"/>
          </a:xfrm>
        </p:grpSpPr>
        <p:grpSp>
          <p:nvGrpSpPr>
            <p:cNvPr id="18" name="Group 9"/>
            <p:cNvGrpSpPr/>
            <p:nvPr/>
          </p:nvGrpSpPr>
          <p:grpSpPr>
            <a:xfrm>
              <a:off x="23" y="281"/>
              <a:ext cx="1406" cy="539"/>
              <a:chOff x="23" y="-82"/>
              <a:chExt cx="1406" cy="539"/>
            </a:xfrm>
          </p:grpSpPr>
          <p:sp>
            <p:nvSpPr>
              <p:cNvPr id="20" name="Text Box 10"/>
              <p:cNvSpPr txBox="1">
                <a:spLocks noChangeArrowheads="1"/>
              </p:cNvSpPr>
              <p:nvPr/>
            </p:nvSpPr>
            <p:spPr bwMode="auto">
              <a:xfrm>
                <a:off x="23" y="-82"/>
                <a:ext cx="140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ko-KR"/>
                </a:defPPr>
                <a:lvl1pPr marL="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</a:lstStyle>
              <a:p>
                <a:r>
                  <a:rPr lang="zh-CN" altLang="en-US" sz="20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坏血病</a:t>
                </a:r>
                <a:endParaRPr lang="zh-CN" altLang="en-US" sz="20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1" name="Text Box 11"/>
              <p:cNvSpPr txBox="1">
                <a:spLocks noChangeArrowheads="1"/>
              </p:cNvSpPr>
              <p:nvPr/>
            </p:nvSpPr>
            <p:spPr bwMode="auto">
              <a:xfrm>
                <a:off x="23" y="205"/>
                <a:ext cx="140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ko-KR"/>
                </a:defPPr>
                <a:lvl1pPr marL="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</a:lstStyle>
              <a:p>
                <a:pPr>
                  <a:spcBef>
                    <a:spcPct val="50000"/>
                  </a:spcBef>
                </a:pPr>
                <a:r>
                  <a:rPr lang="zh-CN" altLang="en-US" sz="20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佝偻病</a:t>
                </a:r>
                <a:endParaRPr lang="zh-CN" altLang="en-US" sz="20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9" name="Text Box 12"/>
            <p:cNvSpPr txBox="1">
              <a:spLocks noChangeArrowheads="1"/>
            </p:cNvSpPr>
            <p:nvPr/>
          </p:nvSpPr>
          <p:spPr bwMode="auto">
            <a:xfrm>
              <a:off x="0" y="0"/>
              <a:ext cx="283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pPr>
                <a:spcBef>
                  <a:spcPct val="50000"/>
                </a:spcBef>
              </a:pPr>
              <a:r>
                <a:rPr lang="zh-CN" altLang="en-US" sz="2000" b="1">
                  <a:latin typeface="Times New Roman" panose="02020603050405020304" pitchFamily="18" charset="0"/>
                  <a:ea typeface="黑体" panose="02010609060101010101" pitchFamily="49" charset="-122"/>
                </a:rPr>
                <a:t>夜盲症、</a:t>
              </a:r>
              <a:r>
                <a:rPr lang="zh-CN" altLang="en-US" sz="2000" b="1" smtClean="0">
                  <a:latin typeface="Times New Roman" panose="02020603050405020304" pitchFamily="18" charset="0"/>
                  <a:ea typeface="黑体" panose="02010609060101010101" pitchFamily="49" charset="-122"/>
                </a:rPr>
                <a:t>皮肤粗等</a:t>
              </a:r>
              <a:r>
                <a:rPr lang="zh-CN" altLang="en-US" sz="2000" b="1">
                  <a:latin typeface="Times New Roman" panose="02020603050405020304" pitchFamily="18" charset="0"/>
                  <a:ea typeface="黑体" panose="02010609060101010101" pitchFamily="49" charset="-122"/>
                </a:rPr>
                <a:t>。</a:t>
              </a:r>
              <a:endPara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2" name="Text Box 40"/>
          <p:cNvSpPr txBox="1">
            <a:spLocks noChangeArrowheads="1"/>
          </p:cNvSpPr>
          <p:nvPr/>
        </p:nvSpPr>
        <p:spPr bwMode="auto">
          <a:xfrm>
            <a:off x="1234307" y="1200802"/>
            <a:ext cx="9589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zh-CN" altLang="en-US" sz="20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维生素</a:t>
            </a:r>
            <a:endParaRPr lang="zh-CN" altLang="en-US" sz="20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935063" y="297712"/>
            <a:ext cx="5273874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 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维生素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5383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057846" y="1212137"/>
            <a:ext cx="7163780" cy="23050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ko-KR"/>
            </a:defPPr>
            <a:lvl1pPr marL="342900" indent="-342900" algn="l" defTabSz="914400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4290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000" b="1" smtClean="0">
                <a:latin typeface="Times New Roman" panose="02020603050405020304" pitchFamily="18" charset="0"/>
                <a:ea typeface="黑体" panose="02010609060101010101" pitchFamily="49" charset="-122"/>
              </a:rPr>
              <a:t>  黄瓜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rPr>
              <a:t>中含有多种营养成分，尤其是维生素</a:t>
            </a:r>
            <a:r>
              <a:rPr lang="zh-CN" altLang="zh-CN" sz="2000" b="1"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zh-CN" altLang="zh-CN" sz="2000" b="1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rPr>
              <a:t>的含量比西瓜高出</a:t>
            </a:r>
            <a:r>
              <a:rPr lang="zh-CN" altLang="zh-CN" sz="20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rPr>
              <a:t>～</a:t>
            </a:r>
            <a:r>
              <a:rPr lang="zh-CN" altLang="zh-CN" sz="2000" b="1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rPr>
              <a:t>倍。已知高温时维生素会被破坏，维生素</a:t>
            </a:r>
            <a:r>
              <a:rPr lang="zh-CN" altLang="zh-CN" sz="2000" b="1"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rPr>
              <a:t>在酸性环境时较稳定。根据上述内容，你认为应如何</a:t>
            </a:r>
            <a:r>
              <a:rPr lang="zh-CN" altLang="en-US" sz="2000" b="1" smtClean="0">
                <a:latin typeface="Times New Roman" panose="02020603050405020304" pitchFamily="18" charset="0"/>
                <a:ea typeface="黑体" panose="02010609060101010101" pitchFamily="49" charset="-122"/>
              </a:rPr>
              <a:t>合理地食用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rPr>
              <a:t>黄瓜？</a:t>
            </a:r>
            <a:endParaRPr lang="zh-CN" altLang="en-US" sz="2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Rectangle 4"/>
          <p:cNvSpPr>
            <a:spLocks noRot="1" noChangeArrowheads="1"/>
          </p:cNvSpPr>
          <p:nvPr/>
        </p:nvSpPr>
        <p:spPr bwMode="auto">
          <a:xfrm>
            <a:off x="960041" y="2918997"/>
            <a:ext cx="7307796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ko-KR"/>
            </a:defPPr>
            <a:lvl1pPr marL="342900" indent="-342900" algn="l" defTabSz="914400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34290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000" b="1" smtClean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zh-CN" sz="2000" b="1" smtClean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因</a:t>
            </a:r>
            <a:r>
              <a:rPr lang="zh-CN" sz="20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在酸性条件下，维生素</a:t>
            </a:r>
            <a:r>
              <a:rPr lang="zh-CN" altLang="zh-CN" sz="20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zh-CN" sz="20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较稳定，因此食用黄瓜时可向其中加入少量的醋；高温时黄瓜中维生素损失较大，所以黄瓜不宜炒吃，以凉拌为佳。</a:t>
            </a:r>
            <a:br>
              <a:rPr lang="zh-CN" sz="2000" b="1">
                <a:latin typeface="Times New Roman" panose="02020603050405020304" pitchFamily="18" charset="0"/>
                <a:ea typeface="黑体" panose="02010609060101010101" pitchFamily="49" charset="-122"/>
              </a:rPr>
            </a:br>
            <a:br>
              <a:rPr lang="zh-CN" sz="2000" b="1">
                <a:latin typeface="Times New Roman" panose="02020603050405020304" pitchFamily="18" charset="0"/>
                <a:ea typeface="黑体" panose="02010609060101010101" pitchFamily="49" charset="-122"/>
              </a:rPr>
            </a:br>
            <a:endParaRPr lang="zh-CN" sz="2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2803736" y="299722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课堂练习</a:t>
            </a:r>
            <a:endParaRPr lang="zh-CN" altLang="en-US" sz="200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9550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46957" y="1371074"/>
            <a:ext cx="7043350" cy="2420710"/>
            <a:chOff x="1104058" y="1083922"/>
            <a:chExt cx="7043350" cy="2420710"/>
          </a:xfrm>
        </p:grpSpPr>
        <p:sp>
          <p:nvSpPr>
            <p:cNvPr id="7" name="文本框 6"/>
            <p:cNvSpPr txBox="1"/>
            <p:nvPr/>
          </p:nvSpPr>
          <p:spPr>
            <a:xfrm>
              <a:off x="1104058" y="1083922"/>
              <a:ext cx="704335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1.</a:t>
              </a:r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小红不爱吃水果、蔬菜，从营养均衡的角度评价，小红最有可能缺乏（      ）</a:t>
              </a:r>
              <a:endParaRPr lang="en-US" altLang="zh-CN" sz="20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endParaRPr lang="zh-CN" altLang="en-US" sz="2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445814" y="2547382"/>
              <a:ext cx="5530996" cy="957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A.</a:t>
              </a:r>
              <a:r>
                <a:rPr lang="zh-CN" altLang="en-US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蛋白质			      </a:t>
              </a:r>
              <a:r>
                <a:rPr lang="en-US" altLang="zh-CN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	B.</a:t>
              </a:r>
              <a:r>
                <a:rPr lang="zh-CN" altLang="en-US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糖类             </a:t>
              </a:r>
              <a:endParaRPr lang="en-US" altLang="zh-CN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C.</a:t>
              </a:r>
              <a:r>
                <a:rPr lang="zh-CN" altLang="en-US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油脂		      	</a:t>
              </a:r>
              <a:r>
                <a:rPr lang="en-US" altLang="zh-CN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	D.</a:t>
              </a:r>
              <a:r>
                <a:rPr lang="zh-CN" altLang="en-US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维生素</a:t>
              </a:r>
              <a:endPara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051142" y="1901286"/>
            <a:ext cx="553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</a:t>
            </a:r>
            <a:endParaRPr lang="zh-CN" altLang="en-US" sz="24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2803736" y="299722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课堂练习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9550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357346" y="1497639"/>
            <a:ext cx="7084698" cy="2954690"/>
            <a:chOff x="1185740" y="1398586"/>
            <a:chExt cx="7084698" cy="2954690"/>
          </a:xfrm>
        </p:grpSpPr>
        <p:sp>
          <p:nvSpPr>
            <p:cNvPr id="7" name="文本框 6"/>
            <p:cNvSpPr txBox="1"/>
            <p:nvPr/>
          </p:nvSpPr>
          <p:spPr>
            <a:xfrm>
              <a:off x="1185740" y="1398586"/>
              <a:ext cx="708469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2.</a:t>
              </a:r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 “</a:t>
              </a:r>
              <a:r>
                <a:rPr lang="zh-CN" altLang="en-US" sz="2000" b="1" smtClean="0">
                  <a:latin typeface="黑体" panose="02010609060101010101" pitchFamily="49" charset="-122"/>
                  <a:ea typeface="黑体" panose="02010609060101010101" pitchFamily="49" charset="-122"/>
                </a:rPr>
                <a:t>吃得营养</a:t>
              </a:r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，吃得安全，吃出健康”是人们普遍的饮食追求。下列说法正确的是（      ）</a:t>
              </a:r>
              <a:endParaRPr lang="en-US" altLang="zh-CN" sz="20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endParaRPr lang="zh-CN" altLang="en-US" sz="2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185740" y="2472697"/>
              <a:ext cx="6932961" cy="1880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A.</a:t>
              </a:r>
              <a:r>
                <a:rPr lang="zh-CN" altLang="en-US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用小苏打焙制糕点						</a:t>
              </a:r>
              <a:endParaRPr lang="en-US" altLang="zh-CN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B.</a:t>
              </a:r>
              <a:r>
                <a:rPr lang="zh-CN" altLang="en-US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用霉变的花生榨花生油</a:t>
              </a:r>
              <a:endPara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C.</a:t>
              </a:r>
              <a:r>
                <a:rPr lang="zh-CN" altLang="en-US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用甲醛溶液保存海鲜						</a:t>
              </a:r>
              <a:endParaRPr lang="en-US" altLang="zh-CN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D.</a:t>
              </a:r>
              <a:r>
                <a:rPr lang="zh-CN" altLang="en-US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用含亚硝酸钠的工业用盐烹调食物</a:t>
              </a:r>
              <a:endPara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463854" y="2001833"/>
            <a:ext cx="520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24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2803736" y="299722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课堂练习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9550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3289" y="1124763"/>
            <a:ext cx="7188337" cy="3883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小丽最近腹泻，医生建议她暂时不要吃富含蛋白质和油脂的食物，小丽应该选择的早餐是（      ）</a:t>
            </a:r>
            <a:endParaRPr lang="zh-CN" altLang="en-US" sz="24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A.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油条和豆浆						</a:t>
            </a:r>
            <a:endParaRPr lang="en-US" altLang="zh-CN" sz="24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B.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馒头和稀饭</a:t>
            </a:r>
            <a:endParaRPr lang="zh-CN" altLang="en-US" sz="24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C.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鸡蛋和牛奶						</a:t>
            </a:r>
            <a:endParaRPr lang="en-US" altLang="zh-CN" sz="24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D.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炸鸡腿和酸奶</a:t>
            </a:r>
            <a:endParaRPr lang="zh-CN" altLang="en-US" sz="24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185723" y="1778145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2803736" y="299722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9550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graphicFrame>
        <p:nvGraphicFramePr>
          <p:cNvPr id="2" name="图示 1"/>
          <p:cNvGraphicFramePr/>
          <p:nvPr/>
        </p:nvGraphicFramePr>
        <p:xfrm>
          <a:off x="1036587" y="924105"/>
          <a:ext cx="7166887" cy="4311046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2803736" y="299722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作业布置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9550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855479" y="1264764"/>
            <a:ext cx="5470709" cy="2965899"/>
            <a:chOff x="2969100" y="1478461"/>
            <a:chExt cx="7346995" cy="4327442"/>
          </a:xfrm>
        </p:grpSpPr>
        <p:sp>
          <p:nvSpPr>
            <p:cNvPr id="7" name="矩形: 圆角 6"/>
            <p:cNvSpPr/>
            <p:nvPr/>
          </p:nvSpPr>
          <p:spPr>
            <a:xfrm>
              <a:off x="3460866" y="2243898"/>
              <a:ext cx="6855229" cy="3562005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黑体" panose="02010609060101010101" pitchFamily="49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969100" y="1688557"/>
              <a:ext cx="1862051" cy="16085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黑体" panose="02010609060101010101" pitchFamily="49" charset="-122"/>
              </a:endParaRPr>
            </a:p>
          </p:txBody>
        </p:sp>
        <p:pic>
          <p:nvPicPr>
            <p:cNvPr id="9" name="图形 8" descr="打开的书"/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14378">
              <a:off x="3193126" y="2057888"/>
              <a:ext cx="1161703" cy="1161703"/>
            </a:xfrm>
            <a:prstGeom prst="rect">
              <a:avLst/>
            </a:prstGeom>
          </p:spPr>
        </p:pic>
        <p:pic>
          <p:nvPicPr>
            <p:cNvPr id="10" name="图形 9" descr="铅笔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744900">
              <a:off x="3686123" y="1548458"/>
              <a:ext cx="673623" cy="533629"/>
            </a:xfrm>
            <a:prstGeom prst="rect">
              <a:avLst/>
            </a:prstGeom>
          </p:spPr>
        </p:pic>
        <p:pic>
          <p:nvPicPr>
            <p:cNvPr id="11" name="图形 10" descr="标尺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0026" y="1617009"/>
              <a:ext cx="727893" cy="727893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/>
        </p:nvSpPr>
        <p:spPr>
          <a:xfrm>
            <a:off x="2594966" y="2566655"/>
            <a:ext cx="4567066" cy="1273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>
                <a:latin typeface="黑体" panose="02010609060101010101" pitchFamily="49" charset="-122"/>
                <a:ea typeface="黑体" panose="02010609060101010101" pitchFamily="49" charset="-122"/>
              </a:rPr>
              <a:t>小组合作探究：为家长设计一份营养合理的午餐食谱。并派选一名同学上台交流，师生评价。</a:t>
            </a:r>
            <a:endParaRPr lang="en-US" altLang="zh-CN" sz="1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>
</file>

<file path=ppt/tags/tag1.xml><?xml version="1.0" encoding="utf-8"?>
<p:tagLst xmlns:p="http://schemas.openxmlformats.org/presentationml/2006/main">
  <p:tag name="TIMING" val="|2|2.1|0.8|1.1"/>
</p:tagLst>
</file>

<file path=ppt/tags/tag2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630e39ef-f384-48c2-8b43-1c56757c48e9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视点">
      <a:majorFont>
        <a:latin typeface="Verdana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(16:9)</PresentationFormat>
  <Paragraphs>124</Paragraphs>
  <Slides>19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34">
      <vt:lpstr>Arial</vt:lpstr>
      <vt:lpstr>Verdana</vt:lpstr>
      <vt:lpstr>微软雅黑</vt:lpstr>
      <vt:lpstr>Calibri</vt:lpstr>
      <vt:lpstr>宋体</vt:lpstr>
      <vt:lpstr>ITC Avant Garde Std Bk</vt:lpstr>
      <vt:lpstr>等线 Light</vt:lpstr>
      <vt:lpstr>等线</vt:lpstr>
      <vt:lpstr>黑体</vt:lpstr>
      <vt:lpstr>Times New Roman</vt:lpstr>
      <vt:lpstr>楷体</vt:lpstr>
      <vt:lpstr>Impact</vt:lpstr>
      <vt:lpstr>华文楷体</vt:lpstr>
      <vt:lpstr>Gulim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2023-03-06T11:05:11.351</cp:lastPrinted>
  <dcterms:created xsi:type="dcterms:W3CDTF">2023-03-06T11:05:11Z</dcterms:created>
  <dcterms:modified xsi:type="dcterms:W3CDTF">2023-03-06T03:05:11Z</dcterms:modified>
</cp:coreProperties>
</file>