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499" r:id="rId1"/>
    <p:sldMasterId id="2147487536" r:id="rId2"/>
  </p:sldMasterIdLst>
  <p:notesMasterIdLst>
    <p:notesMasterId r:id="rId3"/>
  </p:notesMasterIdLst>
  <p:sldIdLst>
    <p:sldId id="1915" r:id="rId4"/>
    <p:sldId id="1920" r:id="rId5"/>
    <p:sldId id="1925" r:id="rId6"/>
    <p:sldId id="1929" r:id="rId7"/>
    <p:sldId id="1932" r:id="rId8"/>
    <p:sldId id="1935" r:id="rId9"/>
    <p:sldId id="1938" r:id="rId10"/>
    <p:sldId id="1942" r:id="rId11"/>
    <p:sldId id="1946" r:id="rId12"/>
    <p:sldId id="1949" r:id="rId13"/>
    <p:sldId id="1952" r:id="rId14"/>
    <p:sldId id="1955" r:id="rId15"/>
    <p:sldId id="1959" r:id="rId16"/>
    <p:sldId id="1963" r:id="rId17"/>
    <p:sldId id="1966" r:id="rId18"/>
    <p:sldId id="1969" r:id="rId19"/>
    <p:sldId id="1972" r:id="rId20"/>
    <p:sldId id="1976" r:id="rId21"/>
    <p:sldId id="1980" r:id="rId22"/>
    <p:sldId id="1983" r:id="rId23"/>
    <p:sldId id="1986" r:id="rId24"/>
    <p:sldId id="1989" r:id="rId25"/>
    <p:sldId id="1993" r:id="rId26"/>
    <p:sldId id="1997" r:id="rId27"/>
    <p:sldId id="2000" r:id="rId28"/>
    <p:sldId id="2003" r:id="rId29"/>
    <p:sldId id="2006" r:id="rId30"/>
    <p:sldId id="201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500" r:id="rId1"/>
    <p:sldLayoutId id="2147487501" r:id="rId2"/>
    <p:sldLayoutId id="2147487502" r:id="rId3"/>
    <p:sldLayoutId id="2147487503" r:id="rId4"/>
    <p:sldLayoutId id="2147487504" r:id="rId5"/>
    <p:sldLayoutId id="2147487505" r:id="rId6"/>
    <p:sldLayoutId id="2147487506" r:id="rId7"/>
    <p:sldLayoutId id="2147487507" r:id="rId8"/>
    <p:sldLayoutId id="2147487508" r:id="rId9"/>
    <p:sldLayoutId id="2147487509" r:id="rId10"/>
    <p:sldLayoutId id="214748751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tags" Target="../tags/tag183.xml"/><Relationship Id="rId16" Type="http://schemas.openxmlformats.org/officeDocument/2006/relationships/tags" Target="../tags/tag184.xml"/><Relationship Id="rId17" Type="http://schemas.openxmlformats.org/officeDocument/2006/relationships/tags" Target="../tags/tag185.xml"/><Relationship Id="rId18" Type="http://schemas.openxmlformats.org/officeDocument/2006/relationships/tags" Target="../tags/tag186.xml"/><Relationship Id="rId19" Type="http://schemas.openxmlformats.org/officeDocument/2006/relationships/tags" Target="../tags/tag187.xml"/><Relationship Id="rId20" Type="http://schemas.openxmlformats.org/officeDocument/2006/relationships/tags" Target="../tags/tag188.xml"/><Relationship Id="rId21" Type="http://schemas.openxmlformats.org/officeDocument/2006/relationships/tags" Target="../tags/tag189.xml"/><Relationship Id="rId22" Type="http://schemas.openxmlformats.org/officeDocument/2006/relationships/tags" Target="../tags/tag190.xml"/><Relationship Id="rId23" Type="http://schemas.openxmlformats.org/officeDocument/2006/relationships/tags" Target="../tags/tag191.xml"/><Relationship Id="rId24" Type="http://schemas.openxmlformats.org/officeDocument/2006/relationships/tags" Target="../tags/tag192.xml"/><Relationship Id="rId25" Type="http://schemas.openxmlformats.org/officeDocument/2006/relationships/tags" Target="../tags/tag193.xml"/><Relationship Id="rId26" Type="http://schemas.openxmlformats.org/officeDocument/2006/relationships/tags" Target="../tags/tag194.xml"/><Relationship Id="rId27" Type="http://schemas.openxmlformats.org/officeDocument/2006/relationships/tags" Target="../tags/tag195.xml"/><Relationship Id="rId28" Type="http://schemas.openxmlformats.org/officeDocument/2006/relationships/tags" Target="../tags/tag196.xml"/><Relationship Id="rId29" Type="http://schemas.openxmlformats.org/officeDocument/2006/relationships/tags" Target="../tags/tag197.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tags" Target="../tags/tag265.xml"/><Relationship Id="rId22" Type="http://schemas.openxmlformats.org/officeDocument/2006/relationships/tags" Target="../tags/tag266.xml"/><Relationship Id="rId23" Type="http://schemas.openxmlformats.org/officeDocument/2006/relationships/tags" Target="../tags/tag267.xml"/><Relationship Id="rId24" Type="http://schemas.openxmlformats.org/officeDocument/2006/relationships/tags" Target="../tags/tag268.xml"/><Relationship Id="rId25" Type="http://schemas.openxmlformats.org/officeDocument/2006/relationships/tags" Target="../tags/tag269.xml"/><Relationship Id="rId26" Type="http://schemas.openxmlformats.org/officeDocument/2006/relationships/tags" Target="../tags/tag270.xml"/><Relationship Id="rId27" Type="http://schemas.openxmlformats.org/officeDocument/2006/relationships/tags" Target="../tags/tag271.xml"/><Relationship Id="rId28" Type="http://schemas.openxmlformats.org/officeDocument/2006/relationships/tags" Target="../tags/tag272.xml"/><Relationship Id="rId29" Type="http://schemas.openxmlformats.org/officeDocument/2006/relationships/tags" Target="../tags/tag273.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tags" Target="../tags/tag364.xml"/><Relationship Id="rId14" Type="http://schemas.openxmlformats.org/officeDocument/2006/relationships/tags" Target="../tags/tag365.xml"/><Relationship Id="rId15" Type="http://schemas.openxmlformats.org/officeDocument/2006/relationships/tags" Target="../tags/tag366.xml"/><Relationship Id="rId16" Type="http://schemas.openxmlformats.org/officeDocument/2006/relationships/tags" Target="../tags/tag367.xml"/><Relationship Id="rId17" Type="http://schemas.openxmlformats.org/officeDocument/2006/relationships/tags" Target="../tags/tag368.xml"/><Relationship Id="rId18" Type="http://schemas.openxmlformats.org/officeDocument/2006/relationships/tags" Target="../tags/tag369.xml"/><Relationship Id="rId19" Type="http://schemas.openxmlformats.org/officeDocument/2006/relationships/tags" Target="../tags/tag370.xml"/><Relationship Id="rId20" Type="http://schemas.openxmlformats.org/officeDocument/2006/relationships/tags" Target="../tags/tag37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tags" Target="../tags/tag427.xml"/><Relationship Id="rId10" Type="http://schemas.openxmlformats.org/officeDocument/2006/relationships/tags" Target="../tags/tag428.xml"/><Relationship Id="rId11" Type="http://schemas.openxmlformats.org/officeDocument/2006/relationships/tags" Target="../tags/tag429.xml"/><Relationship Id="rId12" Type="http://schemas.openxmlformats.org/officeDocument/2006/relationships/tags" Target="../tags/tag43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3704"/>
          </a:bodyPr>
          <a:p>
            <a:r>
              <a:rPr altLang="en-US" dirty="0" lang="zh-CN"/>
              <a:t>初中学生参与社会实践的方式与效果</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初中学生参与社会实践的重要性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引导初中学生参与社会实践的方式</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初中学生参与社会实践的效果</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如何提高初中学生参与社会实践的积极性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初中学生参与社会实践的挑战与对策</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初中学生参与社会实践的重要性</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培养社会责任感</a:t>
            </a:r>
            <a:endParaRPr altLang="en-US" lang="zh-CN"/>
          </a:p>
        </p:txBody>
      </p:sp>
      <p:sp>
        <p:nvSpPr>
          <p:cNvPr id="1048918"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4"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初中学生参与社会实践有助于培养社会责任感，提高个人素质。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参与社会实践可以培养学生的团队协作能力和沟通能力，增强社会责任感。</a:t>
            </a:r>
            <a:endParaRPr dirty="0" sz="2000" err="1">
              <a:solidFill>
                <a:schemeClr val="tx1">
                  <a:lumMod val="75000"/>
                  <a:lumOff val="25000"/>
                </a:schemeClr>
              </a:solidFill>
              <a:latin typeface="+mn-ea"/>
              <a:ea typeface="+mn-ea"/>
              <a:cs typeface="+mn-ea"/>
              <a:sym typeface="+mn-lt"/>
            </a:endParaRPr>
          </a:p>
        </p:txBody>
      </p:sp>
      <p:sp>
        <p:nvSpPr>
          <p:cNvPr id="1048938"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44"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初中学生通过参与社会实践，可以增强对社会的认知和了解，提高社会责任感和公民意识。</a:t>
            </a:r>
            <a:endParaRPr dirty="0" sz="2000" err="1">
              <a:solidFill>
                <a:schemeClr val="tx1">
                  <a:lumMod val="75000"/>
                  <a:lumOff val="25000"/>
                </a:schemeClr>
              </a:solidFill>
              <a:latin typeface="+mn-ea"/>
              <a:ea typeface="+mn-ea"/>
              <a:cs typeface="+mn-ea"/>
              <a:sym typeface="+mn-lt"/>
            </a:endParaRPr>
          </a:p>
        </p:txBody>
      </p:sp>
      <p:sp>
        <p:nvSpPr>
          <p:cNvPr id="1048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通过社会实践，学生可以了解社会需求，增强社会责任感和使命感。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0" name="标题 2"/>
          <p:cNvSpPr>
            <a:spLocks noGrp="1"/>
          </p:cNvSpPr>
          <p:nvPr>
            <p:ph type="title" idx="2"/>
          </p:nvPr>
        </p:nvSpPr>
        <p:spPr/>
        <p:txBody>
          <a:bodyPr/>
          <a:p>
            <a:r>
              <a:rPr altLang="en-US" lang="zh-CN"/>
              <a:t>提高综合素质</a:t>
            </a:r>
            <a:endParaRPr altLang="en-US" lang="zh-CN"/>
          </a:p>
        </p:txBody>
      </p:sp>
      <p:sp>
        <p:nvSpPr>
          <p:cNvPr id="104899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培养社会责任感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提高沟通表达能力</a:t>
            </a:r>
            <a:endParaRPr dirty="0" sz="2000" err="1">
              <a:solidFill>
                <a:schemeClr val="tx1">
                  <a:lumMod val="75000"/>
                  <a:lumOff val="25000"/>
                </a:schemeClr>
              </a:solidFill>
              <a:latin typeface="+mn-ea"/>
              <a:ea typeface="+mn-ea"/>
              <a:cs typeface="+mn-ea"/>
              <a:sym typeface="+mn-lt"/>
            </a:endParaRPr>
          </a:p>
        </p:txBody>
      </p:sp>
      <p:sp>
        <p:nvSpPr>
          <p:cNvPr id="104901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1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拓展知识面和视野</a:t>
            </a:r>
            <a:endParaRPr dirty="0" sz="2000" err="1">
              <a:solidFill>
                <a:schemeClr val="tx1">
                  <a:lumMod val="75000"/>
                  <a:lumOff val="25000"/>
                </a:schemeClr>
              </a:solidFill>
              <a:latin typeface="+mn-ea"/>
              <a:ea typeface="+mn-ea"/>
              <a:cs typeface="+mn-ea"/>
              <a:sym typeface="+mn-lt"/>
            </a:endParaRPr>
          </a:p>
        </p:txBody>
      </p:sp>
      <p:sp>
        <p:nvSpPr>
          <p:cNvPr id="10490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增强团队协作能力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4" name="标题 2"/>
          <p:cNvSpPr>
            <a:spLocks noGrp="1"/>
          </p:cNvSpPr>
          <p:nvPr>
            <p:ph type="title" idx="2"/>
          </p:nvPr>
        </p:nvSpPr>
        <p:spPr/>
        <p:txBody>
          <a:bodyPr/>
          <a:p>
            <a:r>
              <a:rPr altLang="en-US" lang="zh-CN"/>
              <a:t>增强实践能力</a:t>
            </a:r>
            <a:endParaRPr altLang="en-US" lang="zh-CN"/>
          </a:p>
        </p:txBody>
      </p:sp>
      <p:sp>
        <p:nvSpPr>
          <p:cNvPr id="104906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社会实践是培养学生团队协作和沟通能力的有效途径</a:t>
            </a:r>
            <a:endParaRPr altLang="en-US" dirty="0" sz="2400" lang="zh-CN">
              <a:latin typeface="+mn-ea"/>
              <a:ea typeface="+mn-ea"/>
            </a:endParaRPr>
          </a:p>
        </p:txBody>
      </p:sp>
      <p:sp>
        <p:nvSpPr>
          <p:cNvPr id="104908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参与社会实践可以增强学生的社会责任感和公民意识</a:t>
            </a:r>
            <a:endParaRPr altLang="en-US" dirty="0" sz="2400" lang="zh-CN">
              <a:latin typeface="+mn-ea"/>
              <a:ea typeface="+mn-ea"/>
            </a:endParaRPr>
          </a:p>
        </p:txBody>
      </p:sp>
      <p:sp>
        <p:nvSpPr>
          <p:cNvPr id="104908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初中学生参与社会实践能够提高动手能力和解决问题的能力</a:t>
            </a:r>
            <a:endParaRPr altLang="en-US" dirty="0" sz="2400" lang="zh-CN">
              <a:latin typeface="+mn-ea"/>
              <a:ea typeface="+mn-ea"/>
            </a:endParaRPr>
          </a:p>
        </p:txBody>
      </p:sp>
      <p:sp>
        <p:nvSpPr>
          <p:cNvPr id="104908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通过社会实践，学生可以更好地了解社会和职业，为未来的就业做好准备</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2" name="标题 2"/>
          <p:cNvSpPr>
            <a:spLocks noGrp="1"/>
          </p:cNvSpPr>
          <p:nvPr>
            <p:ph type="title" idx="2"/>
          </p:nvPr>
        </p:nvSpPr>
        <p:spPr/>
        <p:txBody>
          <a:bodyPr/>
          <a:p>
            <a:r>
              <a:rPr altLang="en-US" lang="zh-CN"/>
              <a:t>促进个人成长</a:t>
            </a:r>
            <a:endParaRPr altLang="en-US" lang="zh-CN"/>
          </a:p>
        </p:txBody>
      </p:sp>
      <p:sp>
        <p:nvSpPr>
          <p:cNvPr id="1049124"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6"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8"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0"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2"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4"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6"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8"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0"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7"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2"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4"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8"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0"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2"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4"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6"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8"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0"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培养独立解决问题的能力</a:t>
            </a:r>
            <a:endParaRPr altLang="en-US" dirty="0" sz="1200" lang="zh-CN" spc="150">
              <a:solidFill>
                <a:schemeClr val="tx1">
                  <a:lumMod val="65000"/>
                  <a:lumOff val="35000"/>
                </a:schemeClr>
              </a:solidFill>
              <a:latin typeface="+mn-ea"/>
              <a:sym typeface="+mn-ea"/>
            </a:endParaRPr>
          </a:p>
        </p:txBody>
      </p:sp>
      <p:sp>
        <p:nvSpPr>
          <p:cNvPr id="1049162" name="正文"/>
          <p:cNvSpPr txBox="1"/>
          <p:nvPr>
            <p:custDataLst>
              <p:tags r:id="rId27"/>
            </p:custDataLst>
          </p:nvPr>
        </p:nvSpPr>
        <p:spPr>
          <a:xfrm>
            <a:off x="9419336" y="368832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促进个人兴趣和特长的发挥</a:t>
            </a:r>
            <a:endParaRPr altLang="en-US" dirty="0" sz="1200" lang="zh-CN" spc="150">
              <a:solidFill>
                <a:schemeClr val="tx1">
                  <a:lumMod val="65000"/>
                  <a:lumOff val="35000"/>
                </a:schemeClr>
              </a:solidFill>
              <a:latin typeface="+mn-ea"/>
              <a:sym typeface="+mn-ea"/>
            </a:endParaRPr>
          </a:p>
        </p:txBody>
      </p:sp>
      <p:sp>
        <p:nvSpPr>
          <p:cNvPr id="1049164"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提高自我管理和时间管理能力</a:t>
            </a:r>
            <a:endParaRPr altLang="en-US" dirty="0" sz="1200" lang="zh-CN" spc="150">
              <a:solidFill>
                <a:schemeClr val="tx1">
                  <a:lumMod val="65000"/>
                  <a:lumOff val="35000"/>
                </a:schemeClr>
              </a:solidFill>
              <a:latin typeface="+mn-ea"/>
              <a:sym typeface="+mn-ea"/>
            </a:endParaRPr>
          </a:p>
        </p:txBody>
      </p:sp>
      <p:sp>
        <p:nvSpPr>
          <p:cNvPr id="1049166"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增强团队合作和沟通能力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0" name="标题 1"/>
          <p:cNvSpPr>
            <a:spLocks noGrp="1"/>
          </p:cNvSpPr>
          <p:nvPr>
            <p:ph type="title" idx="5"/>
            <p:custDataLst>
              <p:tags r:id="rId1"/>
            </p:custDataLst>
          </p:nvPr>
        </p:nvSpPr>
        <p:spPr/>
        <p:txBody>
          <a:bodyPr/>
          <a:p>
            <a:r>
              <a:rPr altLang="en-US" dirty="0" lang="zh-CN"/>
              <a:t>引导初中学生参与社会实践的方式</a:t>
            </a:r>
            <a:endParaRPr altLang="en-US" dirty="0" lang="zh-CN"/>
          </a:p>
        </p:txBody>
      </p:sp>
      <p:sp>
        <p:nvSpPr>
          <p:cNvPr id="1049202"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8" name="标题 2"/>
          <p:cNvSpPr>
            <a:spLocks noGrp="1"/>
          </p:cNvSpPr>
          <p:nvPr>
            <p:ph type="title" idx="2"/>
          </p:nvPr>
        </p:nvSpPr>
        <p:spPr/>
        <p:txBody>
          <a:bodyPr/>
          <a:p>
            <a:r>
              <a:rPr altLang="en-US" lang="zh-CN"/>
              <a:t>组织志愿服务活动</a:t>
            </a:r>
            <a:endParaRPr altLang="en-US" lang="zh-CN"/>
          </a:p>
        </p:txBody>
      </p:sp>
      <p:sp>
        <p:nvSpPr>
          <p:cNvPr id="1049250"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2"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4"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目的：培养学生社会责任感和奉献精神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6"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8"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0" name="TextBox 2"/>
          <p:cNvSpPr txBox="1"/>
          <p:nvPr>
            <p:custDataLst>
              <p:tags r:id="rId6"/>
            </p:custDataLst>
          </p:nvPr>
        </p:nvSpPr>
        <p:spPr>
          <a:xfrm>
            <a:off x="356120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实施方式：学校或社会组织，如社区、慈善机构等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2"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4"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6" name="TextBox 2"/>
          <p:cNvSpPr txBox="1"/>
          <p:nvPr>
            <p:custDataLst>
              <p:tags r:id="rId9"/>
            </p:custDataLst>
          </p:nvPr>
        </p:nvSpPr>
        <p:spPr>
          <a:xfrm>
            <a:off x="6355905"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参与对象：学生自愿报名参加，可跨班级、年级组队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8"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0"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2" name="TextBox 2"/>
          <p:cNvSpPr txBox="1"/>
          <p:nvPr>
            <p:custDataLst>
              <p:tags r:id="rId12"/>
            </p:custDataLst>
          </p:nvPr>
        </p:nvSpPr>
        <p:spPr>
          <a:xfrm>
            <a:off x="9144231"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活动内容：开展各类志愿服务活动，如环保、助老、助残等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6" name="标题 2"/>
          <p:cNvSpPr>
            <a:spLocks noGrp="1"/>
          </p:cNvSpPr>
          <p:nvPr>
            <p:ph type="title" idx="2"/>
          </p:nvPr>
        </p:nvSpPr>
        <p:spPr/>
        <p:txBody>
          <a:bodyPr/>
          <a:p>
            <a:r>
              <a:rPr altLang="en-US" lang="zh-CN"/>
              <a:t>开展社会调查</a:t>
            </a:r>
            <a:endParaRPr altLang="en-US" lang="zh-CN"/>
          </a:p>
        </p:txBody>
      </p:sp>
      <p:sp>
        <p:nvSpPr>
          <p:cNvPr id="104930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实施方式：分组进行，教师指导，学生自主完成</a:t>
            </a:r>
            <a:endParaRPr altLang="zh-CN" dirty="0" lang="en-US">
              <a:solidFill>
                <a:schemeClr val="dk1">
                  <a:lumMod val="80000"/>
                  <a:lumOff val="20000"/>
                </a:schemeClr>
              </a:solidFill>
              <a:latin typeface="+mn-ea"/>
              <a:sym typeface="+mn-ea"/>
            </a:endParaRPr>
          </a:p>
        </p:txBody>
      </p:sp>
      <p:sp>
        <p:nvSpPr>
          <p:cNvPr id="104931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定义：通过问卷、访谈等方式了解社会现象和问题</a:t>
            </a:r>
            <a:endParaRPr altLang="en-US" dirty="0" lang="zh-CN">
              <a:solidFill>
                <a:schemeClr val="dk1">
                  <a:lumMod val="80000"/>
                  <a:lumOff val="20000"/>
                </a:schemeClr>
              </a:solidFill>
              <a:latin typeface="+mn-ea"/>
              <a:sym typeface="+mn-ea"/>
            </a:endParaRPr>
          </a:p>
        </p:txBody>
      </p:sp>
      <p:sp>
        <p:nvSpPr>
          <p:cNvPr id="104932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目的：培养学生观察、分析和解决问题的能力</a:t>
            </a:r>
            <a:endParaRPr altLang="en-US" dirty="0" lang="zh-CN">
              <a:solidFill>
                <a:schemeClr val="dk1">
                  <a:lumMod val="80000"/>
                  <a:lumOff val="20000"/>
                </a:schemeClr>
              </a:solidFill>
              <a:latin typeface="+mn-ea"/>
              <a:sym typeface="+mn-ea"/>
            </a:endParaRPr>
          </a:p>
        </p:txBody>
      </p:sp>
      <p:sp>
        <p:nvSpPr>
          <p:cNvPr id="104933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效果：增强学生的社会责任感和实践能力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2" name="标题 2"/>
          <p:cNvSpPr>
            <a:spLocks noGrp="1"/>
          </p:cNvSpPr>
          <p:nvPr>
            <p:ph type="title" idx="2"/>
          </p:nvPr>
        </p:nvSpPr>
        <p:spPr/>
        <p:txBody>
          <a:bodyPr/>
          <a:p>
            <a:r>
              <a:rPr altLang="en-US" lang="zh-CN"/>
              <a:t>参与社区服务项目</a:t>
            </a:r>
            <a:endParaRPr altLang="en-US" lang="zh-CN"/>
          </a:p>
        </p:txBody>
      </p:sp>
      <p:sp>
        <p:nvSpPr>
          <p:cNvPr id="104937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通过参与社区服务项目，学生可以了解社会运作和人际关系，提高自身综合素质。</a:t>
            </a:r>
            <a:endParaRPr altLang="zh-CN" dirty="0" lang="en-US">
              <a:solidFill>
                <a:schemeClr val="dk1">
                  <a:lumMod val="80000"/>
                  <a:lumOff val="20000"/>
                </a:schemeClr>
              </a:solidFill>
              <a:latin typeface="+mn-ea"/>
              <a:sym typeface="+mn-ea"/>
            </a:endParaRPr>
          </a:p>
        </p:txBody>
      </p:sp>
      <p:sp>
        <p:nvSpPr>
          <p:cNvPr id="104938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组织学生参与社区服务项目，如环保、文化传承等，增强学生的社会责任感。</a:t>
            </a:r>
            <a:endParaRPr altLang="en-US" dirty="0" lang="zh-CN">
              <a:solidFill>
                <a:schemeClr val="dk1">
                  <a:lumMod val="80000"/>
                  <a:lumOff val="20000"/>
                </a:schemeClr>
              </a:solidFill>
              <a:latin typeface="+mn-ea"/>
              <a:sym typeface="+mn-ea"/>
            </a:endParaRPr>
          </a:p>
        </p:txBody>
      </p:sp>
      <p:sp>
        <p:nvSpPr>
          <p:cNvPr id="104939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开展社区服务项目，可以提高学生的团队协作能力和沟通能力。</a:t>
            </a:r>
            <a:endParaRPr altLang="en-US" dirty="0" lang="zh-CN">
              <a:solidFill>
                <a:schemeClr val="dk1">
                  <a:lumMod val="80000"/>
                  <a:lumOff val="20000"/>
                </a:schemeClr>
              </a:solidFill>
              <a:latin typeface="+mn-ea"/>
              <a:sym typeface="+mn-ea"/>
            </a:endParaRPr>
          </a:p>
        </p:txBody>
      </p:sp>
      <p:sp>
        <p:nvSpPr>
          <p:cNvPr id="104939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社区服务项目可以帮助学生建立正确的人生观和价值观，培养良好的道德品质。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8" name="标题 2"/>
          <p:cNvSpPr>
            <a:spLocks noGrp="1"/>
          </p:cNvSpPr>
          <p:nvPr>
            <p:ph type="title" idx="2"/>
          </p:nvPr>
        </p:nvSpPr>
        <p:spPr/>
        <p:txBody>
          <a:bodyPr/>
          <a:p>
            <a:r>
              <a:rPr altLang="en-US" lang="zh-CN"/>
              <a:t>鼓励企业实习</a:t>
            </a:r>
            <a:endParaRPr altLang="en-US" lang="zh-CN"/>
          </a:p>
        </p:txBody>
      </p:sp>
      <p:sp>
        <p:nvSpPr>
          <p:cNvPr id="1049440"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2"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4"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6"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48"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0"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2"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4"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6"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3"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8"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0"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2"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5"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4"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7"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6"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9"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8"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0"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2"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4"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76" name="正文"/>
          <p:cNvSpPr txBox="1"/>
          <p:nvPr>
            <p:custDataLst>
              <p:tags r:id="rId26"/>
            </p:custDataLst>
          </p:nvPr>
        </p:nvSpPr>
        <p:spPr>
          <a:xfrm>
            <a:off x="608330" y="368832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实习机会：提供适合初中学生的企业实习岗位，让他们了解实际工作环境。</a:t>
            </a:r>
            <a:endParaRPr altLang="en-US" dirty="0" sz="1200" lang="zh-CN" spc="150">
              <a:solidFill>
                <a:schemeClr val="tx1">
                  <a:lumMod val="65000"/>
                  <a:lumOff val="35000"/>
                </a:schemeClr>
              </a:solidFill>
              <a:latin typeface="+mn-ea"/>
              <a:sym typeface="+mn-ea"/>
            </a:endParaRPr>
          </a:p>
        </p:txBody>
      </p:sp>
      <p:sp>
        <p:nvSpPr>
          <p:cNvPr id="1049478"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培养责任感：在实习中，学生可以培养责任感和团队协作精神。</a:t>
            </a:r>
            <a:endParaRPr altLang="en-US" dirty="0" sz="1200" lang="zh-CN" spc="150">
              <a:solidFill>
                <a:schemeClr val="tx1">
                  <a:lumMod val="65000"/>
                  <a:lumOff val="35000"/>
                </a:schemeClr>
              </a:solidFill>
              <a:latin typeface="+mn-ea"/>
              <a:sym typeface="+mn-ea"/>
            </a:endParaRPr>
          </a:p>
        </p:txBody>
      </p:sp>
      <p:sp>
        <p:nvSpPr>
          <p:cNvPr id="1049480"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职业规划：通过实习，学生可以了解不同职业特点，为未来的职业规划提供参考。</a:t>
            </a:r>
            <a:endParaRPr altLang="en-US" dirty="0" sz="1200" lang="zh-CN" spc="150">
              <a:solidFill>
                <a:schemeClr val="tx1">
                  <a:lumMod val="65000"/>
                  <a:lumOff val="35000"/>
                </a:schemeClr>
              </a:solidFill>
              <a:latin typeface="+mn-ea"/>
              <a:sym typeface="+mn-ea"/>
            </a:endParaRPr>
          </a:p>
        </p:txBody>
      </p:sp>
      <p:sp>
        <p:nvSpPr>
          <p:cNvPr id="1049482"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实践指导：企业导师提供实践指导，帮助学生掌握实际工作技能。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6" name="标题 1"/>
          <p:cNvSpPr>
            <a:spLocks noGrp="1"/>
          </p:cNvSpPr>
          <p:nvPr>
            <p:ph type="title" idx="5"/>
            <p:custDataLst>
              <p:tags r:id="rId1"/>
            </p:custDataLst>
          </p:nvPr>
        </p:nvSpPr>
        <p:spPr/>
        <p:txBody>
          <a:bodyPr/>
          <a:p>
            <a:r>
              <a:rPr altLang="en-US" dirty="0" lang="zh-CN"/>
              <a:t>初中学生参与社会实践的效果</a:t>
            </a:r>
            <a:endParaRPr altLang="en-US" dirty="0" lang="zh-CN"/>
          </a:p>
        </p:txBody>
      </p:sp>
      <p:sp>
        <p:nvSpPr>
          <p:cNvPr id="1049518"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4" name="标题 2"/>
          <p:cNvSpPr>
            <a:spLocks noGrp="1"/>
          </p:cNvSpPr>
          <p:nvPr>
            <p:ph type="title" idx="2"/>
          </p:nvPr>
        </p:nvSpPr>
        <p:spPr/>
        <p:txBody>
          <a:bodyPr/>
          <a:p>
            <a:r>
              <a:rPr altLang="en-US" lang="zh-CN"/>
              <a:t>提高人际交往能力</a:t>
            </a:r>
            <a:endParaRPr altLang="en-US" lang="zh-CN"/>
          </a:p>
        </p:txBody>
      </p:sp>
      <p:sp>
        <p:nvSpPr>
          <p:cNvPr id="1049566"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8"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初中学生通过参与社会实践，能够更好地与不同年龄、背景的人交流和合作。</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社会实践为学生提供了锻炼社交技巧的机会，例如如何处理人际关系、解决冲突和建立信任等。</a:t>
            </a:r>
            <a:endParaRPr dirty="0" sz="2000" err="1">
              <a:solidFill>
                <a:schemeClr val="tx1">
                  <a:lumMod val="75000"/>
                  <a:lumOff val="25000"/>
                </a:schemeClr>
              </a:solidFill>
              <a:latin typeface="+mn-ea"/>
              <a:ea typeface="+mn-ea"/>
              <a:cs typeface="+mn-ea"/>
              <a:sym typeface="+mn-lt"/>
            </a:endParaRPr>
          </a:p>
        </p:txBody>
      </p:sp>
      <p:sp>
        <p:nvSpPr>
          <p:cNvPr id="1049586"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92"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通过社会实践，学生可以拓展自己的社交圈子，结交志同道合的朋友，为其未来的发展奠定基础。</a:t>
            </a:r>
            <a:endParaRPr dirty="0" sz="2000" err="1">
              <a:solidFill>
                <a:schemeClr val="tx1">
                  <a:lumMod val="75000"/>
                  <a:lumOff val="25000"/>
                </a:schemeClr>
              </a:solidFill>
              <a:latin typeface="+mn-ea"/>
              <a:ea typeface="+mn-ea"/>
              <a:cs typeface="+mn-ea"/>
              <a:sym typeface="+mn-lt"/>
            </a:endParaRPr>
          </a:p>
        </p:txBody>
      </p:sp>
      <p:sp>
        <p:nvSpPr>
          <p:cNvPr id="10496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在实践中，学生需要与团队成员、指导老师、社区居民等进行有效的沟通，从而提高其表达和倾听能力。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8" name="标题 2"/>
          <p:cNvSpPr>
            <a:spLocks noGrp="1"/>
          </p:cNvSpPr>
          <p:nvPr>
            <p:ph type="title" idx="2"/>
          </p:nvPr>
        </p:nvSpPr>
        <p:spPr/>
        <p:txBody>
          <a:bodyPr/>
          <a:p>
            <a:r>
              <a:rPr altLang="en-US" lang="zh-CN"/>
              <a:t>增强团队合作意识</a:t>
            </a:r>
            <a:endParaRPr altLang="en-US" lang="zh-CN"/>
          </a:p>
        </p:txBody>
      </p:sp>
      <p:sp>
        <p:nvSpPr>
          <p:cNvPr id="1049640"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初中学生通过参与社会实践，能够更好地认识到团队合作的重要性，学会与他人协作完成任务。</a:t>
            </a:r>
            <a:endParaRPr altLang="en-US" dirty="0" sz="1200" lang="zh-CN" spc="150">
              <a:solidFill>
                <a:schemeClr val="tx1">
                  <a:lumMod val="85000"/>
                  <a:lumOff val="15000"/>
                </a:schemeClr>
              </a:solidFill>
              <a:latin typeface="+mn-ea"/>
              <a:sym typeface="+mn-ea"/>
            </a:endParaRPr>
          </a:p>
        </p:txBody>
      </p:sp>
      <p:sp>
        <p:nvSpPr>
          <p:cNvPr id="1049642"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6"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在实践中，学生们需要相互沟通、协调、配合，从而锻炼了团队合作的能力和意识。</a:t>
            </a:r>
            <a:endParaRPr altLang="en-US" dirty="0" sz="1200" lang="zh-CN" spc="150">
              <a:solidFill>
                <a:schemeClr val="tx1">
                  <a:lumMod val="85000"/>
                  <a:lumOff val="15000"/>
                </a:schemeClr>
              </a:solidFill>
              <a:latin typeface="+mn-ea"/>
              <a:sym typeface="+mn-ea"/>
            </a:endParaRPr>
          </a:p>
        </p:txBody>
      </p:sp>
      <p:sp>
        <p:nvSpPr>
          <p:cNvPr id="1049648"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0"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2"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社会实践通常需要面对各种挑战和困难，通过团队的力量共同解决问题，增强了团队成员之间的信任和默契。</a:t>
            </a:r>
            <a:endParaRPr altLang="en-US" dirty="0" sz="1200" lang="zh-CN" spc="150">
              <a:solidFill>
                <a:schemeClr val="tx1">
                  <a:lumMod val="85000"/>
                  <a:lumOff val="15000"/>
                </a:schemeClr>
              </a:solidFill>
              <a:latin typeface="+mn-ea"/>
              <a:sym typeface="+mn-ea"/>
            </a:endParaRPr>
          </a:p>
        </p:txBody>
      </p:sp>
      <p:sp>
        <p:nvSpPr>
          <p:cNvPr id="1049654"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6"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团队合作意识的培养有助于学生在未来的学习和工作中更好地融入团队，提高工作和学习效率。</a:t>
            </a:r>
            <a:endParaRPr altLang="en-US" dirty="0" sz="1200" lang="zh-CN" spc="150">
              <a:solidFill>
                <a:schemeClr val="tx1">
                  <a:lumMod val="85000"/>
                  <a:lumOff val="15000"/>
                </a:schemeClr>
              </a:solidFill>
              <a:latin typeface="+mn-ea"/>
              <a:sym typeface="+mn-ea"/>
            </a:endParaRPr>
          </a:p>
        </p:txBody>
      </p:sp>
      <p:sp>
        <p:nvSpPr>
          <p:cNvPr id="1049660"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96" name="标题 2"/>
          <p:cNvSpPr>
            <a:spLocks noGrp="1"/>
          </p:cNvSpPr>
          <p:nvPr>
            <p:ph type="title" idx="2"/>
          </p:nvPr>
        </p:nvSpPr>
        <p:spPr/>
        <p:txBody>
          <a:bodyPr/>
          <a:p>
            <a:r>
              <a:rPr altLang="en-US" lang="zh-CN"/>
              <a:t>培养创新精神和实践能力</a:t>
            </a:r>
            <a:endParaRPr altLang="en-US" lang="zh-CN"/>
          </a:p>
        </p:txBody>
      </p:sp>
      <p:sp>
        <p:nvSpPr>
          <p:cNvPr id="1049698"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初中学生参与社会实践可以培养他们的创新精神，让他们在实践中发现问题、解决问题。</a:t>
            </a:r>
            <a:endParaRPr altLang="en-US" dirty="0" sz="1200" lang="zh-CN" spc="150">
              <a:solidFill>
                <a:schemeClr val="tx1">
                  <a:lumMod val="65000"/>
                  <a:lumOff val="35000"/>
                </a:schemeClr>
              </a:solidFill>
              <a:latin typeface="+mn-ea"/>
              <a:sym typeface="+mn-ea"/>
            </a:endParaRPr>
          </a:p>
        </p:txBody>
      </p:sp>
      <p:sp>
        <p:nvSpPr>
          <p:cNvPr id="1049700"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社会实践能够锻炼初中学生的实践能力，提高他们动手操作和解决问题的能力。</a:t>
            </a:r>
            <a:endParaRPr altLang="en-US" dirty="0" sz="1200" lang="zh-CN" spc="150">
              <a:solidFill>
                <a:schemeClr val="tx1">
                  <a:lumMod val="65000"/>
                  <a:lumOff val="35000"/>
                </a:schemeClr>
              </a:solidFill>
              <a:latin typeface="+mn-ea"/>
              <a:sym typeface="+mn-ea"/>
            </a:endParaRPr>
          </a:p>
        </p:txBody>
      </p:sp>
      <p:sp>
        <p:nvSpPr>
          <p:cNvPr id="1049702"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通过社会实践，初中学生可以更好地了解社会，增强社会责任感和公民意识。</a:t>
            </a:r>
            <a:endParaRPr altLang="en-US" dirty="0" sz="1200" lang="zh-CN" spc="150">
              <a:solidFill>
                <a:schemeClr val="tx1">
                  <a:lumMod val="65000"/>
                  <a:lumOff val="35000"/>
                </a:schemeClr>
              </a:solidFill>
              <a:latin typeface="+mn-ea"/>
              <a:sym typeface="+mn-ea"/>
            </a:endParaRPr>
          </a:p>
        </p:txBody>
      </p:sp>
      <p:sp>
        <p:nvSpPr>
          <p:cNvPr id="1049704"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参与社会实践可以激发初中学生的创新热情，培养他们的创新思维和创新能力。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8" name="标题 2"/>
          <p:cNvSpPr>
            <a:spLocks noGrp="1"/>
          </p:cNvSpPr>
          <p:nvPr>
            <p:ph type="title" idx="2"/>
          </p:nvPr>
        </p:nvSpPr>
        <p:spPr/>
        <p:txBody>
          <a:bodyPr/>
          <a:p>
            <a:r>
              <a:rPr altLang="en-US" lang="zh-CN"/>
              <a:t>促进个人兴趣和爱好的发展</a:t>
            </a:r>
            <a:endParaRPr altLang="en-US" lang="zh-CN"/>
          </a:p>
        </p:txBody>
      </p:sp>
      <p:sp>
        <p:nvSpPr>
          <p:cNvPr id="1049740"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0"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2"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4"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6"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在社会实践中，初中学生可以结交志同道合的朋友，共同探讨兴趣爱好，互相学习、共同成长。</a:t>
            </a:r>
            <a:endParaRPr altLang="en-US" dirty="0" sz="2400" lang="zh-CN">
              <a:latin typeface="+mn-ea"/>
              <a:ea typeface="+mn-ea"/>
            </a:endParaRPr>
          </a:p>
        </p:txBody>
      </p:sp>
      <p:sp>
        <p:nvSpPr>
          <p:cNvPr id="1049758"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参与社会实践可以让初中学生在实践中锻炼自己的能力和技能，提高自己的综合素质和竞争力，为未来的发展打下坚实的基础。</a:t>
            </a:r>
            <a:endParaRPr altLang="en-US" dirty="0" sz="2400" lang="zh-CN">
              <a:latin typeface="+mn-ea"/>
              <a:ea typeface="+mn-ea"/>
            </a:endParaRPr>
          </a:p>
        </p:txBody>
      </p:sp>
      <p:sp>
        <p:nvSpPr>
          <p:cNvPr id="1049760"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初中学生通过参与社会实践，可以发现和培养自己的兴趣和爱好，增强自我认知和自我发展。</a:t>
            </a:r>
            <a:endParaRPr altLang="en-US" dirty="0" sz="2400" lang="zh-CN">
              <a:latin typeface="+mn-ea"/>
              <a:ea typeface="+mn-ea"/>
            </a:endParaRPr>
          </a:p>
        </p:txBody>
      </p:sp>
      <p:sp>
        <p:nvSpPr>
          <p:cNvPr id="1049762"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社会实践是初中学生拓展视野、增长见识的重要途径，可以让他们接触到更多的领域和知识，激发他们的求知欲和探索精神。</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6" name="标题 1"/>
          <p:cNvSpPr>
            <a:spLocks noGrp="1"/>
          </p:cNvSpPr>
          <p:nvPr>
            <p:ph type="title" idx="5"/>
            <p:custDataLst>
              <p:tags r:id="rId1"/>
            </p:custDataLst>
          </p:nvPr>
        </p:nvSpPr>
        <p:spPr/>
        <p:txBody>
          <a:bodyPr/>
          <a:p>
            <a:r>
              <a:rPr altLang="en-US" dirty="0" lang="zh-CN"/>
              <a:t>如何提高初中学生参与社会实践的积极性</a:t>
            </a:r>
            <a:endParaRPr altLang="en-US" dirty="0" lang="zh-CN"/>
          </a:p>
        </p:txBody>
      </p:sp>
      <p:sp>
        <p:nvSpPr>
          <p:cNvPr id="1049798"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4" name="标题 2"/>
          <p:cNvSpPr>
            <a:spLocks noGrp="1"/>
          </p:cNvSpPr>
          <p:nvPr>
            <p:ph type="title" idx="2"/>
          </p:nvPr>
        </p:nvSpPr>
        <p:spPr/>
        <p:txBody>
          <a:bodyPr/>
          <a:p>
            <a:r>
              <a:rPr altLang="en-US" lang="zh-CN"/>
              <a:t>建立激励机制</a:t>
            </a:r>
            <a:endParaRPr altLang="en-US" lang="zh-CN"/>
          </a:p>
        </p:txBody>
      </p:sp>
      <p:sp>
        <p:nvSpPr>
          <p:cNvPr id="104984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优秀实践项目展示：展示优秀社会实践项目，激发学生的荣誉感</a:t>
            </a:r>
            <a:endParaRPr altLang="en-US" sz="1400" lang="zh-CN" spc="150">
              <a:solidFill>
                <a:schemeClr val="tx1"/>
              </a:solidFill>
              <a:effectLst/>
              <a:latin typeface="+mn-ea"/>
              <a:sym typeface="+mn-ea"/>
            </a:endParaRPr>
          </a:p>
        </p:txBody>
      </p:sp>
      <p:sp>
        <p:nvSpPr>
          <p:cNvPr id="104985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设立奖励制度：为积极参与社会实践的学生提供物质和精神奖励</a:t>
            </a:r>
            <a:endParaRPr altLang="en-US" dirty="0" sz="1400" lang="zh-CN" spc="150">
              <a:solidFill>
                <a:schemeClr val="tx1"/>
              </a:solidFill>
              <a:effectLst/>
              <a:latin typeface="+mn-ea"/>
              <a:sym typeface="+mn-ea"/>
            </a:endParaRPr>
          </a:p>
        </p:txBody>
      </p:sp>
      <p:sp>
        <p:nvSpPr>
          <p:cNvPr id="1049858"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实践成果纳入评价体系：将社会实践成果作为学生综合素质评价的一部分</a:t>
            </a:r>
            <a:endParaRPr altLang="en-US" sz="1400" lang="zh-CN" spc="150">
              <a:solidFill>
                <a:schemeClr val="tx1"/>
              </a:solidFill>
              <a:effectLst/>
              <a:latin typeface="+mn-ea"/>
              <a:sym typeface="+mn-ea"/>
            </a:endParaRPr>
          </a:p>
        </p:txBody>
      </p:sp>
      <p:sp>
        <p:nvSpPr>
          <p:cNvPr id="104986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搭建交流平台：组织学生分享社会实践经验，促进相互学习和激励</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4" name="标题 2"/>
          <p:cNvSpPr>
            <a:spLocks noGrp="1"/>
          </p:cNvSpPr>
          <p:nvPr>
            <p:ph type="title" idx="2"/>
          </p:nvPr>
        </p:nvSpPr>
        <p:spPr/>
        <p:txBody>
          <a:bodyPr/>
          <a:p>
            <a:r>
              <a:rPr altLang="en-US" lang="zh-CN"/>
              <a:t>加强宣传和教育</a:t>
            </a:r>
            <a:endParaRPr altLang="en-US" lang="zh-CN"/>
          </a:p>
        </p:txBody>
      </p:sp>
      <p:sp>
        <p:nvSpPr>
          <p:cNvPr id="1049896"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开展社会实践宣传活动，提高学生对社会实践的认识和重视程度。</a:t>
            </a:r>
            <a:endParaRPr altLang="en-US" dirty="0" sz="2000" lang="zh-CN" spc="150">
              <a:solidFill>
                <a:schemeClr val="tx1">
                  <a:lumMod val="75000"/>
                  <a:lumOff val="25000"/>
                </a:schemeClr>
              </a:solidFill>
              <a:latin typeface="+mn-ea"/>
              <a:sym typeface="+mn-ea"/>
            </a:endParaRPr>
          </a:p>
        </p:txBody>
      </p:sp>
      <p:sp>
        <p:nvSpPr>
          <p:cNvPr id="1049900"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加强学校教育，将社会实践纳入课程设置，引导学生积极参与。</a:t>
            </a:r>
            <a:endParaRPr altLang="en-US" dirty="0" sz="2000" lang="zh-CN" spc="150">
              <a:solidFill>
                <a:schemeClr val="tx1">
                  <a:lumMod val="75000"/>
                  <a:lumOff val="25000"/>
                </a:schemeClr>
              </a:solidFill>
              <a:latin typeface="+mn-ea"/>
              <a:sym typeface="+mn-ea"/>
            </a:endParaRPr>
          </a:p>
        </p:txBody>
      </p:sp>
      <p:sp>
        <p:nvSpPr>
          <p:cNvPr id="1049906"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8"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组织优秀学生分享会，让学生了解社会实践的意义和价值。</a:t>
            </a:r>
            <a:endParaRPr altLang="en-US" dirty="0" sz="2000" lang="zh-CN" spc="150">
              <a:solidFill>
                <a:schemeClr val="tx1">
                  <a:lumMod val="75000"/>
                  <a:lumOff val="25000"/>
                </a:schemeClr>
              </a:solidFill>
              <a:latin typeface="+mn-ea"/>
              <a:sym typeface="+mn-ea"/>
            </a:endParaRPr>
          </a:p>
        </p:txBody>
      </p:sp>
      <p:sp>
        <p:nvSpPr>
          <p:cNvPr id="1049912"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4"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6"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建立激励机制，鼓励学生参与社会实践并给予一定的奖励和荣誉。</a:t>
            </a:r>
            <a:endParaRPr altLang="en-US" dirty="0" sz="2000" lang="zh-CN" spc="150">
              <a:solidFill>
                <a:schemeClr val="tx1">
                  <a:lumMod val="75000"/>
                  <a:lumOff val="25000"/>
                </a:schemeClr>
              </a:solidFill>
              <a:latin typeface="+mn-ea"/>
              <a:sym typeface="+mn-ea"/>
            </a:endParaRPr>
          </a:p>
        </p:txBody>
      </p:sp>
      <p:sp>
        <p:nvSpPr>
          <p:cNvPr id="1049918"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2" name="标题 2"/>
          <p:cNvSpPr>
            <a:spLocks noGrp="1"/>
          </p:cNvSpPr>
          <p:nvPr>
            <p:ph type="title" idx="2"/>
          </p:nvPr>
        </p:nvSpPr>
        <p:spPr/>
        <p:txBody>
          <a:bodyPr/>
          <a:p>
            <a:r>
              <a:rPr altLang="en-US" lang="zh-CN"/>
              <a:t>创新活动形式和内容</a:t>
            </a:r>
            <a:endParaRPr altLang="en-US" lang="zh-CN"/>
          </a:p>
        </p:txBody>
      </p:sp>
      <p:sp>
        <p:nvSpPr>
          <p:cNvPr id="1049954"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引入竞赛机制：通过竞赛的形式激发学生的参与热情</a:t>
            </a:r>
            <a:endParaRPr altLang="en-US" dirty="0" sz="1200" lang="zh-CN" spc="150">
              <a:solidFill>
                <a:schemeClr val="tx1">
                  <a:lumMod val="65000"/>
                  <a:lumOff val="35000"/>
                </a:schemeClr>
              </a:solidFill>
              <a:latin typeface="+mn-ea"/>
              <a:sym typeface="+mn-ea"/>
            </a:endParaRPr>
          </a:p>
        </p:txBody>
      </p:sp>
      <p:sp>
        <p:nvSpPr>
          <p:cNvPr id="1049956"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创新活动内容：结合学生的兴趣和需求，设计有趣、有意义的实践活动</a:t>
            </a:r>
            <a:endParaRPr altLang="en-US" dirty="0" sz="1200" lang="zh-CN" spc="150">
              <a:solidFill>
                <a:schemeClr val="tx1">
                  <a:lumMod val="65000"/>
                  <a:lumOff val="35000"/>
                </a:schemeClr>
              </a:solidFill>
              <a:latin typeface="+mn-ea"/>
              <a:sym typeface="+mn-ea"/>
            </a:endParaRPr>
          </a:p>
        </p:txBody>
      </p:sp>
      <p:sp>
        <p:nvSpPr>
          <p:cNvPr id="1049958"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多样化活动形式：采用小组合作、个人挑战等形式，丰富学生的参与体验</a:t>
            </a:r>
            <a:endParaRPr altLang="en-US" dirty="0" sz="1200" lang="zh-CN" spc="150">
              <a:solidFill>
                <a:schemeClr val="tx1">
                  <a:lumMod val="65000"/>
                  <a:lumOff val="35000"/>
                </a:schemeClr>
              </a:solidFill>
              <a:latin typeface="+mn-ea"/>
              <a:sym typeface="+mn-ea"/>
            </a:endParaRPr>
          </a:p>
        </p:txBody>
      </p:sp>
      <p:sp>
        <p:nvSpPr>
          <p:cNvPr id="1049960"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利用现代技术：利用互联网、多媒体等技术手段，提高活动的趣味性和互动性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4" name="标题 2"/>
          <p:cNvSpPr>
            <a:spLocks noGrp="1"/>
          </p:cNvSpPr>
          <p:nvPr>
            <p:ph type="title" idx="2"/>
          </p:nvPr>
        </p:nvSpPr>
        <p:spPr/>
        <p:txBody>
          <a:bodyPr/>
          <a:p>
            <a:r>
              <a:rPr altLang="en-US" lang="zh-CN"/>
              <a:t>发挥学校和家庭的引导作用</a:t>
            </a:r>
            <a:endParaRPr altLang="en-US" lang="zh-CN"/>
          </a:p>
        </p:txBody>
      </p:sp>
      <p:sp>
        <p:nvSpPr>
          <p:cNvPr id="1049996"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学校可以组织社会实践活动，鼓励学生参与</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学校和家庭可以共同制定社会实践计划，引导学生参与</a:t>
            </a:r>
            <a:endParaRPr dirty="0" sz="2000" err="1">
              <a:solidFill>
                <a:schemeClr val="tx1">
                  <a:lumMod val="75000"/>
                  <a:lumOff val="25000"/>
                </a:schemeClr>
              </a:solidFill>
              <a:latin typeface="+mn-ea"/>
              <a:ea typeface="+mn-ea"/>
              <a:cs typeface="+mn-ea"/>
              <a:sym typeface="+mn-lt"/>
            </a:endParaRPr>
          </a:p>
        </p:txBody>
      </p:sp>
      <p:sp>
        <p:nvSpPr>
          <p:cNvPr id="1050016"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2"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学校可以提供社会实践的资源和平台，方便学生参与</a:t>
            </a:r>
            <a:endParaRPr dirty="0" sz="2000" err="1">
              <a:solidFill>
                <a:schemeClr val="tx1">
                  <a:lumMod val="75000"/>
                  <a:lumOff val="25000"/>
                </a:schemeClr>
              </a:solidFill>
              <a:latin typeface="+mn-ea"/>
              <a:ea typeface="+mn-ea"/>
              <a:cs typeface="+mn-ea"/>
              <a:sym typeface="+mn-lt"/>
            </a:endParaRPr>
          </a:p>
        </p:txBody>
      </p:sp>
      <p:sp>
        <p:nvSpPr>
          <p:cNvPr id="1050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家庭可以支持孩子参加社会实践，给予鼓励和肯定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8" name="标题 1"/>
          <p:cNvSpPr>
            <a:spLocks noGrp="1"/>
          </p:cNvSpPr>
          <p:nvPr>
            <p:ph type="title" idx="5"/>
            <p:custDataLst>
              <p:tags r:id="rId1"/>
            </p:custDataLst>
          </p:nvPr>
        </p:nvSpPr>
        <p:spPr/>
        <p:txBody>
          <a:bodyPr/>
          <a:p>
            <a:r>
              <a:rPr altLang="en-US" dirty="0" lang="zh-CN"/>
              <a:t>初中学生参与社会实践的挑战与对策</a:t>
            </a:r>
            <a:endParaRPr altLang="en-US" dirty="0" lang="zh-CN"/>
          </a:p>
        </p:txBody>
      </p:sp>
      <p:sp>
        <p:nvSpPr>
          <p:cNvPr id="1050070"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16" name="标题 2"/>
          <p:cNvSpPr>
            <a:spLocks noGrp="1"/>
          </p:cNvSpPr>
          <p:nvPr>
            <p:ph type="title" idx="2"/>
          </p:nvPr>
        </p:nvSpPr>
        <p:spPr/>
        <p:txBody>
          <a:bodyPr/>
          <a:p>
            <a:r>
              <a:rPr altLang="en-US" lang="zh-CN"/>
              <a:t>安全问题与保障措施</a:t>
            </a:r>
            <a:endParaRPr altLang="en-US" lang="zh-CN"/>
          </a:p>
        </p:txBody>
      </p:sp>
      <p:sp>
        <p:nvSpPr>
          <p:cNvPr id="1050118"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安全问题是初中学生参与社会实践的重要挑战之一，包括交通安全、人身安全和财产安全等方面。</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针对不同类型的社会实践活动，应该采取不同的安全保障措施，以确保学生的安全。</a:t>
            </a:r>
            <a:endParaRPr dirty="0" err="1">
              <a:solidFill>
                <a:schemeClr val="tx1">
                  <a:lumMod val="75000"/>
                  <a:lumOff val="25000"/>
                </a:schemeClr>
              </a:solidFill>
              <a:latin typeface="+mn-ea"/>
              <a:ea typeface="+mn-ea"/>
              <a:cs typeface="+mn-ea"/>
              <a:sym typeface="+mn-lt"/>
            </a:endParaRPr>
          </a:p>
        </p:txBody>
      </p:sp>
      <p:sp>
        <p:nvSpPr>
          <p:cNvPr id="1050138"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44"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安全问题是初中学生参与社会实践不可忽视的一部分，必须认真对待并采取有效的保障措施。</a:t>
            </a:r>
            <a:endParaRPr dirty="0" err="1">
              <a:solidFill>
                <a:schemeClr val="tx1">
                  <a:lumMod val="75000"/>
                  <a:lumOff val="25000"/>
                </a:schemeClr>
              </a:solidFill>
              <a:latin typeface="+mn-ea"/>
              <a:ea typeface="+mn-ea"/>
              <a:cs typeface="+mn-ea"/>
              <a:sym typeface="+mn-lt"/>
            </a:endParaRPr>
          </a:p>
        </p:txBody>
      </p:sp>
      <p:sp>
        <p:nvSpPr>
          <p:cNvPr id="1050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保障措施包括提前制定安全预案、加强安全教育、配备安全保障人员和设备等，以确保学生的安全。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90" name="标题 2"/>
          <p:cNvSpPr>
            <a:spLocks noGrp="1"/>
          </p:cNvSpPr>
          <p:nvPr>
            <p:ph type="title" idx="2"/>
          </p:nvPr>
        </p:nvSpPr>
        <p:spPr/>
        <p:txBody>
          <a:bodyPr/>
          <a:p>
            <a:r>
              <a:rPr altLang="en-US" lang="zh-CN"/>
              <a:t>活动质量与评估机制</a:t>
            </a:r>
            <a:endParaRPr altLang="en-US" lang="zh-CN"/>
          </a:p>
        </p:txBody>
      </p:sp>
      <p:sp>
        <p:nvSpPr>
          <p:cNvPr id="1050192"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4"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确保活动质量：选择有资质的机构和合适的实践项目</a:t>
            </a:r>
            <a:endParaRPr altLang="en-US" dirty="0" sz="2000" lang="zh-CN" spc="150">
              <a:solidFill>
                <a:schemeClr val="tx1">
                  <a:lumMod val="75000"/>
                  <a:lumOff val="25000"/>
                </a:schemeClr>
              </a:solidFill>
              <a:latin typeface="+mn-ea"/>
              <a:sym typeface="+mn-ea"/>
            </a:endParaRPr>
          </a:p>
        </p:txBody>
      </p:sp>
      <p:sp>
        <p:nvSpPr>
          <p:cNvPr id="1050196"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8"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0"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完善评估机制：建立科学、合理的评估指标和体系</a:t>
            </a:r>
            <a:endParaRPr altLang="en-US" dirty="0" sz="2000" lang="zh-CN" spc="150">
              <a:solidFill>
                <a:schemeClr val="tx1">
                  <a:lumMod val="75000"/>
                  <a:lumOff val="25000"/>
                </a:schemeClr>
              </a:solidFill>
              <a:latin typeface="+mn-ea"/>
              <a:sym typeface="+mn-ea"/>
            </a:endParaRPr>
          </a:p>
        </p:txBody>
      </p:sp>
      <p:sp>
        <p:nvSpPr>
          <p:cNvPr id="1050202"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4"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6"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强化监督与管理：定期检查和评估活动开展情况</a:t>
            </a:r>
            <a:endParaRPr altLang="en-US" dirty="0" sz="2000" lang="zh-CN" spc="150">
              <a:solidFill>
                <a:schemeClr val="tx1">
                  <a:lumMod val="75000"/>
                  <a:lumOff val="25000"/>
                </a:schemeClr>
              </a:solidFill>
              <a:latin typeface="+mn-ea"/>
              <a:sym typeface="+mn-ea"/>
            </a:endParaRPr>
          </a:p>
        </p:txBody>
      </p:sp>
      <p:sp>
        <p:nvSpPr>
          <p:cNvPr id="1050208"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0"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2"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鼓励创新与特色：支持学生开展有创意和特色的实践活动</a:t>
            </a:r>
            <a:endParaRPr altLang="en-US" dirty="0" sz="2000" lang="zh-CN" spc="150">
              <a:solidFill>
                <a:schemeClr val="tx1">
                  <a:lumMod val="75000"/>
                  <a:lumOff val="25000"/>
                </a:schemeClr>
              </a:solidFill>
              <a:latin typeface="+mn-ea"/>
              <a:sym typeface="+mn-ea"/>
            </a:endParaRPr>
          </a:p>
        </p:txBody>
      </p:sp>
      <p:sp>
        <p:nvSpPr>
          <p:cNvPr id="1050214"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8" name="标题 2"/>
          <p:cNvSpPr>
            <a:spLocks noGrp="1"/>
          </p:cNvSpPr>
          <p:nvPr>
            <p:ph type="title" idx="2"/>
          </p:nvPr>
        </p:nvSpPr>
        <p:spPr/>
        <p:txBody>
          <a:bodyPr/>
          <a:p>
            <a:r>
              <a:rPr altLang="en-US" lang="zh-CN"/>
              <a:t>学生参与度与积极性问题</a:t>
            </a:r>
            <a:endParaRPr altLang="en-US" lang="zh-CN"/>
          </a:p>
        </p:txBody>
      </p:sp>
      <p:sp>
        <p:nvSpPr>
          <p:cNvPr id="1050250"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52"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4"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缺乏兴趣和动力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56"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58"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0"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时间安排冲突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62"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64"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家庭因素影响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66"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8"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70"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2"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对社会实践的意义认识不足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06" name="标题 2"/>
          <p:cNvSpPr>
            <a:spLocks noGrp="1"/>
          </p:cNvSpPr>
          <p:nvPr>
            <p:ph type="title" idx="2"/>
          </p:nvPr>
        </p:nvSpPr>
        <p:spPr/>
        <p:txBody>
          <a:bodyPr/>
          <a:p>
            <a:r>
              <a:rPr altLang="en-US" lang="zh-CN"/>
              <a:t>资源整合与利用问题</a:t>
            </a:r>
            <a:endParaRPr altLang="en-US" lang="zh-CN"/>
          </a:p>
        </p:txBody>
      </p:sp>
      <p:sp>
        <p:nvSpPr>
          <p:cNvPr id="1050308"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10"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缺乏有效的资源整合平台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14"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16"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资源分散，难以共享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20"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22"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资源利用效率低下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24"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28"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0"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资源整合与利用的意识和能力不足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64" name="文本占位符 4"/>
          <p:cNvSpPr>
            <a:spLocks noGrp="1"/>
          </p:cNvSpPr>
          <p:nvPr>
            <p:ph type="body" idx="2"/>
            <p:custDataLst>
              <p:tags r:id="rId1"/>
            </p:custDataLst>
          </p:nvPr>
        </p:nvSpPr>
        <p:spPr/>
        <p:txBody>
          <a:bodyPr/>
          <a:p>
            <a:r>
              <a:rPr altLang="en-US" lang="zh-CN"/>
              <a:t>汇报人：</a:t>
            </a:r>
            <a:r>
              <a:rPr altLang="zh-CN" lang="en-US"/>
              <a:t>xxx</a:t>
            </a:r>
            <a:endParaRPr altLang="en-US" dirty="0" lang="zh-CN"/>
          </a:p>
        </p:txBody>
      </p:sp>
      <p:sp>
        <p:nvSpPr>
          <p:cNvPr id="105036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20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7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32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7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433.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2023-12-31T18:45:22Z</dcterms:created>
  <dcterms:modified xsi:type="dcterms:W3CDTF">2023-12-31T18:45:22Z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3dad5db253a2400895d99b7684d3e8d6_21</vt:lpwstr>
  </property>
</Properties>
</file>