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5" r:id="rId7"/>
    <p:sldId id="337" r:id="rId8"/>
    <p:sldId id="339" r:id="rId9"/>
    <p:sldId id="341" r:id="rId10"/>
    <p:sldId id="350" r:id="rId11"/>
    <p:sldId id="342" r:id="rId12"/>
    <p:sldId id="344" r:id="rId13"/>
    <p:sldId id="345" r:id="rId14"/>
    <p:sldId id="352" r:id="rId15"/>
    <p:sldId id="353" r:id="rId16"/>
    <p:sldId id="346" r:id="rId17"/>
    <p:sldId id="354" r:id="rId18"/>
    <p:sldId id="355" r:id="rId19"/>
    <p:sldId id="347" r:id="rId20"/>
    <p:sldId id="356" r:id="rId21"/>
    <p:sldId id="357" r:id="rId22"/>
    <p:sldId id="358" r:id="rId23"/>
    <p:sldId id="359" r:id="rId24"/>
    <p:sldId id="360" r:id="rId25"/>
    <p:sldId id="257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48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8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第三章　位置与坐标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2　平面直角坐标系（第二课时）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7" name="yt_shape_12107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106" name="yt_image_12106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09" name="yt_shape_12109"/>
          <p:cNvSpPr txBox="1"/>
          <p:nvPr/>
        </p:nvSpPr>
        <p:spPr>
          <a:xfrm>
            <a:off x="467999" y="1455093"/>
            <a:ext cx="5733942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下列说法错误的是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110" name="yt_table_12110" title="H_299.52"/>
          <p:cNvGraphicFramePr>
            <a:graphicFrameLocks noGrp="1"/>
          </p:cNvGraphicFramePr>
          <p:nvPr/>
        </p:nvGraphicFramePr>
        <p:xfrm>
          <a:off x="468074" y="2077191"/>
          <a:ext cx="11255883" cy="3803904"/>
        </p:xfrm>
        <a:graphic>
          <a:graphicData uri="http://schemas.openxmlformats.org/drawingml/2006/table">
            <a:tbl>
              <a:tblPr/>
              <a:tblGrid>
                <a:gridCol w="11255883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若一条直线平行于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轴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  <a:sym typeface="_⨹_15_2f7a1"/>
                        </a:rPr>
                        <a:t>则这条直线上的所有点的纵坐标相</a:t>
                      </a:r>
                      <a:b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</a:b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同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若一条直线平行于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y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轴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  <a:sym typeface="_⨹_15_bc20c"/>
                        </a:rPr>
                        <a:t>则这条直线上的所有点的横坐标相</a:t>
                      </a:r>
                      <a:b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</a:b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同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与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表示两个不同的点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点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在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轴上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949988" y="1408287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2" name="yt_shape_12112"/>
          <p:cNvSpPr txBox="1"/>
          <p:nvPr/>
        </p:nvSpPr>
        <p:spPr>
          <a:xfrm>
            <a:off x="468103" y="612000"/>
            <a:ext cx="11256000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3c38"/>
              </a:rPr>
              <a:t>在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113" name="yt_table_12113" title="H_99.84"/>
          <p:cNvGraphicFramePr>
            <a:graphicFrameLocks noGrp="1"/>
          </p:cNvGraphicFramePr>
          <p:nvPr/>
        </p:nvGraphicFramePr>
        <p:xfrm>
          <a:off x="468074" y="1874273"/>
          <a:ext cx="8311199" cy="1267968"/>
        </p:xfrm>
        <a:graphic>
          <a:graphicData uri="http://schemas.openxmlformats.org/drawingml/2006/table">
            <a:tbl>
              <a:tblPr/>
              <a:tblGrid>
                <a:gridCol w="5477511"/>
                <a:gridCol w="2833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第一象限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第二象限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第三象限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第四象限</a:t>
                      </a:r>
                      <a:endParaRPr lang="zh-CN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115" name="yt_shape_12115"/>
          <p:cNvSpPr txBox="1"/>
          <p:nvPr/>
        </p:nvSpPr>
        <p:spPr>
          <a:xfrm>
            <a:off x="468103" y="3192749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在第一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三象限的角平分线上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5b071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116" name="yt_table_12116" title="H_49.92"/>
          <p:cNvGraphicFramePr>
            <a:graphicFrameLocks noGrp="1"/>
          </p:cNvGraphicFramePr>
          <p:nvPr/>
        </p:nvGraphicFramePr>
        <p:xfrm>
          <a:off x="468074" y="4455022"/>
          <a:ext cx="10022842" cy="633984"/>
        </p:xfrm>
        <a:graphic>
          <a:graphicData uri="http://schemas.openxmlformats.org/drawingml/2006/table">
            <a:tbl>
              <a:tblPr/>
              <a:tblGrid>
                <a:gridCol w="2749868"/>
                <a:gridCol w="2727643"/>
                <a:gridCol w="2727643"/>
                <a:gridCol w="1817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190892" y="1199178"/>
            <a:ext cx="4737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14942" y="3779927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8" name="yt_shape_12118"/>
          <p:cNvSpPr txBox="1"/>
          <p:nvPr/>
        </p:nvSpPr>
        <p:spPr>
          <a:xfrm>
            <a:off x="468103" y="612000"/>
            <a:ext cx="11071625" cy="505253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MN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90a77,isEnd"/>
              </a:rPr>
              <a:t>平行</a:t>
            </a:r>
            <a:b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于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</a:t>
            </a:r>
            <a:r>
              <a:rPr sz="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；</a:t>
            </a:r>
            <a:endParaRPr lang="zh-CN" altLang="zh-CN" sz="3200" b="0" i="0" u="none" spc="15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64f9c,isEnd"/>
              </a:rPr>
              <a:t> </a:t>
            </a:r>
            <a:r>
              <a:rPr lang="en-US" altLang="zh-CN" sz="3200" b="0" i="1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endParaRPr lang="en-US" altLang="zh-CN" sz="3200" b="0" i="0" u="none" smtClean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latinLnBrk="0" hangingPunct="0">
              <a:lnSpc>
                <a:spcPct val="130000"/>
              </a:lnSpc>
            </a:pPr>
            <a:r>
              <a:rPr sz="32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</a:t>
            </a:r>
            <a:r>
              <a:rPr sz="4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 smtClean="0">
                <a:latin typeface="Times New Roman" panose="02020603050405020304" pitchFamily="40"/>
              </a:rPr>
              <a:t>⁠</a:t>
            </a:r>
            <a:r>
              <a:rPr sz="32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</a:t>
            </a:r>
            <a:r>
              <a:rPr sz="1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9336b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的坐标是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                   </a:t>
            </a:r>
            <a:r>
              <a:rPr sz="4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br>
              <a:rPr lang="zh-CN" altLang="zh-CN" sz="3200" b="0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sym typeface="W:16.00504,H:49.92"/>
              </a:rPr>
            </a:b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7892" y="1160489"/>
            <a:ext cx="87223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y</a:t>
            </a:r>
            <a:r>
              <a:rPr kumimoji="0" lang="en-US" altLang="zh-CN" sz="1500" b="0" i="1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15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84" y="3065202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_⨹_1_c98e5"/>
              </a:rPr>
              <a:t>－</a:t>
            </a:r>
            <a:b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</a:b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42760" y="3065202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9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23392" y="4369098"/>
            <a:ext cx="3837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或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_⨹_1_cad96"/>
              </a:rPr>
              <a:t>，</a:t>
            </a:r>
            <a:b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</a:b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8092" y="5003082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1" name="yt_shape_12121"/>
          <p:cNvSpPr txBox="1"/>
          <p:nvPr/>
        </p:nvSpPr>
        <p:spPr>
          <a:xfrm>
            <a:off x="468103" y="612000"/>
            <a:ext cx="11636916" cy="3750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6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f08e,isEnd"/>
              </a:rPr>
              <a:t>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</a:t>
            </a:r>
            <a:r>
              <a:rPr sz="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032bf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到坐标轴的距离相等</a:t>
            </a:r>
            <a:r>
              <a:rPr lang="en-US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10742" y="565194"/>
            <a:ext cx="11960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8542" y="1199178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5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99717" y="1199178"/>
            <a:ext cx="24152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或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3" name="yt_image_1212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391821" y="3221416"/>
            <a:ext cx="3174514" cy="228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yt_shape_12121"/>
          <p:cNvSpPr txBox="1"/>
          <p:nvPr/>
        </p:nvSpPr>
        <p:spPr>
          <a:xfrm>
            <a:off x="468103" y="612000"/>
            <a:ext cx="11636916" cy="3750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 spc="150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6751e,isEnd"/>
              </a:rPr>
              <a:t>的坐</a:t>
            </a:r>
            <a:b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标为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的坐标为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请写出点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e53a9,isEnd"/>
              </a:rPr>
              <a:t> </a:t>
            </a:r>
            <a:b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 spc="15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4" name="yt_shape_12125"/>
          <p:cNvSpPr txBox="1"/>
          <p:nvPr/>
        </p:nvSpPr>
        <p:spPr>
          <a:xfrm>
            <a:off x="468103" y="2423689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2_b7f5f"/>
              </a:rPr>
              <a:t>的坐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的纵坐标分别是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6" name="yt_shape_12126"/>
          <p:cNvSpPr txBox="1"/>
          <p:nvPr/>
        </p:nvSpPr>
        <p:spPr>
          <a:xfrm>
            <a:off x="468103" y="612000"/>
            <a:ext cx="11636916" cy="31100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若有一点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PQ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在第二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四象限的角平分线上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spc="150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 spc="150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 spc="150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024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57a60"/>
              </a:rPr>
              <a:t>023</a:t>
            </a:r>
            <a:b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 spc="15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130" name="yt_shape_12130"/>
          <p:cNvSpPr txBox="1"/>
          <p:nvPr/>
        </p:nvSpPr>
        <p:spPr>
          <a:xfrm>
            <a:off x="467999" y="3718638"/>
            <a:ext cx="8194551" cy="185166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30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1" name="yt_shape_12131"/>
          <p:cNvSpPr txBox="1"/>
          <p:nvPr/>
        </p:nvSpPr>
        <p:spPr>
          <a:xfrm>
            <a:off x="467999" y="612000"/>
            <a:ext cx="7989367" cy="185166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132" name="yt_shape_12132"/>
          <p:cNvSpPr txBox="1"/>
          <p:nvPr/>
        </p:nvSpPr>
        <p:spPr>
          <a:xfrm>
            <a:off x="467999" y="2514449"/>
            <a:ext cx="593752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133" name="yt_shape_12133"/>
          <p:cNvSpPr txBox="1"/>
          <p:nvPr/>
        </p:nvSpPr>
        <p:spPr>
          <a:xfrm>
            <a:off x="467999" y="3136547"/>
            <a:ext cx="8712321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原式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024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023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024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31" grpId="0" build="allAtOnce"/>
      <p:bldP spid="12132" grpId="0" build="allAtOnce"/>
      <p:bldP spid="12133" grpId="0" uiExpan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5" name="yt_shape_12135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134" name="yt_image_12134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37" name="yt_shape_12137"/>
          <p:cNvSpPr txBox="1"/>
          <p:nvPr/>
        </p:nvSpPr>
        <p:spPr>
          <a:xfrm>
            <a:off x="468103" y="144392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2_2edbc,isEnd"/>
              </a:rPr>
              <a:t>），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平行于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2138" name="yt_shape_12138"/>
          <p:cNvSpPr txBox="1"/>
          <p:nvPr/>
        </p:nvSpPr>
        <p:spPr>
          <a:xfrm>
            <a:off x="467999" y="2706193"/>
            <a:ext cx="9412833" cy="377218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25117" y="2031098"/>
            <a:ext cx="1805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或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38" grpId="0" build="allAtOnce"/>
      <p:bldP spid="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9" name="yt_shape_12139"/>
          <p:cNvSpPr txBox="1"/>
          <p:nvPr/>
        </p:nvSpPr>
        <p:spPr>
          <a:xfrm>
            <a:off x="468103" y="612000"/>
            <a:ext cx="11256000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093a5,isEnd"/>
              </a:rPr>
              <a:t>的坐标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其中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为常数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则称点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90d5,isEnd"/>
              </a:rPr>
              <a:t>为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属派生点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例如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属派生点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71ede,isEnd"/>
              </a:rPr>
              <a:t>P'</a:t>
            </a:r>
            <a:b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即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7e3bc,isEnd"/>
              </a:rPr>
              <a:t>轴的正半轴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属派生点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为点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且线段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PP'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的长度为线段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cbe18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长度的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倍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2140" name="yt_shape_12140"/>
          <p:cNvSpPr txBox="1"/>
          <p:nvPr/>
        </p:nvSpPr>
        <p:spPr>
          <a:xfrm>
            <a:off x="468103" y="4434974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P'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2ea7d"/>
              </a:rPr>
              <a:t>.</a:t>
            </a:r>
            <a:b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PP'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2_971fa"/>
              </a:rPr>
              <a:t>｜＝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k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21517" y="3735114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±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5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0" grpId="0" build="allAtOnce"/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1" name="yt_shape_12141"/>
          <p:cNvSpPr txBox="1"/>
          <p:nvPr/>
        </p:nvSpPr>
        <p:spPr>
          <a:xfrm>
            <a:off x="468103" y="612000"/>
            <a:ext cx="11636916" cy="31100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82c7b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轴上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在第一象限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并确定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72b6"/>
              </a:rPr>
              <a:t>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取值范围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yt_shape_12144"/>
          <p:cNvSpPr txBox="1"/>
          <p:nvPr/>
        </p:nvSpPr>
        <p:spPr>
          <a:xfrm>
            <a:off x="468103" y="3722082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的条件下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已知线段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的长度是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试判断以点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d83a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为顶点的三角形的形状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并说明理由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5" name="yt_shape_12145"/>
          <p:cNvSpPr txBox="1"/>
          <p:nvPr/>
        </p:nvSpPr>
        <p:spPr>
          <a:xfrm>
            <a:off x="479425" y="620713"/>
            <a:ext cx="7989367" cy="185166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146" name="yt_shape_12146"/>
          <p:cNvSpPr txBox="1"/>
          <p:nvPr/>
        </p:nvSpPr>
        <p:spPr>
          <a:xfrm>
            <a:off x="479425" y="2523162"/>
            <a:ext cx="4911601" cy="249183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在第一象限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5" grpId="0" build="allAtOnce"/>
      <p:bldP spid="1214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7" name="yt_shape_12147"/>
          <p:cNvSpPr txBox="1"/>
          <p:nvPr/>
        </p:nvSpPr>
        <p:spPr>
          <a:xfrm>
            <a:off x="467999" y="612000"/>
            <a:ext cx="9496189" cy="569271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是等腰直角三角形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理由如下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且点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在第一象限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是等腰直角三角形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7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8" name="yt_shape_12148"/>
          <p:cNvSpPr txBox="1"/>
          <p:nvPr/>
        </p:nvSpPr>
        <p:spPr>
          <a:xfrm>
            <a:off x="468103" y="612000"/>
            <a:ext cx="11256000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cf949"/>
              </a:rPr>
              <a:t>轴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在坐标轴上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b1a00"/>
              </a:rPr>
              <a:t>且构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成的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的面积是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149" name="yt_shape_12149"/>
          <p:cNvSpPr txBox="1"/>
          <p:nvPr/>
        </p:nvSpPr>
        <p:spPr>
          <a:xfrm>
            <a:off x="468103" y="2514449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轴上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b1078"/>
              </a:rPr>
              <a:t>＋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轴上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9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150" name="yt_shape_12150"/>
              <p:cNvSpPr txBox="1"/>
              <p:nvPr/>
            </p:nvSpPr>
            <p:spPr>
              <a:xfrm>
                <a:off x="467999" y="612000"/>
                <a:ext cx="6756658" cy="85190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轴上时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150" name="yt_shape_121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6756658" cy="851900"/>
              </a:xfrm>
              <a:prstGeom prst="rect">
                <a:avLst/>
              </a:prstGeom>
              <a:blipFill rotWithShape="1">
                <a:blip r:embed="rId1"/>
                <a:stretch>
                  <a:fillRect t="-58" r="-1895" b="-55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52" name="yt_shape_12152"/>
          <p:cNvSpPr txBox="1"/>
          <p:nvPr/>
        </p:nvSpPr>
        <p:spPr>
          <a:xfrm>
            <a:off x="467999" y="1514688"/>
            <a:ext cx="8167300" cy="249183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的左边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的右边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1" u="none" baseline="-25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此时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的坐标为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50" grpId="0" build="allAtOnce"/>
      <p:bldP spid="12152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155" name="yt_shape_12155"/>
              <p:cNvSpPr txBox="1"/>
              <p:nvPr/>
            </p:nvSpPr>
            <p:spPr>
              <a:xfrm>
                <a:off x="479425" y="620713"/>
                <a:ext cx="11636916" cy="554472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hangingPunct="0">
                  <a:lnSpc>
                    <a:spcPct val="130000"/>
                  </a:lnSpc>
                </a:pP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当点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在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轴上时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Times New Roman" panose="02020603050405020304" pitchFamily="40"/>
                  </a:rPr>
                  <a:t>·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16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16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的上方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16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28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若点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在点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的下方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3200" b="0" i="1" u="none" baseline="-25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16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此时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zh-CN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28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,−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综上所述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的坐标为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zh-CN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28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bd30a"/>
                  </a:rPr>
                  <a:t> </a:t>
                </a:r>
                <a:b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0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,−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155" name="yt_shape_12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620713"/>
                <a:ext cx="11636916" cy="5544723"/>
              </a:xfrm>
              <a:prstGeom prst="rect">
                <a:avLst/>
              </a:prstGeom>
              <a:blipFill rotWithShape="1">
                <a:blip r:embed="rId1"/>
                <a:stretch>
                  <a:fillRect t="-6" r="5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55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8" name="yt_shape_12158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2157" name="yt_image_12157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60" name="yt_shape_12160"/>
          <p:cNvSpPr txBox="1"/>
          <p:nvPr/>
        </p:nvSpPr>
        <p:spPr>
          <a:xfrm>
            <a:off x="468103" y="1443920"/>
            <a:ext cx="11636916" cy="505253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在国际象棋中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国王走一步能够移动到相邻的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47be"/>
              </a:rPr>
              <a:t>个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方格中的任意一个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那么国王从格子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走到格子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8c41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的最少步数就是数学的一种距离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叫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切比雪夫距离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89c1"/>
              </a:rPr>
              <a:t>在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平面直角坐标系中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对于任意点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42209"/>
              </a:rPr>
              <a:t>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切比雪夫距离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给出如下定义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≥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835f2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切比雪夫距离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c84b0"/>
              </a:rPr>
              <a:t>”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｜＜｜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3578e"/>
              </a:rPr>
              <a:t>）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P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切比雪夫距离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-25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1" name="yt_shape_12161"/>
          <p:cNvSpPr txBox="1"/>
          <p:nvPr/>
        </p:nvSpPr>
        <p:spPr>
          <a:xfrm>
            <a:off x="468103" y="612000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的坐标为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与点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aa954,isEnd"/>
              </a:rPr>
              <a:t>切比雪夫距</a:t>
            </a:r>
            <a:b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离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</a:t>
            </a:r>
            <a:r>
              <a:rPr sz="17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 smtClean="0">
                <a:latin typeface="Times New Roman" panose="02020603050405020304" pitchFamily="40"/>
              </a:rPr>
              <a:t>⁠</a:t>
            </a: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轴上的动点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切比雪夫距离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270be,isEnd"/>
              </a:rPr>
              <a:t>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最小值为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27567" y="1833162"/>
            <a:ext cx="30073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marL="0" marR="0" lvl="0" indent="0" defTabSz="914400" rtl="0" eaLnBrk="1" fontAlgn="auto" latinLnBrk="0" hangingPunct="0">
              <a:lnSpc>
                <a:spcPct val="13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3200" b="0" i="0" strike="noStrike" kern="1200" cap="none" spc="15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>
                <a:solidFill>
                  <a:srgbClr val="000000"/>
                </a:solidFill>
              </a:uFill>
              <a:latin typeface="Times New Roman" panose="02020603050405020304" pitchFamily="4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83092" y="1809759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33460" y="3099301"/>
            <a:ext cx="789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yt_shape_12165"/>
              <p:cNvSpPr txBox="1"/>
              <p:nvPr/>
            </p:nvSpPr>
            <p:spPr>
              <a:xfrm>
                <a:off x="468103" y="3735114"/>
                <a:ext cx="11256000" cy="152939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  <m:r>
                          <m:rPr>
                            <m:nor/>
                          </m:rPr>
                          <a:rPr lang="zh-CN" altLang="zh-CN" sz="3200" b="0" i="0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设点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与点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ddf0b"/>
                  </a:rPr>
                  <a:t>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切比雪夫距离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为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≥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用含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的式子表示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6" name="yt_shape_121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3735114"/>
                <a:ext cx="11256000" cy="1529393"/>
              </a:xfrm>
              <a:prstGeom prst="rect">
                <a:avLst/>
              </a:prstGeom>
              <a:blipFill rotWithShape="1">
                <a:blip r:embed="rId1"/>
                <a:stretch>
                  <a:fillRect l="-1" t="-3" r="1" b="-28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7" name="yt_shape_12167"/>
          <p:cNvSpPr txBox="1"/>
          <p:nvPr/>
        </p:nvSpPr>
        <p:spPr>
          <a:xfrm>
            <a:off x="479425" y="620713"/>
            <a:ext cx="11636916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且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｜＞｜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所以根据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切比雪夫距离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的定义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5_69f6d"/>
              </a:rPr>
              <a:t>切比雪夫距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离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67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8" name="yt_shape_12168"/>
          <p:cNvSpPr txBox="1"/>
          <p:nvPr/>
        </p:nvSpPr>
        <p:spPr>
          <a:xfrm>
            <a:off x="468103" y="612000"/>
            <a:ext cx="11256000" cy="56927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/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若点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轴上的动点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则可设点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/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/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又因为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/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｜＞｜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/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所以此时点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切比雪夫距离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的值为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/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≤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｜＝｜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≤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/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又因为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/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≤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/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所以此时点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切比雪夫距离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的值为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 smtClean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hangingPunct="0"/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综上所述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若点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为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轴上的动点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那么点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与点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的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  <a:sym typeface="_⨹_3_7af30"/>
              </a:rPr>
              <a:t>切比雪</a:t>
            </a:r>
            <a:b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夫距离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的最小值为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smtClean="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故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答案为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68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169" name="yt_shape_12169"/>
              <p:cNvSpPr txBox="1"/>
              <p:nvPr/>
            </p:nvSpPr>
            <p:spPr>
              <a:xfrm>
                <a:off x="467999" y="612000"/>
                <a:ext cx="5544851" cy="1542987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根据已知条件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  <m:r>
                          <m:rPr>
                            <m:nor/>
                          </m:rPr>
                          <a:rPr lang="zh-CN" altLang="zh-CN" sz="3200" b="0" i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，</m:t>
                        </m:r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169" name="yt_shape_12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5544851" cy="1542987"/>
              </a:xfrm>
              <a:prstGeom prst="rect">
                <a:avLst/>
              </a:prstGeom>
              <a:blipFill rotWithShape="1">
                <a:blip r:embed="rId1"/>
                <a:stretch>
                  <a:fillRect t="-32" r="-2187" b="-19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171" name="yt_shape_12171"/>
              <p:cNvSpPr txBox="1"/>
              <p:nvPr/>
            </p:nvSpPr>
            <p:spPr>
              <a:xfrm>
                <a:off x="467999" y="2205775"/>
                <a:ext cx="10028386" cy="2400722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≤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≤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≤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所以此时点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与点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切比雪夫距离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171" name="yt_shape_12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205775"/>
                <a:ext cx="10028386" cy="2400722"/>
              </a:xfrm>
              <a:prstGeom prst="rect">
                <a:avLst/>
              </a:prstGeom>
              <a:blipFill rotWithShape="1">
                <a:blip r:embed="rId2"/>
                <a:stretch>
                  <a:fillRect t="-17" r="-1059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69" grpId="0" build="allAtOnce"/>
      <p:bldP spid="12171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173" name="yt_shape_12173"/>
              <p:cNvSpPr txBox="1"/>
              <p:nvPr/>
            </p:nvSpPr>
            <p:spPr>
              <a:xfrm>
                <a:off x="468103" y="612000"/>
                <a:ext cx="11636916" cy="658462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，｜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｜＝｜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zh-CN" sz="3200" b="0" i="0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+</m:t>
                        </m:r>
                        <m:r>
                          <a:rPr lang="en-US" altLang="zh-CN" sz="3200" b="0" i="0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19ccd"/>
                  </a:rPr>
                  <a:t> </a:t>
                </a:r>
                <a:b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spc="150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 spc="150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令</a:t>
                </a:r>
                <a:r>
                  <a:rPr lang="en-US" altLang="zh-CN" sz="1500" b="0" i="1" u="none" spc="150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≤</a:t>
                </a:r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≤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 spc="150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3200" b="0" i="0" u="none" spc="150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 spc="150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≤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≤</a:t>
                </a:r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 spc="15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所以此时点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与点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切比雪夫距离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 spc="15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当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时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 spc="15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 spc="15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所以此时点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与点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切比雪夫距离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 spc="15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综上所述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点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与点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切比雪夫距离</a:t>
                </a:r>
                <a:r>
                  <a:rPr lang="en-US" altLang="zh-CN" sz="3200" b="0" i="0" u="none" spc="15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 spc="15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pc="150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825ae"/>
                  </a:rPr>
                  <a:t>＝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 spc="15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f>
                              <m:fPr>
                                <m:ctrlPr>
                                  <a:rPr lang="en-US" altLang="zh-CN" sz="3200" b="0" i="1" spc="15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 spc="15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altLang="zh-CN" sz="3200" b="0" i="1" spc="15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altLang="zh-CN" sz="3200" b="0" i="0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+</m:t>
                            </m:r>
                            <m:r>
                              <a:rPr lang="en-US" altLang="zh-CN" sz="3200" b="0" i="0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 spc="15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　</m:t>
                            </m:r>
                            <m:r>
                              <a:rPr lang="zh-CN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（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0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≤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≤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 spc="15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,</m:t>
                            </m:r>
                          </m:e>
                          <m:e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&amp;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en-US" altLang="zh-CN" sz="3200" b="0" i="0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  <m:r>
                              <a:rPr lang="zh-CN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（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𝑎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&gt;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3</m:t>
                            </m:r>
                            <m:r>
                              <a:rPr lang="en-US" altLang="zh-CN" sz="3200" b="0" i="1" spc="15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 spc="15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 spc="15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2173" name="yt_shape_121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6584623"/>
              </a:xfrm>
              <a:prstGeom prst="rect">
                <a:avLst/>
              </a:prstGeom>
              <a:blipFill rotWithShape="1">
                <a:blip r:embed="rId1"/>
                <a:stretch>
                  <a:fillRect l="-1" t="-8" b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73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4276</Words>
  <Application>WPS 演示</Application>
  <PresentationFormat>宽屏</PresentationFormat>
  <Paragraphs>201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86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_⨹_15_2f7a1</vt:lpstr>
      <vt:lpstr>细等线拼音字体</vt:lpstr>
      <vt:lpstr>_⨹_15_bc20c</vt:lpstr>
      <vt:lpstr>_⨹_1_23c38</vt:lpstr>
      <vt:lpstr>_⨹_1_5b071</vt:lpstr>
      <vt:lpstr>_⨹_2_90a77,isEnd</vt:lpstr>
      <vt:lpstr>,isEnd</vt:lpstr>
      <vt:lpstr>_⨹_1_64f9c,isEnd</vt:lpstr>
      <vt:lpstr>_⨹_1_9336b,isEnd</vt:lpstr>
      <vt:lpstr>W:16.00504,H:49.92</vt:lpstr>
      <vt:lpstr>_⨹_1_c98e5</vt:lpstr>
      <vt:lpstr>楷体</vt:lpstr>
      <vt:lpstr>_⨹_1_cad96</vt:lpstr>
      <vt:lpstr>_⨹_1_0f08e,isEnd</vt:lpstr>
      <vt:lpstr>_⨹_1_032bf,isEnd</vt:lpstr>
      <vt:lpstr>_⨹_2_6751e,isEnd</vt:lpstr>
      <vt:lpstr>_⨹_1_e53a9,isEnd</vt:lpstr>
      <vt:lpstr>_⨹_2_b7f5f</vt:lpstr>
      <vt:lpstr>_⨹_3_57a60</vt:lpstr>
      <vt:lpstr>_⨹_2_2edbc,isEnd</vt:lpstr>
      <vt:lpstr>_⨹_3_093a5,isEnd</vt:lpstr>
      <vt:lpstr>_⨹_1_190d5,isEnd</vt:lpstr>
      <vt:lpstr>_⨹_2_71ede,isEnd</vt:lpstr>
      <vt:lpstr>_⨹_5_7e3bc,isEnd</vt:lpstr>
      <vt:lpstr>_⨹_1_cbe18,isEnd</vt:lpstr>
      <vt:lpstr>_⨹_1_2ea7d</vt:lpstr>
      <vt:lpstr>_⨹_2_971fa</vt:lpstr>
      <vt:lpstr>微软雅黑</vt:lpstr>
      <vt:lpstr>Arial Unicode MS</vt:lpstr>
      <vt:lpstr>Calibri</vt:lpstr>
      <vt:lpstr>_⨹_1_82c7b</vt:lpstr>
      <vt:lpstr>_⨹_1_172b6</vt:lpstr>
      <vt:lpstr>_⨹_1_1d83a</vt:lpstr>
      <vt:lpstr>_⨹_1_cf949</vt:lpstr>
      <vt:lpstr>_⨹_2_b1a00</vt:lpstr>
      <vt:lpstr>_⨹_1_b1078</vt:lpstr>
      <vt:lpstr>Cambria Math</vt:lpstr>
      <vt:lpstr>_⨹_1_bd30a</vt:lpstr>
      <vt:lpstr>_⨹_1_d47be</vt:lpstr>
      <vt:lpstr>_⨹_1_8c41d</vt:lpstr>
      <vt:lpstr>_⨹_1_289c1</vt:lpstr>
      <vt:lpstr>_⨹_1_42209</vt:lpstr>
      <vt:lpstr>_⨹_1_835f2</vt:lpstr>
      <vt:lpstr>_⨹_1_c84b0</vt:lpstr>
      <vt:lpstr>_⨹_1_3578e</vt:lpstr>
      <vt:lpstr>_⨹_5_aa954,isEnd</vt:lpstr>
      <vt:lpstr>_⨹_1_270be,isEnd</vt:lpstr>
      <vt:lpstr>_⨹_1_ddf0b</vt:lpstr>
      <vt:lpstr>_⨹_5_69f6d</vt:lpstr>
      <vt:lpstr>_⨹_3_7af30</vt:lpstr>
      <vt:lpstr>_⨹_1_19ccd</vt:lpstr>
      <vt:lpstr>_⨹_1_825ae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12</cp:revision>
  <dcterms:created xsi:type="dcterms:W3CDTF">2024-05-28T15:59:00Z</dcterms:created>
  <dcterms:modified xsi:type="dcterms:W3CDTF">2024-07-12T05:21:27Z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