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71" r:id="rId1"/>
    <p:sldMasterId id="2147483908" r:id="rId2"/>
  </p:sldMasterIdLst>
  <p:notesMasterIdLst>
    <p:notesMasterId r:id="rId3"/>
  </p:notesMasterIdLst>
  <p:sldIdLst>
    <p:sldId id="382" r:id="rId4"/>
    <p:sldId id="385" r:id="rId5"/>
    <p:sldId id="388" r:id="rId6"/>
    <p:sldId id="391" r:id="rId7"/>
    <p:sldId id="394" r:id="rId8"/>
    <p:sldId id="397" r:id="rId9"/>
    <p:sldId id="400" r:id="rId10"/>
    <p:sldId id="403" r:id="rId11"/>
    <p:sldId id="406" r:id="rId12"/>
    <p:sldId id="409" r:id="rId13"/>
    <p:sldId id="412" r:id="rId14"/>
    <p:sldId id="415" r:id="rId15"/>
    <p:sldId id="418" r:id="rId16"/>
    <p:sldId id="421" r:id="rId17"/>
    <p:sldId id="424" r:id="rId18"/>
    <p:sldId id="427" r:id="rId19"/>
    <p:sldId id="430" r:id="rId20"/>
    <p:sldId id="433" r:id="rId21"/>
    <p:sldId id="436" r:id="rId22"/>
    <p:sldId id="439" r:id="rId23"/>
    <p:sldId id="442" r:id="rId24"/>
    <p:sldId id="445" r:id="rId25"/>
    <p:sldId id="448" r:id="rId26"/>
    <p:sldId id="451" r:id="rId27"/>
    <p:sldId id="454" r:id="rId28"/>
    <p:sldId id="457" r:id="rId29"/>
    <p:sldId id="460" r:id="rId30"/>
    <p:sldId id="46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tags" Target="../tags/tag207.xml"/><Relationship Id="rId22" Type="http://schemas.openxmlformats.org/officeDocument/2006/relationships/tags" Target="../tags/tag208.xml"/><Relationship Id="rId23" Type="http://schemas.openxmlformats.org/officeDocument/2006/relationships/tags" Target="../tags/tag209.xml"/><Relationship Id="rId24" Type="http://schemas.openxmlformats.org/officeDocument/2006/relationships/tags" Target="../tags/tag210.xml"/><Relationship Id="rId25" Type="http://schemas.openxmlformats.org/officeDocument/2006/relationships/tags" Target="../tags/tag211.xml"/><Relationship Id="rId26" Type="http://schemas.openxmlformats.org/officeDocument/2006/relationships/tags" Target="../tags/tag212.xml"/><Relationship Id="rId27" Type="http://schemas.openxmlformats.org/officeDocument/2006/relationships/tags" Target="../tags/tag213.xml"/><Relationship Id="rId28" Type="http://schemas.openxmlformats.org/officeDocument/2006/relationships/tags" Target="../tags/tag214.xml"/><Relationship Id="rId29" Type="http://schemas.openxmlformats.org/officeDocument/2006/relationships/tags" Target="../tags/tag215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tags" Target="../tags/tag321.xml"/><Relationship Id="rId22" Type="http://schemas.openxmlformats.org/officeDocument/2006/relationships/tags" Target="../tags/tag322.xml"/><Relationship Id="rId23" Type="http://schemas.openxmlformats.org/officeDocument/2006/relationships/tags" Target="../tags/tag323.xml"/><Relationship Id="rId24" Type="http://schemas.openxmlformats.org/officeDocument/2006/relationships/tags" Target="../tags/tag324.xml"/><Relationship Id="rId25" Type="http://schemas.openxmlformats.org/officeDocument/2006/relationships/tags" Target="../tags/tag325.xml"/><Relationship Id="rId26" Type="http://schemas.openxmlformats.org/officeDocument/2006/relationships/tags" Target="../tags/tag326.xml"/><Relationship Id="rId27" Type="http://schemas.openxmlformats.org/officeDocument/2006/relationships/tags" Target="../tags/tag327.xml"/><Relationship Id="rId28" Type="http://schemas.openxmlformats.org/officeDocument/2006/relationships/tags" Target="../tags/tag328.xml"/><Relationship Id="rId29" Type="http://schemas.openxmlformats.org/officeDocument/2006/relationships/tags" Target="../tags/tag329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tags" Target="../tags/tag350.xml"/><Relationship Id="rId18" Type="http://schemas.openxmlformats.org/officeDocument/2006/relationships/tags" Target="../tags/tag351.xml"/><Relationship Id="rId19" Type="http://schemas.openxmlformats.org/officeDocument/2006/relationships/tags" Target="../tags/tag352.xml"/><Relationship Id="rId20" Type="http://schemas.openxmlformats.org/officeDocument/2006/relationships/tags" Target="../tags/tag353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tags" Target="../tags/tag394.xml"/><Relationship Id="rId18" Type="http://schemas.openxmlformats.org/officeDocument/2006/relationships/tags" Target="../tags/tag395.xml"/><Relationship Id="rId19" Type="http://schemas.openxmlformats.org/officeDocument/2006/relationships/tags" Target="../tags/tag396.xml"/><Relationship Id="rId20" Type="http://schemas.openxmlformats.org/officeDocument/2006/relationships/tags" Target="../tags/tag397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2024政府与公共事务行业工作总结与展望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行业技术创新与进步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行业人才培养与建设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政府与公共事务行业定义</a:t>
            </a:r>
            <a:endParaRPr altLang="en-US" lang="zh-CN"/>
          </a:p>
        </p:txBody>
      </p:sp>
      <p:sp>
        <p:nvSpPr>
          <p:cNvPr id="10489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范围：包括政府机构、公共服务机构、非营利组织等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目标：为公众提供优质、高效、公平的公共服务，促进社会公平与进步。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定义：政府与公共事务行业是指涉及政府、公共机构、非营利组织等公共部门的管理、服务、政策制定和实施等方面的行业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特点：具有公共性、公益性、非营利性等特点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行业历史发展回顾</a:t>
            </a:r>
            <a:endParaRPr altLang="en-US" lang="zh-CN"/>
          </a:p>
        </p:txBody>
      </p:sp>
      <p:sp>
        <p:nvSpPr>
          <p:cNvPr id="10490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行业发展的关键里程碑和重大事件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早期政府与公共事务行业的发展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现代政府与公共事务行业的兴起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当前行业的发展趋势和未来展望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行业现状及特点</a:t>
            </a:r>
            <a:endParaRPr altLang="en-US" lang="zh-CN"/>
          </a:p>
        </p:txBody>
      </p:sp>
      <p:sp>
        <p:nvSpPr>
          <p:cNvPr id="10490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行业特点及发展趋势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面临的挑战及机遇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行业规模及增长趋势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主要参与者及竞争格局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重要事件回顾</a:t>
            </a:r>
            <a:endParaRPr altLang="en-US" lang="zh-CN"/>
          </a:p>
        </p:txBody>
      </p:sp>
      <p:sp>
        <p:nvSpPr>
          <p:cNvPr id="104916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2024年政府与公共事务行业的重要事件概述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未来发展方向和目标规划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关键成功因素和业绩亮点总结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行业发展趋势和挑战分析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24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数字化转型加速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5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智能化应用普及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5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绿色环保成为重要议题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6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跨界合作与创新成为新常态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493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行业挑战：应对疫情、经济下行等压力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未来展望：拓展国际合作、推动可持续发展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应对策略：加强创新能力、提升服务质量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行业机遇：政策支持、数字化转型等趋势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行业展望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4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数字化转型加速：利用大数据、人工智能等技术提升政府与公共事务管理效率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智能化决策支持：通过数据分析和预测，为政府决策提供更加科学、精准的依据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绿色可持续发展：推动环保、能源等领域的可持续发展，促进经济、社会和环境的和谐发展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跨界合作与创新：加强与其他行业的合作与创新，共同推动政府与公共事务行业的进步与发展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行业挑战与机遇分析</a:t>
            </a:r>
            <a:endParaRPr altLang="en-US" lang="zh-CN"/>
          </a:p>
        </p:txBody>
      </p:sp>
      <p:sp>
        <p:nvSpPr>
          <p:cNvPr id="10494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应对策略：加强政策研究、提升服务质量、推动技术创新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未来展望：行业持续发展、拓展国际市场、实现数字化转型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行业挑战：政策法规变化、市场竞争激烈、技术更新迅速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行业机遇：政府加大投入、市场需求增长、技术创新驱动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5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政策法规对行业发展的引导作用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政策法规对行业发展的规范作用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政策法规对行业发展的推动作用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政策法规对行业发展的限制作用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行业技术创新与进步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信息技术在行业中的应用</a:t>
            </a:r>
            <a:endParaRPr altLang="en-US" lang="zh-CN"/>
          </a:p>
        </p:txBody>
      </p:sp>
      <p:sp>
        <p:nvSpPr>
          <p:cNvPr id="10496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数字化、智能化政务服务的发展与趋势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云计算、大数据、人工智能等技术在公共事务管理中的应用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信息技术在公共安全领域的应用与挑战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未来信息技术在公共事务管理中的创新与发展方向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人工智能在行业中的应用</a:t>
            </a:r>
            <a:endParaRPr altLang="en-US" lang="zh-CN"/>
          </a:p>
        </p:txBody>
      </p:sp>
      <p:sp>
        <p:nvSpPr>
          <p:cNvPr id="10496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人工智能技术对行业效率的提升与变革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未来人工智能在政府与公共事务行业中的发展趋势与挑战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人工智能技术发展现状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人工智能在政府与公共事务行业中的应用案例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区块链技术在行业中的应用</a:t>
            </a:r>
            <a:endParaRPr altLang="en-US" lang="zh-CN"/>
          </a:p>
        </p:txBody>
      </p:sp>
      <p:sp>
        <p:nvSpPr>
          <p:cNvPr id="10497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区块链技术定义与特点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区块链技术在该行业中的优势与挑战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区块链技术在政府与公共事务行业中的应用场景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行业人才培养与建设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人才培养现状及问题分析</a:t>
            </a:r>
            <a:endParaRPr altLang="en-US" lang="zh-CN"/>
          </a:p>
        </p:txBody>
      </p:sp>
      <p:sp>
        <p:nvSpPr>
          <p:cNvPr id="10498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行业人才现状：数量不足、质量参差不齐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人才队伍建设问题：缺乏长期规划与投入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人才流失问题：高层次人才流失严重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人才培养方式：缺乏系统性和针对性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人才培养策略与措施建议</a:t>
            </a:r>
            <a:endParaRPr altLang="en-US" lang="zh-CN"/>
          </a:p>
        </p:txBody>
      </p:sp>
      <p:sp>
        <p:nvSpPr>
          <p:cNvPr id="104992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制定长期人才培养计划：结合行业发展趋势和需求，制定针对性的人才培养计划，包括培训课程、实践项目等。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加强校企合作：与高校、科研机构等建立紧密的合作关系，共同开展人才培养工作，提高人才培养质量和效率。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建立激励机制：通过设立奖励机制、晋升机制等方式，激发人才创新创造活力，提高人才工作积极性和满意度。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推动国际化发展：加强与国际先进企业和机构的交流合作，引进国际先进的人才培养理念和模式，提高人才培养的国际化和竞争力。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人才队伍建设成果展示</a:t>
            </a:r>
            <a:endParaRPr altLang="en-US" lang="zh-CN"/>
          </a:p>
        </p:txBody>
      </p:sp>
      <p:sp>
        <p:nvSpPr>
          <p:cNvPr id="10499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人才队伍规模：介绍人才队伍的规模和构成情况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人才队伍建设成果：介绍人才队伍建设取得的成果和亮点，如人才素质提升、人才结构优化等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未来展望：介绍政府和公共事务行业未来的人才培养和队伍建设方向和计划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人才培养计划：介绍政府和公共事务行业的人才培养计划和实施情况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行业社会责任与可持续发展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行业社会责任履行情况分析</a:t>
            </a:r>
            <a:endParaRPr altLang="en-US" lang="zh-CN"/>
          </a:p>
        </p:txBody>
      </p:sp>
      <p:sp>
        <p:nvSpPr>
          <p:cNvPr id="10500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行业社会责任履行案例分析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行业社会责任定义与重要性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2024年政府与公共事务行业社会责任履行情况概述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行业社会责任履行挑战与机遇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行业可持续发展路径探讨</a:t>
            </a:r>
            <a:endParaRPr altLang="en-US" lang="zh-CN"/>
          </a:p>
        </p:txBody>
      </p:sp>
      <p:sp>
        <p:nvSpPr>
          <p:cNvPr id="1050142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行业社会责任与可持续发展：定义、意义和重要性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行业可持续发展现状及挑战：现状、问题及原因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行业可持续发展路径：政策、技术、市场、文化等方面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行业可持续发展案例分享：成功案例及经验教训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行业可持续发展前景展望：未来趋势、机遇与挑战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行业绿色发展实践案例分享</a:t>
            </a:r>
            <a:endParaRPr altLang="en-US" lang="zh-CN"/>
          </a:p>
        </p:txBody>
      </p:sp>
      <p:sp>
        <p:nvSpPr>
          <p:cNvPr id="10501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行业绿色发展背景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实践案例二：某企业实施绿色供应链管理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实践案例三：某城市开展公共交通优化与推广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实践案例一：某政府机构推动绿色建筑发展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6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26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26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5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02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2023-12-17T10:15:38Z</dcterms:created>
  <dcterms:modified xsi:type="dcterms:W3CDTF">2023-12-17T10:15:38Z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dc1a59bd261a4c4bbd3ee5701d780870_21</vt:lpwstr>
  </property>
</Properties>
</file>