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308" r:id="rId1"/>
    <p:sldMasterId id="2147493345" r:id="rId2"/>
  </p:sldMasterIdLst>
  <p:notesMasterIdLst>
    <p:notesMasterId r:id="rId3"/>
  </p:notesMasterIdLst>
  <p:sldIdLst>
    <p:sldId id="4679" r:id="rId4"/>
    <p:sldId id="4684" r:id="rId5"/>
    <p:sldId id="4689" r:id="rId6"/>
    <p:sldId id="4693" r:id="rId7"/>
    <p:sldId id="4696" r:id="rId8"/>
    <p:sldId id="4699" r:id="rId9"/>
    <p:sldId id="4703" r:id="rId10"/>
    <p:sldId id="4707" r:id="rId11"/>
    <p:sldId id="4710" r:id="rId12"/>
    <p:sldId id="4713" r:id="rId13"/>
    <p:sldId id="4716" r:id="rId14"/>
    <p:sldId id="4720" r:id="rId15"/>
    <p:sldId id="4724" r:id="rId16"/>
    <p:sldId id="4727" r:id="rId17"/>
    <p:sldId id="4730" r:id="rId18"/>
    <p:sldId id="4733" r:id="rId19"/>
    <p:sldId id="4737" r:id="rId20"/>
    <p:sldId id="4741" r:id="rId21"/>
    <p:sldId id="4744" r:id="rId22"/>
    <p:sldId id="4747" r:id="rId23"/>
    <p:sldId id="4750" r:id="rId24"/>
    <p:sldId id="4754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309" r:id="rId1"/>
    <p:sldLayoutId id="2147493310" r:id="rId2"/>
    <p:sldLayoutId id="2147493311" r:id="rId3"/>
    <p:sldLayoutId id="2147493312" r:id="rId4"/>
    <p:sldLayoutId id="2147493313" r:id="rId5"/>
    <p:sldLayoutId id="2147493314" r:id="rId6"/>
    <p:sldLayoutId id="2147493315" r:id="rId7"/>
    <p:sldLayoutId id="2147493316" r:id="rId8"/>
    <p:sldLayoutId id="2147493317" r:id="rId9"/>
    <p:sldLayoutId id="2147493318" r:id="rId10"/>
    <p:sldLayoutId id="214749331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346" r:id="rId1"/>
    <p:sldLayoutId id="2147493347" r:id="rId2"/>
    <p:sldLayoutId id="2147493348" r:id="rId3"/>
    <p:sldLayoutId id="2147493349" r:id="rId4"/>
    <p:sldLayoutId id="2147493350" r:id="rId5"/>
    <p:sldLayoutId id="2147493351" r:id="rId6"/>
    <p:sldLayoutId id="2147493352" r:id="rId7"/>
    <p:sldLayoutId id="2147493353" r:id="rId8"/>
    <p:sldLayoutId id="2147493354" r:id="rId9"/>
    <p:sldLayoutId id="2147493355" r:id="rId10"/>
    <p:sldLayoutId id="2147493356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slideLayout" Target="../slideLayouts/slideLayout14.xml"/><Relationship Id="rId1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tags" Target="../tags/tag123.xml"/><Relationship Id="rId10" Type="http://schemas.openxmlformats.org/officeDocument/2006/relationships/tags" Target="../tags/tag124.xml"/><Relationship Id="rId11" Type="http://schemas.openxmlformats.org/officeDocument/2006/relationships/tags" Target="../tags/tag125.xml"/><Relationship Id="rId12" Type="http://schemas.openxmlformats.org/officeDocument/2006/relationships/tags" Target="../tags/tag126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tags" Target="../tags/tag170.xml"/><Relationship Id="rId14" Type="http://schemas.openxmlformats.org/officeDocument/2006/relationships/tags" Target="../tags/tag171.xml"/><Relationship Id="rId15" Type="http://schemas.openxmlformats.org/officeDocument/2006/relationships/tags" Target="../tags/tag172.xml"/><Relationship Id="rId16" Type="http://schemas.openxmlformats.org/officeDocument/2006/relationships/tags" Target="../tags/tag173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tags" Target="../tags/tag204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tags" Target="../tags/tag225.xml"/><Relationship Id="rId14" Type="http://schemas.openxmlformats.org/officeDocument/2006/relationships/tags" Target="../tags/tag226.xml"/><Relationship Id="rId15" Type="http://schemas.openxmlformats.org/officeDocument/2006/relationships/tags" Target="../tags/tag227.xml"/><Relationship Id="rId16" Type="http://schemas.openxmlformats.org/officeDocument/2006/relationships/tags" Target="../tags/tag228.xml"/><Relationship Id="rId17" Type="http://schemas.openxmlformats.org/officeDocument/2006/relationships/tags" Target="../tags/tag229.xml"/><Relationship Id="rId18" Type="http://schemas.openxmlformats.org/officeDocument/2006/relationships/tags" Target="../tags/tag230.xml"/><Relationship Id="rId19" Type="http://schemas.openxmlformats.org/officeDocument/2006/relationships/tags" Target="../tags/tag231.xml"/><Relationship Id="rId20" Type="http://schemas.openxmlformats.org/officeDocument/2006/relationships/tags" Target="../tags/tag232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tags" Target="../tags/tag280.xml"/><Relationship Id="rId14" Type="http://schemas.openxmlformats.org/officeDocument/2006/relationships/tags" Target="../tags/tag281.xml"/><Relationship Id="rId15" Type="http://schemas.openxmlformats.org/officeDocument/2006/relationships/tags" Target="../tags/tag282.xml"/><Relationship Id="rId16" Type="http://schemas.openxmlformats.org/officeDocument/2006/relationships/tags" Target="../tags/tag283.xml"/><Relationship Id="rId17" Type="http://schemas.openxmlformats.org/officeDocument/2006/relationships/tags" Target="../tags/tag284.xml"/><Relationship Id="rId18" Type="http://schemas.openxmlformats.org/officeDocument/2006/relationships/tags" Target="../tags/tag285.xml"/><Relationship Id="rId19" Type="http://schemas.openxmlformats.org/officeDocument/2006/relationships/tags" Target="../tags/tag286.xml"/><Relationship Id="rId20" Type="http://schemas.openxmlformats.org/officeDocument/2006/relationships/tags" Target="../tags/tag287.xml"/><Relationship Id="rId21" Type="http://schemas.openxmlformats.org/officeDocument/2006/relationships/tags" Target="../tags/tag288.xml"/><Relationship Id="rId22" Type="http://schemas.openxmlformats.org/officeDocument/2006/relationships/tags" Target="../tags/tag289.xml"/><Relationship Id="rId23" Type="http://schemas.openxmlformats.org/officeDocument/2006/relationships/tags" Target="../tags/tag290.xml"/><Relationship Id="rId24" Type="http://schemas.openxmlformats.org/officeDocument/2006/relationships/tags" Target="../tags/tag291.xml"/><Relationship Id="rId25" Type="http://schemas.openxmlformats.org/officeDocument/2006/relationships/tags" Target="../tags/tag292.xml"/><Relationship Id="rId26" Type="http://schemas.openxmlformats.org/officeDocument/2006/relationships/tags" Target="../tags/tag293.xml"/><Relationship Id="rId27" Type="http://schemas.openxmlformats.org/officeDocument/2006/relationships/tags" Target="../tags/tag294.xml"/><Relationship Id="rId28" Type="http://schemas.openxmlformats.org/officeDocument/2006/relationships/tags" Target="../tags/tag295.xml"/><Relationship Id="rId29" Type="http://schemas.openxmlformats.org/officeDocument/2006/relationships/tags" Target="../tags/tag296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p>
            <a:r>
              <a:rPr altLang="en-US" dirty="0" lang="zh-CN"/>
              <a:t>泛读教育在初中阶段的实施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240272" y="2070708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170680" y="1742440"/>
            <a:ext cx="2904490" cy="13430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泛读教育的重要性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432447" y="2070708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362950" y="1821180"/>
            <a:ext cx="2904490" cy="13430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初中阶段泛读教育的实施方式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240272" y="3802768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170680" y="3474085"/>
            <a:ext cx="2904490" cy="13430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初中阶段泛读教育的挑战与对策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432447" y="3802768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362950" y="3474085"/>
            <a:ext cx="2904490" cy="13430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初中阶段泛读教育的实施效果评估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0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泛读教育的重要性</a:t>
            </a:r>
            <a:endParaRPr altLang="en-US" dirty="0" lang="zh-CN"/>
          </a:p>
        </p:txBody>
      </p:sp>
      <p:sp>
        <p:nvSpPr>
          <p:cNvPr id="104886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泛读教育有助于提高学生的阅读理解能力</a:t>
            </a:r>
            <a:endParaRPr altLang="en-US" lang="zh-CN"/>
          </a:p>
        </p:txBody>
      </p:sp>
      <p:sp>
        <p:nvSpPr>
          <p:cNvPr id="104891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1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2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2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泛读教育能够帮助学生积累词汇和语法知识，提高语言表达能力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3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9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泛读教育能够提高学生的阅读理解能力和批判性思维能力，增强综合素质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3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泛读教育能够增加学生的阅读量，提高阅读速度和阅读效率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3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泛读教育能够培养学生的阅读兴趣和阅读习惯，提高阅读积极性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泛读教育有助于培养学生的阅读兴趣和习惯</a:t>
            </a:r>
            <a:endParaRPr altLang="en-US" lang="zh-CN"/>
          </a:p>
        </p:txBody>
      </p:sp>
      <p:sp>
        <p:nvSpPr>
          <p:cNvPr id="1048972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泛读教育能够激发学生的阅读兴趣，让他们在阅读中感受到乐趣和成就感。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泛读教育注重培养学生的阅读习惯，通过长期的阅读训练，提高学生的阅读能力和阅读效率。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泛读教育可以拓展学生的知识面，让他们在阅读中了解更多的领域和话题，增强综合素质。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泛读教育有助于培养学生的自主学习能力，让他们在阅读中学会独立思考和解决问题的能力。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泛读教育有助于拓宽学生的知识面和视野</a:t>
            </a:r>
            <a:endParaRPr altLang="en-US" lang="zh-CN"/>
          </a:p>
        </p:txBody>
      </p:sp>
      <p:sp>
        <p:nvSpPr>
          <p:cNvPr id="1049014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6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 fontScale="88889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泛读教育能够让学生接触到更多的书籍和资料，从而丰富他们的知识和经验。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20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 fontScale="88889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泛读教育能够培养学生的阅读兴趣和习惯，提高他们的阅读能力和理解能力。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26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 fontScale="8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泛读教育能够帮助学生开拓视野，了解不同领域的知识和文化，增强他们的综合素质。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32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 fontScale="88889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泛读教育能够促进学生的思维发展和创造力，提高学生的思维能力和创新能力。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初中阶段泛读教育的实施方式</a:t>
            </a:r>
            <a:endParaRPr altLang="en-US" dirty="0" lang="zh-CN"/>
          </a:p>
        </p:txBody>
      </p:sp>
      <p:sp>
        <p:nvSpPr>
          <p:cNvPr id="104907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制定合适的泛读教育计划</a:t>
            </a:r>
            <a:endParaRPr altLang="en-US" lang="zh-CN"/>
          </a:p>
        </p:txBody>
      </p:sp>
      <p:sp>
        <p:nvSpPr>
          <p:cNvPr id="1049120" name="正文"/>
          <p:cNvSpPr txBox="1"/>
          <p:nvPr>
            <p:custDataLst>
              <p:tags r:id="rId1"/>
            </p:custDataLst>
          </p:nvPr>
        </p:nvSpPr>
        <p:spPr>
          <a:xfrm>
            <a:off x="2266284" y="1289050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确定阅读目标：根据初中生的学习需求和兴趣，制定具体的阅读目标，如提高阅读理解能力、扩大词汇量等。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正文"/>
          <p:cNvSpPr txBox="1"/>
          <p:nvPr>
            <p:custDataLst>
              <p:tags r:id="rId2"/>
            </p:custDataLst>
          </p:nvPr>
        </p:nvSpPr>
        <p:spPr>
          <a:xfrm>
            <a:off x="2266284" y="2605345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选择合适的阅读材料：选择适合初中生水平的泛读材料，包括小说、科普文章、新闻等，注重材料的多样性。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正文"/>
          <p:cNvSpPr txBox="1"/>
          <p:nvPr>
            <p:custDataLst>
              <p:tags r:id="rId3"/>
            </p:custDataLst>
          </p:nvPr>
        </p:nvSpPr>
        <p:spPr>
          <a:xfrm>
            <a:off x="2266284" y="3921641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安排阅读时间：合理安排学生的阅读时间，包括每日阅读、每周阅读等，确保学生有足够的时间进行泛读。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正文"/>
          <p:cNvSpPr txBox="1"/>
          <p:nvPr>
            <p:custDataLst>
              <p:tags r:id="rId4"/>
            </p:custDataLst>
          </p:nvPr>
        </p:nvSpPr>
        <p:spPr>
          <a:xfrm>
            <a:off x="2266284" y="5237936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建立阅读档案：要求学生记录阅读进度、摘录好词好句、撰写读后感等，以督促学生认真阅读并提高阅读质量。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选择适合初中生的泛读材料</a:t>
            </a:r>
            <a:endParaRPr altLang="en-US" lang="zh-CN"/>
          </a:p>
        </p:txBody>
      </p:sp>
      <p:sp>
        <p:nvSpPr>
          <p:cNvPr id="1049162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4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6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8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7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题材广泛：涵盖多种题材，包括文学、历史、科学等，以满足初中生的阅读兴趣。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2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难度适中：选择适合初中生阅读水平的材料，难度不宜过高或过低。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趣味性：选择具有趣味性的材料，能够激发初中生的阅读兴趣，提高阅读积极性。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引导性：提供适当的引导和注释，帮助初中生理解阅读材料，加深对内容的理解。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组织多样化的泛读活动</a:t>
            </a:r>
            <a:endParaRPr altLang="en-US" lang="zh-CN"/>
          </a:p>
        </p:txBody>
      </p:sp>
      <p:sp>
        <p:nvSpPr>
          <p:cNvPr id="1049212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4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6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8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组织阅读俱乐部：定期开展阅读交流活动，引导学生形成良好的阅读习惯和阅读氛围。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2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4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组织阅读分享会：鼓励学生分享阅读心得和体会，提高阅读兴趣和参与度。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0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2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开展阅读竞赛：通过阅读知识竞赛、阅读速度比赛等形式，激发学生的阅读动力和竞争意识。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84444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开展主题阅读活动：结合教材内容和学生兴趣，开展主题阅读活动，拓展学生的阅读视野和知识面。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注重泛读教育的评价与反馈</a:t>
            </a:r>
            <a:endParaRPr altLang="en-US" lang="zh-CN"/>
          </a:p>
        </p:txBody>
      </p:sp>
      <p:sp>
        <p:nvSpPr>
          <p:cNvPr id="1049278" name="圆角矩形 26"/>
          <p:cNvSpPr/>
          <p:nvPr>
            <p:custDataLst>
              <p:tags r:id="rId1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0" name="圆角矩形 28"/>
          <p:cNvSpPr/>
          <p:nvPr>
            <p:custDataLst>
              <p:tags r:id="rId2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82" name="文本框 31"/>
          <p:cNvSpPr txBox="1"/>
          <p:nvPr>
            <p:custDataLst>
              <p:tags r:id="rId3"/>
            </p:custDataLst>
          </p:nvPr>
        </p:nvSpPr>
        <p:spPr>
          <a:xfrm>
            <a:off x="763306" y="218974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评价方式：采用多种评价方式，如考试、作品评定等，全面评估学生的阅读能力和综合素质。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圆角矩形 29"/>
          <p:cNvSpPr/>
          <p:nvPr>
            <p:custDataLst>
              <p:tags r:id="rId4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6" name="圆角矩形 32"/>
          <p:cNvSpPr/>
          <p:nvPr>
            <p:custDataLst>
              <p:tags r:id="rId5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88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反馈机制：建立有效的反馈机制，及时向学生和教师提供阅读进度的反馈，指导教学和学习的改进。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圆角矩形 3"/>
          <p:cNvSpPr/>
          <p:nvPr>
            <p:custDataLst>
              <p:tags r:id="rId7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2" name="圆角矩形 4"/>
          <p:cNvSpPr/>
          <p:nvPr>
            <p:custDataLst>
              <p:tags r:id="rId8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94" name="文本框 5"/>
          <p:cNvSpPr txBox="1"/>
          <p:nvPr>
            <p:custDataLst>
              <p:tags r:id="rId9"/>
            </p:custDataLst>
          </p:nvPr>
        </p:nvSpPr>
        <p:spPr>
          <a:xfrm>
            <a:off x="6349425" y="2189749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评价标准：制定科学的评价标准，包括阅读理解、阅读速度、阅读深度等方面，确保评价的客观性和准确性。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圆角矩形 8"/>
          <p:cNvSpPr/>
          <p:nvPr>
            <p:custDataLst>
              <p:tags r:id="rId10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8" name="圆角矩形 9"/>
          <p:cNvSpPr/>
          <p:nvPr>
            <p:custDataLst>
              <p:tags r:id="rId11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00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189749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激励措施：采取适当的激励措施，如奖励、表扬等，鼓励学生积极参与泛读教育，提高阅读兴趣和动力。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初中阶段泛读教育的挑战与对策</a:t>
            </a:r>
            <a:endParaRPr altLang="en-US" dirty="0" lang="zh-CN"/>
          </a:p>
        </p:txBody>
      </p:sp>
      <p:sp>
        <p:nvSpPr>
          <p:cNvPr id="104933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应对学生阅读兴趣不高的挑战</a:t>
            </a:r>
            <a:endParaRPr altLang="en-US" lang="zh-CN"/>
          </a:p>
        </p:txBody>
      </p:sp>
      <p:sp>
        <p:nvSpPr>
          <p:cNvPr id="1049384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引导学生阅读经典：选择适合初中生的经典文学作品，培养学生的阅读品味和审美情趣。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4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激发学生阅读兴趣：通过多样化的阅读材料和活动，吸引学生的注意力，提高他们的阅读兴趣。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2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6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创造良好的阅读环境：提供舒适、安静的阅读场所，鼓励学生利用课余时间自主阅读。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0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2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4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84444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强化阅读反馈与评价：建立阅读反馈机制，定期对学生的阅读情况进行评估，激励学生持续阅读。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应对学生阅读理解能力不足的挑战</a:t>
            </a:r>
            <a:endParaRPr altLang="en-US" lang="zh-CN"/>
          </a:p>
        </p:txBody>
      </p:sp>
      <p:sp>
        <p:nvSpPr>
          <p:cNvPr id="1049450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2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4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6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8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增加泛读材料的多样性，包括不同类型的文章和书籍，以拓宽学生的阅读视野。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0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针对学生的阅读理解能力进行个性化指导，提高学生的阅读技巧和思维能力。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2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开展阅读分享和讨论活动，鼓励学生积极参与，提高他们的阅读兴趣和理解能力。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4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建立阅读反馈机制，及时发现和解决学生在阅读中遇到的问题，提高他们的阅读信心。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应对泛读材料选择困难的挑战</a:t>
            </a:r>
            <a:endParaRPr altLang="en-US" lang="zh-CN"/>
          </a:p>
        </p:txBody>
      </p:sp>
      <p:sp>
        <p:nvSpPr>
          <p:cNvPr id="104950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泛读材料的选择应符合初中生的认知水平和兴趣爱好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学校可以开展泛读材料的选择培训，提高学生的选择能力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2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4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6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家长也可以参与泛读材料的选择，共同促进孩子的阅读成长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教师应根据学生的实际情况进行个性化推荐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应对泛读教育时间不足的挑战</a:t>
            </a:r>
            <a:endParaRPr altLang="en-US" lang="zh-CN"/>
          </a:p>
        </p:txBody>
      </p:sp>
      <p:sp>
        <p:nvSpPr>
          <p:cNvPr id="1049574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6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8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0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整合教学资源，提高教学效率，以便在有限的时间内完成更多的教学内容。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4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制定合理的教学计划，确保足够的时间进行泛读教育。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引导学生利用课余时间进行泛读，培养自主学习的习惯和能力。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创新教学方式，利用信息技术手段，如在线课程、电子书等，拓展阅读时间和空间。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初中阶段泛读教育的实施效果评估</a:t>
            </a:r>
            <a:endParaRPr altLang="en-US" dirty="0" lang="zh-CN"/>
          </a:p>
        </p:txBody>
      </p:sp>
      <p:sp>
        <p:nvSpPr>
          <p:cNvPr id="104962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通过阅读理解测试评估学生的阅读能力</a:t>
            </a:r>
            <a:endParaRPr altLang="en-US" lang="zh-CN"/>
          </a:p>
        </p:txBody>
      </p:sp>
      <p:sp>
        <p:nvSpPr>
          <p:cNvPr id="104967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7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通过阅读理解测试可以发现学生在阅读中存在的问题，如词汇量不足、阅读技巧不熟练等，从而有针对性地提高学生的阅读能力。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阅读理解测试可以作为泛读教育的重要评估指标之一，与其他评估方法相结合，全面评估学生的阅读能力。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阅读理解测试是评估学生阅读能力的重要手段，可以检测学生对阅读材料的理解程度。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阅读理解测试可以针对不同年级的学生设计不同难度的题目，以适应不同年龄段学生的阅读需求。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通过问卷调查评估学生的阅读兴趣和习惯</a:t>
            </a:r>
            <a:endParaRPr altLang="en-US" lang="zh-CN"/>
          </a:p>
        </p:txBody>
      </p:sp>
      <p:sp>
        <p:nvSpPr>
          <p:cNvPr id="1049730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2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4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调查目的：了解学生的阅读兴趣和习惯，为泛读教育提供依据。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36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8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0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调查内容：包括阅读频率、阅读材料类型、阅读时间等。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42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4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调查对象：初中阶段的学生。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48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0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2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调查结果：通过数据分析，了解学生的阅读兴趣和习惯，为泛读教育的实施提供参考。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通过泛读活动评估学生的阅读参与度和收获</a:t>
            </a:r>
            <a:endParaRPr altLang="en-US" lang="zh-CN"/>
          </a:p>
        </p:txBody>
      </p:sp>
      <p:sp>
        <p:nvSpPr>
          <p:cNvPr id="1049788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0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2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4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6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8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0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2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4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6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6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8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0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2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4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6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18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20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22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24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评估指标：阅读参与度、阅读收获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评估效果：促进泛读教育的实施和改进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评估结果：提高学生的阅读兴趣和能力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评估方法：观察、问卷调查、测试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通过教师和家长的反馈评估泛读教育的实施效果</a:t>
            </a:r>
            <a:endParaRPr altLang="en-US" lang="zh-CN"/>
          </a:p>
        </p:txBody>
      </p:sp>
      <p:sp>
        <p:nvSpPr>
          <p:cNvPr id="1049866" name="正文"/>
          <p:cNvSpPr txBox="1"/>
          <p:nvPr>
            <p:custDataLst>
              <p:tags r:id="rId1"/>
            </p:custDataLst>
          </p:nvPr>
        </p:nvSpPr>
        <p:spPr>
          <a:xfrm>
            <a:off x="608330" y="2101004"/>
            <a:ext cx="10968990" cy="145009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教师反馈：评估泛读教育在初中阶段的效果，了解学生的阅读能力和阅读兴趣的变化。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正文"/>
          <p:cNvSpPr txBox="1"/>
          <p:nvPr>
            <p:custDataLst>
              <p:tags r:id="rId2"/>
            </p:custDataLst>
          </p:nvPr>
        </p:nvSpPr>
        <p:spPr>
          <a:xfrm>
            <a:off x="608330" y="3987621"/>
            <a:ext cx="10968990" cy="145009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家长反馈：评估泛读教育在初中阶段的效果，了解学生在家庭中的阅读表现和阅读习惯的变化。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  <p:sp>
        <p:nvSpPr>
          <p:cNvPr id="104990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4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4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36"/>
  <p:tag name="KSO_WM_UNIT_TYPE" val="l_h_a"/>
  <p:tag name="KSO_WM_UNIT_ID" val="custom20230280_4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4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36"/>
  <p:tag name="KSO_WM_UNIT_TYPE" val="l_h_a"/>
  <p:tag name="KSO_WM_UNIT_ID" val="custom20230280_4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4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36"/>
  <p:tag name="KSO_WM_UNIT_TYPE" val="l_h_a"/>
  <p:tag name="KSO_WM_UNIT_ID" val="custom20230280_4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4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36"/>
  <p:tag name="KSO_WM_UNIT_TYPE" val="l_h_a"/>
  <p:tag name="KSO_WM_UNIT_ID" val="custom20230280_4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SLIDE_ID" val="custom20230280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4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4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45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8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88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43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1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1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01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2024-01-01T07:04:46Z</dcterms:created>
  <dcterms:modified xsi:type="dcterms:W3CDTF">2024-01-01T07:04:46Z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88a8019573fd48a6a19da3a041eb97c9_21</vt:lpwstr>
  </property>
</Properties>
</file>