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89" r:id="rId13"/>
    <p:sldId id="295" r:id="rId15"/>
    <p:sldId id="298" r:id="rId16"/>
    <p:sldId id="301" r:id="rId17"/>
    <p:sldId id="304" r:id="rId18"/>
    <p:sldId id="307" r:id="rId19"/>
    <p:sldId id="313" r:id="rId21"/>
    <p:sldId id="316" r:id="rId22"/>
    <p:sldId id="319" r:id="rId23"/>
    <p:sldId id="322" r:id="rId24"/>
    <p:sldId id="325" r:id="rId25"/>
    <p:sldId id="331" r:id="rId27"/>
    <p:sldId id="334" r:id="rId28"/>
    <p:sldId id="337" r:id="rId29"/>
    <p:sldId id="340" r:id="rId30"/>
    <p:sldId id="343" r:id="rId31"/>
    <p:sldId id="349" r:id="rId33"/>
    <p:sldId id="352" r:id="rId34"/>
    <p:sldId id="355" r:id="rId35"/>
    <p:sldId id="358" r:id="rId36"/>
    <p:sldId id="36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tags" Target="../tags/tag271.xml"/><Relationship Id="rId22" Type="http://schemas.openxmlformats.org/officeDocument/2006/relationships/tags" Target="../tags/tag272.xml"/><Relationship Id="rId23" Type="http://schemas.openxmlformats.org/officeDocument/2006/relationships/tags" Target="../tags/tag273.xml"/><Relationship Id="rId24" Type="http://schemas.openxmlformats.org/officeDocument/2006/relationships/tags" Target="../tags/tag274.xml"/><Relationship Id="rId25" Type="http://schemas.openxmlformats.org/officeDocument/2006/relationships/tags" Target="../tags/tag275.xml"/><Relationship Id="rId2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tags" Target="../tags/tag342.xml"/><Relationship Id="rId18" Type="http://schemas.openxmlformats.org/officeDocument/2006/relationships/tags" Target="../tags/tag343.xml"/><Relationship Id="rId19" Type="http://schemas.openxmlformats.org/officeDocument/2006/relationships/tags" Target="../tags/tag344.xml"/><Relationship Id="rId20" Type="http://schemas.openxmlformats.org/officeDocument/2006/relationships/tags" Target="../tags/tag34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tags" Target="../tags/tag381.xml"/><Relationship Id="rId18" Type="http://schemas.openxmlformats.org/officeDocument/2006/relationships/tags" Target="../tags/tag382.xml"/><Relationship Id="rId19" Type="http://schemas.openxmlformats.org/officeDocument/2006/relationships/tags" Target="../tags/tag383.xml"/><Relationship Id="rId20" Type="http://schemas.openxmlformats.org/officeDocument/2006/relationships/tags" Target="../tags/tag384.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tags" Target="../tags/tag413.xml"/><Relationship Id="rId10" Type="http://schemas.openxmlformats.org/officeDocument/2006/relationships/tags" Target="../tags/tag414.xml"/><Relationship Id="rId11" Type="http://schemas.openxmlformats.org/officeDocument/2006/relationships/tags" Target="../tags/tag415.xml"/><Relationship Id="rId12" Type="http://schemas.openxmlformats.org/officeDocument/2006/relationships/tags" Target="../tags/tag416.xml"/><Relationship Id="rId13" Type="http://schemas.openxmlformats.org/officeDocument/2006/relationships/tags" Target="../tags/tag417.xml"/><Relationship Id="rId14" Type="http://schemas.openxmlformats.org/officeDocument/2006/relationships/tags" Target="../tags/tag418.xml"/><Relationship Id="rId15" Type="http://schemas.openxmlformats.org/officeDocument/2006/relationships/tags" Target="../tags/tag419.xml"/><Relationship Id="rId16" Type="http://schemas.openxmlformats.org/officeDocument/2006/relationships/tags" Target="../tags/tag420.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人工智能在大数据分析和预测模型中的应用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人工智能与大数据分析</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预测模型与人工智能</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人工智能在大数据分析和预测模型中的优势</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人工智能在大数据分析和预测模型中的挑战与对策</a:t>
            </a:r>
            <a:endParaRPr altLang="en-US" dirty="0" sz="17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56429"/>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未来展望：人工智能在大数据分析和预测模型中的发展趋势</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人工智能与大数据分析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人工智能的发展与大数据的崛起</a:t>
            </a:r>
            <a:endParaRPr altLang="en-US" lang="zh-CN"/>
          </a:p>
        </p:txBody>
      </p:sp>
      <p:sp>
        <p:nvSpPr>
          <p:cNvPr id="1049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人工智能与大数据的结合及其应用</a:t>
            </a:r>
            <a:endParaRPr altLang="zh-CN" dirty="0" lang="en-US">
              <a:solidFill>
                <a:schemeClr val="dk1">
                  <a:lumMod val="80000"/>
                  <a:lumOff val="20000"/>
                </a:schemeClr>
              </a:solidFill>
              <a:latin typeface="+mn-ea"/>
              <a:sym typeface="+mn-ea"/>
            </a:endParaRPr>
          </a:p>
        </p:txBody>
      </p:sp>
      <p:sp>
        <p:nvSpPr>
          <p:cNvPr id="1049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人工智能的发展历程</a:t>
            </a:r>
            <a:endParaRPr altLang="en-US" dirty="0" lang="zh-CN">
              <a:solidFill>
                <a:schemeClr val="dk1">
                  <a:lumMod val="80000"/>
                  <a:lumOff val="20000"/>
                </a:schemeClr>
              </a:solidFill>
              <a:latin typeface="+mn-ea"/>
              <a:sym typeface="+mn-ea"/>
            </a:endParaRPr>
          </a:p>
        </p:txBody>
      </p:sp>
      <p:sp>
        <p:nvSpPr>
          <p:cNvPr id="1049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大数据的崛起及其重要性</a:t>
            </a:r>
            <a:endParaRPr altLang="en-US" dirty="0" lang="zh-CN">
              <a:solidFill>
                <a:schemeClr val="dk1">
                  <a:lumMod val="80000"/>
                  <a:lumOff val="20000"/>
                </a:schemeClr>
              </a:solidFill>
              <a:latin typeface="+mn-ea"/>
              <a:sym typeface="+mn-ea"/>
            </a:endParaRPr>
          </a:p>
        </p:txBody>
      </p:sp>
      <p:sp>
        <p:nvSpPr>
          <p:cNvPr id="1049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未来发展趋势与挑战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4444"/>
          </a:bodyPr>
          <a:p>
            <a:r>
              <a:rPr altLang="en-US" lang="zh-CN"/>
              <a:t>大数据分析的挑战与机遇</a:t>
            </a:r>
            <a:endParaRPr altLang="en-US" lang="zh-CN"/>
          </a:p>
        </p:txBody>
      </p:sp>
      <p:sp>
        <p:nvSpPr>
          <p:cNvPr id="10492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机遇：人工智能技术可以自动化处理和分析大数据，提高效率和准确性</a:t>
            </a:r>
            <a:endParaRPr altLang="en-US" sz="1400" lang="zh-CN" spc="150">
              <a:solidFill>
                <a:schemeClr val="tx1"/>
              </a:solidFill>
              <a:effectLst/>
              <a:latin typeface="+mn-ea"/>
              <a:sym typeface="+mn-ea"/>
            </a:endParaRPr>
          </a:p>
        </p:txBody>
      </p:sp>
      <p:sp>
        <p:nvSpPr>
          <p:cNvPr id="10492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挑战：数据量巨大、数据类型多样、处理速度要求高</a:t>
            </a:r>
            <a:endParaRPr altLang="en-US" dirty="0" sz="1400" lang="zh-CN" spc="150">
              <a:solidFill>
                <a:schemeClr val="tx1"/>
              </a:solidFill>
              <a:effectLst/>
              <a:latin typeface="+mn-ea"/>
              <a:sym typeface="+mn-ea"/>
            </a:endParaRPr>
          </a:p>
        </p:txBody>
      </p:sp>
      <p:sp>
        <p:nvSpPr>
          <p:cNvPr id="10492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人工智能在大数据分析中的应用：特征提取、模式识别、预测模型等</a:t>
            </a:r>
            <a:endParaRPr altLang="en-US" sz="1400" lang="zh-CN" spc="150">
              <a:solidFill>
                <a:schemeClr val="tx1"/>
              </a:solidFill>
              <a:effectLst/>
              <a:latin typeface="+mn-ea"/>
              <a:sym typeface="+mn-ea"/>
            </a:endParaRPr>
          </a:p>
        </p:txBody>
      </p:sp>
      <p:sp>
        <p:nvSpPr>
          <p:cNvPr id="104924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大数据分析对人工智能技术的推动作用：促进算法优化、提高计算能力、推动技术发展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标题 2"/>
          <p:cNvSpPr>
            <a:spLocks noGrp="1"/>
          </p:cNvSpPr>
          <p:nvPr>
            <p:ph type="title" idx="5"/>
          </p:nvPr>
        </p:nvSpPr>
        <p:spPr/>
        <p:txBody>
          <a:bodyPr>
            <a:normAutofit fontScale="94444"/>
          </a:bodyPr>
          <a:p>
            <a:r>
              <a:rPr altLang="en-US" lang="zh-CN"/>
              <a:t>人工智能在大数据分析中的应用</a:t>
            </a:r>
            <a:endParaRPr altLang="en-US" lang="zh-CN"/>
          </a:p>
        </p:txBody>
      </p:sp>
      <p:sp>
        <p:nvSpPr>
          <p:cNvPr id="10493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数据采集与预处理</a:t>
            </a:r>
            <a:endParaRPr altLang="en-US" dirty="0" sz="2000" lang="zh-CN" spc="150">
              <a:solidFill>
                <a:schemeClr val="tx1">
                  <a:lumMod val="85000"/>
                  <a:lumOff val="15000"/>
                </a:schemeClr>
              </a:solidFill>
              <a:latin typeface="+mn-ea"/>
              <a:sym typeface="+mn-ea"/>
            </a:endParaRPr>
          </a:p>
        </p:txBody>
      </p:sp>
      <p:sp>
        <p:nvSpPr>
          <p:cNvPr id="10493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数据挖掘与特征提取</a:t>
            </a:r>
            <a:endParaRPr altLang="en-US" dirty="0" sz="2000" lang="zh-CN" spc="150">
              <a:solidFill>
                <a:schemeClr val="tx1">
                  <a:lumMod val="85000"/>
                  <a:lumOff val="15000"/>
                </a:schemeClr>
              </a:solidFill>
              <a:latin typeface="+mn-ea"/>
              <a:sym typeface="+mn-ea"/>
            </a:endParaRPr>
          </a:p>
        </p:txBody>
      </p:sp>
      <p:sp>
        <p:nvSpPr>
          <p:cNvPr id="10493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机器学习与深度学习算法应用</a:t>
            </a:r>
            <a:endParaRPr altLang="en-US" dirty="0" sz="2000" lang="zh-CN" spc="150">
              <a:solidFill>
                <a:schemeClr val="tx1">
                  <a:lumMod val="85000"/>
                  <a:lumOff val="15000"/>
                </a:schemeClr>
              </a:solidFill>
              <a:latin typeface="+mn-ea"/>
              <a:sym typeface="+mn-ea"/>
            </a:endParaRPr>
          </a:p>
        </p:txBody>
      </p:sp>
      <p:sp>
        <p:nvSpPr>
          <p:cNvPr id="10493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预测模型构建与评估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4" name="标题 2"/>
          <p:cNvSpPr>
            <a:spLocks noGrp="1"/>
          </p:cNvSpPr>
          <p:nvPr>
            <p:ph type="title" idx="5"/>
          </p:nvPr>
        </p:nvSpPr>
        <p:spPr/>
        <p:txBody>
          <a:bodyPr>
            <a:normAutofit fontScale="94444"/>
          </a:bodyPr>
          <a:p>
            <a:r>
              <a:rPr altLang="en-US" lang="zh-CN"/>
              <a:t>案例分析：人工智能在大数据分析中的应用</a:t>
            </a:r>
            <a:endParaRPr altLang="en-US" lang="zh-CN"/>
          </a:p>
        </p:txBody>
      </p:sp>
      <p:sp>
        <p:nvSpPr>
          <p:cNvPr id="104937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案例背景：介绍案例的背景和目的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案例描述：详细描述人工智能在大数据分析中的应用过程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8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案例分析：分析人工智能在大数据分析中的应用效果和优势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案例总结：总结案例的收获和启示</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50"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52" name="标题 6"/>
          <p:cNvSpPr>
            <a:spLocks noGrp="1"/>
          </p:cNvSpPr>
          <p:nvPr>
            <p:ph type="title" idx="1"/>
            <p:custDataLst>
              <p:tags r:id="rId2"/>
            </p:custDataLst>
          </p:nvPr>
        </p:nvSpPr>
        <p:spPr/>
        <p:txBody>
          <a:bodyPr>
            <a:normAutofit fontScale="93333"/>
          </a:bodyPr>
          <a:p>
            <a:r>
              <a:rPr altLang="en-US" lang="zh-CN"/>
              <a:t>预测模型与人工智能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66" name="标题 2"/>
          <p:cNvSpPr>
            <a:spLocks noGrp="1"/>
          </p:cNvSpPr>
          <p:nvPr>
            <p:ph type="title" idx="5"/>
          </p:nvPr>
        </p:nvSpPr>
        <p:spPr/>
        <p:txBody>
          <a:bodyPr>
            <a:normAutofit fontScale="91667"/>
          </a:bodyPr>
          <a:p>
            <a:r>
              <a:rPr altLang="en-US" lang="zh-CN"/>
              <a:t>预测模型的概念与重要性</a:t>
            </a:r>
            <a:endParaRPr altLang="en-US" lang="zh-CN"/>
          </a:p>
        </p:txBody>
      </p:sp>
      <p:sp>
        <p:nvSpPr>
          <p:cNvPr id="10495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预测模型的定义和分类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预测模型的重要性：提高决策效率和准确性</a:t>
            </a:r>
            <a:endParaRPr dirty="0" sz="2000" err="1">
              <a:solidFill>
                <a:schemeClr val="tx1">
                  <a:lumMod val="75000"/>
                  <a:lumOff val="25000"/>
                </a:schemeClr>
              </a:solidFill>
              <a:latin typeface="+mn-ea"/>
              <a:ea typeface="+mn-ea"/>
              <a:cs typeface="+mn-ea"/>
              <a:sym typeface="+mn-lt"/>
            </a:endParaRPr>
          </a:p>
        </p:txBody>
      </p:sp>
      <p:sp>
        <p:nvSpPr>
          <p:cNvPr id="10495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预测模型的未来发展趋势</a:t>
            </a:r>
            <a:endParaRPr dirty="0" sz="2000" err="1">
              <a:solidFill>
                <a:schemeClr val="tx1">
                  <a:lumMod val="75000"/>
                  <a:lumOff val="25000"/>
                </a:schemeClr>
              </a:solidFill>
              <a:latin typeface="+mn-ea"/>
              <a:ea typeface="+mn-ea"/>
              <a:cs typeface="+mn-ea"/>
              <a:sym typeface="+mn-lt"/>
            </a:endParaRPr>
          </a:p>
        </p:txBody>
      </p:sp>
      <p:sp>
        <p:nvSpPr>
          <p:cNvPr id="10496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预测模型在人工智能中的应用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8" name="标题 2"/>
          <p:cNvSpPr>
            <a:spLocks noGrp="1"/>
          </p:cNvSpPr>
          <p:nvPr>
            <p:ph type="title" idx="5"/>
          </p:nvPr>
        </p:nvSpPr>
        <p:spPr/>
        <p:txBody>
          <a:bodyPr>
            <a:normAutofit fontScale="91667"/>
          </a:bodyPr>
          <a:p>
            <a:r>
              <a:rPr altLang="en-US" lang="zh-CN"/>
              <a:t>传统预测模型的局限性</a:t>
            </a:r>
            <a:endParaRPr altLang="en-US" lang="zh-CN"/>
          </a:p>
        </p:txBody>
      </p:sp>
      <p:sp>
        <p:nvSpPr>
          <p:cNvPr id="104966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缺乏实时性：传统预测模型通常需要较长时间进行训练和预测，无法满足实时性要求，无法及时应对突发事件和变化。</a:t>
            </a:r>
            <a:endParaRPr altLang="zh-CN" dirty="0" lang="en-US">
              <a:solidFill>
                <a:schemeClr val="dk1">
                  <a:lumMod val="80000"/>
                  <a:lumOff val="20000"/>
                </a:schemeClr>
              </a:solidFill>
              <a:latin typeface="+mn-ea"/>
              <a:sym typeface="+mn-ea"/>
            </a:endParaRPr>
          </a:p>
        </p:txBody>
      </p:sp>
      <p:sp>
        <p:nvSpPr>
          <p:cNvPr id="104966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数据量不足：传统预测模型通常需要大量数据才能进行准确预测，而实际应用中往往数据量不足，导致预测结果不准确。</a:t>
            </a:r>
            <a:endParaRPr altLang="en-US" dirty="0" lang="zh-CN">
              <a:solidFill>
                <a:schemeClr val="dk1">
                  <a:lumMod val="80000"/>
                  <a:lumOff val="20000"/>
                </a:schemeClr>
              </a:solidFill>
              <a:latin typeface="+mn-ea"/>
              <a:sym typeface="+mn-ea"/>
            </a:endParaRPr>
          </a:p>
        </p:txBody>
      </p:sp>
      <p:sp>
        <p:nvSpPr>
          <p:cNvPr id="104967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模型复杂度低：传统预测模型通常采用简单的线性或非线性模型，无法处理复杂的数据结构和关系，因此预测精度有限。</a:t>
            </a:r>
            <a:endParaRPr altLang="en-US" dirty="0" lang="zh-CN">
              <a:solidFill>
                <a:schemeClr val="dk1">
                  <a:lumMod val="80000"/>
                  <a:lumOff val="20000"/>
                </a:schemeClr>
              </a:solidFill>
              <a:latin typeface="+mn-ea"/>
              <a:sym typeface="+mn-ea"/>
            </a:endParaRPr>
          </a:p>
        </p:txBody>
      </p:sp>
      <p:sp>
        <p:nvSpPr>
          <p:cNvPr id="104968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缺乏灵活性：传统预测模型通常需要事先确定预测变量和预测目标，无法灵活应对不同场景和需求，也无法进行自适应调整。</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42" name="标题 2"/>
          <p:cNvSpPr>
            <a:spLocks noGrp="1"/>
          </p:cNvSpPr>
          <p:nvPr>
            <p:ph type="title" idx="5"/>
          </p:nvPr>
        </p:nvSpPr>
        <p:spPr/>
        <p:txBody>
          <a:bodyPr>
            <a:normAutofit fontScale="91667"/>
          </a:bodyPr>
          <a:p>
            <a:r>
              <a:rPr altLang="en-US" lang="zh-CN"/>
              <a:t>人工智能在预测模型中的应用</a:t>
            </a:r>
            <a:endParaRPr altLang="en-US" lang="zh-CN"/>
          </a:p>
        </p:txBody>
      </p:sp>
      <p:sp>
        <p:nvSpPr>
          <p:cNvPr id="104974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人工智能在预测模型中的优势和局限性</a:t>
            </a:r>
            <a:endParaRPr altLang="zh-CN" dirty="0" lang="en-US">
              <a:solidFill>
                <a:schemeClr val="dk1">
                  <a:lumMod val="80000"/>
                  <a:lumOff val="20000"/>
                </a:schemeClr>
              </a:solidFill>
              <a:latin typeface="+mn-ea"/>
              <a:sym typeface="+mn-ea"/>
            </a:endParaRPr>
          </a:p>
        </p:txBody>
      </p:sp>
      <p:sp>
        <p:nvSpPr>
          <p:cNvPr id="104975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预测模型的定义和分类</a:t>
            </a:r>
            <a:endParaRPr altLang="en-US" dirty="0" lang="zh-CN">
              <a:solidFill>
                <a:schemeClr val="dk1">
                  <a:lumMod val="80000"/>
                  <a:lumOff val="20000"/>
                </a:schemeClr>
              </a:solidFill>
              <a:latin typeface="+mn-ea"/>
              <a:sym typeface="+mn-ea"/>
            </a:endParaRPr>
          </a:p>
        </p:txBody>
      </p:sp>
      <p:sp>
        <p:nvSpPr>
          <p:cNvPr id="104976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人工智能在预测模型中的应用场景</a:t>
            </a:r>
            <a:endParaRPr altLang="en-US" dirty="0" lang="zh-CN">
              <a:solidFill>
                <a:schemeClr val="dk1">
                  <a:lumMod val="80000"/>
                  <a:lumOff val="20000"/>
                </a:schemeClr>
              </a:solidFill>
              <a:latin typeface="+mn-ea"/>
              <a:sym typeface="+mn-ea"/>
            </a:endParaRPr>
          </a:p>
        </p:txBody>
      </p:sp>
      <p:sp>
        <p:nvSpPr>
          <p:cNvPr id="104976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人工智能在预测模型中的未来发展趋势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26" name="标题 2"/>
          <p:cNvSpPr>
            <a:spLocks noGrp="1"/>
          </p:cNvSpPr>
          <p:nvPr>
            <p:ph type="title" idx="5"/>
          </p:nvPr>
        </p:nvSpPr>
        <p:spPr/>
        <p:txBody>
          <a:bodyPr>
            <a:normAutofit fontScale="91667"/>
          </a:bodyPr>
          <a:p>
            <a:r>
              <a:rPr altLang="en-US" lang="zh-CN"/>
              <a:t>案例分析：人工智能在预测模型中的应用</a:t>
            </a:r>
            <a:endParaRPr altLang="en-US" lang="zh-CN"/>
          </a:p>
        </p:txBody>
      </p:sp>
      <p:sp>
        <p:nvSpPr>
          <p:cNvPr id="1049828" name="五边形 2"/>
          <p:cNvSpPr/>
          <p:nvPr>
            <p:custDataLst>
              <p:tags r:id="rId1"/>
            </p:custDataLst>
          </p:nvPr>
        </p:nvSpPr>
        <p:spPr>
          <a:xfrm rot="16200000" flipH="1">
            <a:off x="1287228" y="1997349"/>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3"/>
          <p:cNvSpPr/>
          <p:nvPr>
            <p:custDataLst>
              <p:tags r:id="rId2"/>
            </p:custDataLst>
          </p:nvPr>
        </p:nvSpPr>
        <p:spPr>
          <a:xfrm rot="16200000" flipH="1">
            <a:off x="1305643"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4"/>
          <p:cNvSpPr/>
          <p:nvPr>
            <p:custDataLst>
              <p:tags r:id="rId3"/>
            </p:custDataLst>
          </p:nvPr>
        </p:nvSpPr>
        <p:spPr>
          <a:xfrm>
            <a:off x="71508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5"/>
          <p:cNvSpPr/>
          <p:nvPr>
            <p:custDataLst>
              <p:tags r:id="rId4"/>
            </p:custDataLst>
          </p:nvPr>
        </p:nvSpPr>
        <p:spPr>
          <a:xfrm flipV="1">
            <a:off x="608400" y="2142132"/>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715082" y="326229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lang="zh-CN" noProof="0">
                <a:ln>
                  <a:noFill/>
                </a:ln>
                <a:solidFill>
                  <a:schemeClr val="tx1">
                    <a:lumMod val="75000"/>
                    <a:lumOff val="25000"/>
                  </a:schemeClr>
                </a:solidFill>
                <a:effectLst/>
                <a:uLnTx/>
                <a:uFillTx/>
                <a:latin typeface="+mn-ea"/>
                <a:ea typeface="+mn-ea"/>
                <a:cs typeface="+mn-ea"/>
                <a:sym typeface="+mn-lt"/>
              </a:rPr>
              <a:t>案例背景：介绍案例的背景和目的</a:t>
            </a:r>
            <a:endParaRPr altLang="en-US" dirty="0" lang="zh-CN" noProof="0">
              <a:ln>
                <a:noFill/>
              </a:ln>
              <a:solidFill>
                <a:schemeClr val="tx1">
                  <a:lumMod val="75000"/>
                  <a:lumOff val="25000"/>
                </a:schemeClr>
              </a:solidFill>
              <a:effectLst/>
              <a:uLnTx/>
              <a:uFillTx/>
              <a:latin typeface="+mn-ea"/>
              <a:ea typeface="+mn-ea"/>
              <a:cs typeface="+mn-ea"/>
              <a:sym typeface="+mn-lt"/>
            </a:endParaRPr>
          </a:p>
        </p:txBody>
      </p:sp>
      <p:sp>
        <p:nvSpPr>
          <p:cNvPr id="1049838" name="五边形 16"/>
          <p:cNvSpPr/>
          <p:nvPr>
            <p:custDataLst>
              <p:tags r:id="rId6"/>
            </p:custDataLst>
          </p:nvPr>
        </p:nvSpPr>
        <p:spPr>
          <a:xfrm rot="16200000" flipH="1">
            <a:off x="5737393" y="1996714"/>
            <a:ext cx="710962" cy="2068749"/>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五边形 17"/>
          <p:cNvSpPr/>
          <p:nvPr>
            <p:custDataLst>
              <p:tags r:id="rId7"/>
            </p:custDataLst>
          </p:nvPr>
        </p:nvSpPr>
        <p:spPr>
          <a:xfrm rot="16200000" flipH="1">
            <a:off x="5755174"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18"/>
          <p:cNvSpPr/>
          <p:nvPr>
            <p:custDataLst>
              <p:tags r:id="rId8"/>
            </p:custDataLst>
          </p:nvPr>
        </p:nvSpPr>
        <p:spPr>
          <a:xfrm>
            <a:off x="516461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任意多边形 19"/>
          <p:cNvSpPr/>
          <p:nvPr>
            <p:custDataLst>
              <p:tags r:id="rId9"/>
            </p:custDataLst>
          </p:nvPr>
        </p:nvSpPr>
        <p:spPr>
          <a:xfrm flipV="1">
            <a:off x="5058565" y="2142132"/>
            <a:ext cx="2068749"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5164612" y="3262293"/>
            <a:ext cx="1856368" cy="1672559"/>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人工智能应用：介绍人工智能在预测模型中的应用方法和效果</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848" name="五边形 23"/>
          <p:cNvSpPr/>
          <p:nvPr>
            <p:custDataLst>
              <p:tags r:id="rId11"/>
            </p:custDataLst>
          </p:nvPr>
        </p:nvSpPr>
        <p:spPr>
          <a:xfrm rot="16200000" flipH="1">
            <a:off x="7963111"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五边形 24"/>
          <p:cNvSpPr/>
          <p:nvPr>
            <p:custDataLst>
              <p:tags r:id="rId12"/>
            </p:custDataLst>
          </p:nvPr>
        </p:nvSpPr>
        <p:spPr>
          <a:xfrm rot="16200000" flipH="1">
            <a:off x="7981526"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任意多边形 25"/>
          <p:cNvSpPr/>
          <p:nvPr>
            <p:custDataLst>
              <p:tags r:id="rId13"/>
            </p:custDataLst>
          </p:nvPr>
        </p:nvSpPr>
        <p:spPr>
          <a:xfrm>
            <a:off x="7390330"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任意多边形 26"/>
          <p:cNvSpPr/>
          <p:nvPr>
            <p:custDataLst>
              <p:tags r:id="rId14"/>
            </p:custDataLst>
          </p:nvPr>
        </p:nvSpPr>
        <p:spPr>
          <a:xfrm flipV="1">
            <a:off x="7284918"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7390330" y="3293409"/>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lang="zh-CN" noProof="0">
                <a:ln>
                  <a:noFill/>
                </a:ln>
                <a:solidFill>
                  <a:schemeClr val="tx1">
                    <a:lumMod val="75000"/>
                    <a:lumOff val="25000"/>
                  </a:schemeClr>
                </a:solidFill>
                <a:effectLst/>
                <a:uLnTx/>
                <a:uFillTx/>
                <a:latin typeface="+mn-ea"/>
                <a:ea typeface="+mn-ea"/>
                <a:cs typeface="+mn-ea"/>
                <a:sym typeface="+mn-lt"/>
              </a:rPr>
              <a:t>案例分析：对案例进行详细的分析和讨论</a:t>
            </a:r>
            <a:endParaRPr altLang="en-US" dirty="0" lang="zh-CN" noProof="0">
              <a:ln>
                <a:noFill/>
              </a:ln>
              <a:solidFill>
                <a:schemeClr val="tx1">
                  <a:lumMod val="75000"/>
                  <a:lumOff val="25000"/>
                </a:schemeClr>
              </a:solidFill>
              <a:effectLst/>
              <a:uLnTx/>
              <a:uFillTx/>
              <a:latin typeface="+mn-ea"/>
              <a:ea typeface="+mn-ea"/>
              <a:cs typeface="+mn-ea"/>
              <a:sym typeface="+mn-lt"/>
            </a:endParaRPr>
          </a:p>
        </p:txBody>
      </p:sp>
      <p:sp>
        <p:nvSpPr>
          <p:cNvPr id="1049858" name="五边形 9"/>
          <p:cNvSpPr/>
          <p:nvPr>
            <p:custDataLst>
              <p:tags r:id="rId16"/>
            </p:custDataLst>
          </p:nvPr>
        </p:nvSpPr>
        <p:spPr>
          <a:xfrm rot="16200000" flipH="1">
            <a:off x="3511676" y="2008144"/>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五边形 10"/>
          <p:cNvSpPr/>
          <p:nvPr>
            <p:custDataLst>
              <p:tags r:id="rId17"/>
            </p:custDataLst>
          </p:nvPr>
        </p:nvSpPr>
        <p:spPr>
          <a:xfrm rot="16200000" flipH="1">
            <a:off x="3530091" y="431260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11"/>
          <p:cNvSpPr/>
          <p:nvPr>
            <p:custDataLst>
              <p:tags r:id="rId18"/>
            </p:custDataLst>
          </p:nvPr>
        </p:nvSpPr>
        <p:spPr>
          <a:xfrm>
            <a:off x="2940165" y="268316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4" name="任意多边形 12"/>
          <p:cNvSpPr/>
          <p:nvPr>
            <p:custDataLst>
              <p:tags r:id="rId19"/>
            </p:custDataLst>
          </p:nvPr>
        </p:nvSpPr>
        <p:spPr>
          <a:xfrm flipV="1">
            <a:off x="2833483" y="215292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2938895" y="327245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lang="zh-CN" noProof="0">
                <a:ln>
                  <a:noFill/>
                </a:ln>
                <a:solidFill>
                  <a:schemeClr val="tx1">
                    <a:lumMod val="75000"/>
                    <a:lumOff val="25000"/>
                  </a:schemeClr>
                </a:solidFill>
                <a:effectLst/>
                <a:uLnTx/>
                <a:uFillTx/>
                <a:latin typeface="+mn-ea"/>
                <a:ea typeface="+mn-ea"/>
                <a:cs typeface="+mn-ea"/>
                <a:sym typeface="+mn-lt"/>
              </a:rPr>
              <a:t>预测模型：介绍预测模型的原理和特点</a:t>
            </a:r>
            <a:endParaRPr altLang="en-US" dirty="0" lang="zh-CN" noProof="0">
              <a:ln>
                <a:noFill/>
              </a:ln>
              <a:solidFill>
                <a:schemeClr val="tx1">
                  <a:lumMod val="75000"/>
                  <a:lumOff val="25000"/>
                </a:schemeClr>
              </a:solidFill>
              <a:effectLst/>
              <a:uLnTx/>
              <a:uFillTx/>
              <a:latin typeface="+mn-ea"/>
              <a:ea typeface="+mn-ea"/>
              <a:cs typeface="+mn-ea"/>
              <a:sym typeface="+mn-lt"/>
            </a:endParaRPr>
          </a:p>
        </p:txBody>
      </p:sp>
      <p:sp>
        <p:nvSpPr>
          <p:cNvPr id="1049868" name="五边形 23"/>
          <p:cNvSpPr/>
          <p:nvPr>
            <p:custDataLst>
              <p:tags r:id="rId21"/>
            </p:custDataLst>
          </p:nvPr>
        </p:nvSpPr>
        <p:spPr>
          <a:xfrm rot="16200000" flipH="1">
            <a:off x="10188194"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五边形 24"/>
          <p:cNvSpPr/>
          <p:nvPr>
            <p:custDataLst>
              <p:tags r:id="rId22"/>
            </p:custDataLst>
          </p:nvPr>
        </p:nvSpPr>
        <p:spPr>
          <a:xfrm rot="16200000" flipH="1">
            <a:off x="10205974"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25"/>
          <p:cNvSpPr/>
          <p:nvPr>
            <p:custDataLst>
              <p:tags r:id="rId23"/>
            </p:custDataLst>
          </p:nvPr>
        </p:nvSpPr>
        <p:spPr>
          <a:xfrm>
            <a:off x="9614778"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26"/>
          <p:cNvSpPr/>
          <p:nvPr>
            <p:custDataLst>
              <p:tags r:id="rId24"/>
            </p:custDataLst>
          </p:nvPr>
        </p:nvSpPr>
        <p:spPr>
          <a:xfrm flipV="1">
            <a:off x="9510001"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9614778" y="3293409"/>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lang="zh-CN" noProof="0">
                <a:ln>
                  <a:noFill/>
                </a:ln>
                <a:solidFill>
                  <a:schemeClr val="tx1">
                    <a:lumMod val="75000"/>
                    <a:lumOff val="25000"/>
                  </a:schemeClr>
                </a:solidFill>
                <a:effectLst/>
                <a:uLnTx/>
                <a:uFillTx/>
                <a:latin typeface="+mn-ea"/>
                <a:ea typeface="+mn-ea"/>
                <a:cs typeface="+mn-ea"/>
                <a:sym typeface="+mn-lt"/>
              </a:rPr>
              <a:t>结论与展望：总结案例的结论和未来发展方向</a:t>
            </a:r>
            <a:endParaRPr altLang="en-US" dirty="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28"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930" name="标题 6"/>
          <p:cNvSpPr>
            <a:spLocks noGrp="1"/>
          </p:cNvSpPr>
          <p:nvPr>
            <p:ph type="title" idx="1"/>
            <p:custDataLst>
              <p:tags r:id="rId2"/>
            </p:custDataLst>
          </p:nvPr>
        </p:nvSpPr>
        <p:spPr/>
        <p:txBody>
          <a:bodyPr>
            <a:normAutofit fontScale="90000"/>
          </a:bodyPr>
          <a:p>
            <a:r>
              <a:rPr altLang="en-US" lang="zh-CN"/>
              <a:t>人工智能在大数据分析和预测模型中的优势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44" name="标题 2"/>
          <p:cNvSpPr>
            <a:spLocks noGrp="1"/>
          </p:cNvSpPr>
          <p:nvPr>
            <p:ph type="title" idx="5"/>
          </p:nvPr>
        </p:nvSpPr>
        <p:spPr/>
        <p:txBody>
          <a:bodyPr>
            <a:normAutofit fontScale="91667"/>
          </a:bodyPr>
          <a:p>
            <a:r>
              <a:rPr altLang="en-US" lang="zh-CN"/>
              <a:t>提高数据处理的效率与准确性</a:t>
            </a:r>
            <a:endParaRPr altLang="en-US" lang="zh-CN"/>
          </a:p>
        </p:txBody>
      </p:sp>
      <p:sp>
        <p:nvSpPr>
          <p:cNvPr id="105004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人工智能能够快速处理大量数据，提高数据处理效率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5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5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人工智能在数据清洗、整合方面具有优势，提高数据准确性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5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6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人工智能能够自动化处理数据，减少人为错误和误差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6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6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人工智能能够实时更新数据，提高预测模型的准确性和时效性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20" name="标题 2"/>
          <p:cNvSpPr>
            <a:spLocks noGrp="1"/>
          </p:cNvSpPr>
          <p:nvPr>
            <p:ph type="title" idx="5"/>
          </p:nvPr>
        </p:nvSpPr>
        <p:spPr/>
        <p:txBody>
          <a:bodyPr>
            <a:normAutofit fontScale="91667"/>
          </a:bodyPr>
          <a:p>
            <a:r>
              <a:rPr altLang="en-US" lang="zh-CN"/>
              <a:t>增强预测模型的准确性与可靠性</a:t>
            </a:r>
            <a:endParaRPr altLang="en-US" lang="zh-CN"/>
          </a:p>
        </p:txBody>
      </p:sp>
      <p:sp>
        <p:nvSpPr>
          <p:cNvPr id="10501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通过机器学习算法对数据进行深度分析</a:t>
            </a:r>
            <a:endParaRPr altLang="en-US" sz="1400" lang="zh-CN" spc="150">
              <a:solidFill>
                <a:schemeClr val="tx1"/>
              </a:solidFill>
              <a:effectLst/>
              <a:latin typeface="+mn-ea"/>
              <a:sym typeface="+mn-ea"/>
            </a:endParaRPr>
          </a:p>
        </p:txBody>
      </p:sp>
      <p:sp>
        <p:nvSpPr>
          <p:cNvPr id="10501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人工智能技术能够处理大量数据并提取有用信息</a:t>
            </a:r>
            <a:endParaRPr altLang="en-US" dirty="0" sz="1400" lang="zh-CN" spc="150">
              <a:solidFill>
                <a:schemeClr val="tx1"/>
              </a:solidFill>
              <a:effectLst/>
              <a:latin typeface="+mn-ea"/>
              <a:sym typeface="+mn-ea"/>
            </a:endParaRPr>
          </a:p>
        </p:txBody>
      </p:sp>
      <p:sp>
        <p:nvSpPr>
          <p:cNvPr id="10501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预测模型能够基于历史数据和实时数据做出准确预测</a:t>
            </a:r>
            <a:endParaRPr altLang="en-US" sz="1400" lang="zh-CN" spc="150">
              <a:solidFill>
                <a:schemeClr val="tx1"/>
              </a:solidFill>
              <a:effectLst/>
              <a:latin typeface="+mn-ea"/>
              <a:sym typeface="+mn-ea"/>
            </a:endParaRPr>
          </a:p>
        </p:txBody>
      </p:sp>
      <p:sp>
        <p:nvSpPr>
          <p:cNvPr id="10501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提高预测模型的可靠性和稳定性，减少误差和偏差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88" name="标题 2"/>
          <p:cNvSpPr>
            <a:spLocks noGrp="1"/>
          </p:cNvSpPr>
          <p:nvPr>
            <p:ph type="title" idx="5"/>
          </p:nvPr>
        </p:nvSpPr>
        <p:spPr/>
        <p:txBody>
          <a:bodyPr>
            <a:normAutofit fontScale="91667"/>
          </a:bodyPr>
          <a:p>
            <a:r>
              <a:rPr altLang="en-US" lang="zh-CN"/>
              <a:t>实现个性化推荐与精准营销</a:t>
            </a:r>
            <a:endParaRPr altLang="en-US" lang="zh-CN"/>
          </a:p>
        </p:txBody>
      </p:sp>
      <p:sp>
        <p:nvSpPr>
          <p:cNvPr id="10501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人工智能技术能够根据用户历史数据和行为，预测用户兴趣和需求，实现个性化推荐</a:t>
            </a:r>
            <a:endParaRPr altLang="en-US" dirty="0" sz="2000" lang="zh-CN" spc="150">
              <a:solidFill>
                <a:schemeClr val="tx1">
                  <a:lumMod val="85000"/>
                  <a:lumOff val="15000"/>
                </a:schemeClr>
              </a:solidFill>
              <a:latin typeface="+mn-ea"/>
              <a:sym typeface="+mn-ea"/>
            </a:endParaRPr>
          </a:p>
        </p:txBody>
      </p:sp>
      <p:sp>
        <p:nvSpPr>
          <p:cNvPr id="10501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通过大数据分析和机器学习算法，人工智能能够精准识别目标用户群体，提高营销效果</a:t>
            </a:r>
            <a:endParaRPr altLang="en-US" dirty="0" sz="2000" lang="zh-CN" spc="150">
              <a:solidFill>
                <a:schemeClr val="tx1">
                  <a:lumMod val="85000"/>
                  <a:lumOff val="15000"/>
                </a:schemeClr>
              </a:solidFill>
              <a:latin typeface="+mn-ea"/>
              <a:sym typeface="+mn-ea"/>
            </a:endParaRPr>
          </a:p>
        </p:txBody>
      </p:sp>
      <p:sp>
        <p:nvSpPr>
          <p:cNvPr id="10502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人工智能技术能够实时分析用户反馈和市场趋势，及时调整预测模型和推荐算法，提高预测准确性和营销效果</a:t>
            </a:r>
            <a:endParaRPr altLang="en-US" dirty="0" sz="2000" lang="zh-CN" spc="150">
              <a:solidFill>
                <a:schemeClr val="tx1">
                  <a:lumMod val="85000"/>
                  <a:lumOff val="15000"/>
                </a:schemeClr>
              </a:solidFill>
              <a:latin typeface="+mn-ea"/>
              <a:sym typeface="+mn-ea"/>
            </a:endParaRPr>
          </a:p>
        </p:txBody>
      </p:sp>
      <p:sp>
        <p:nvSpPr>
          <p:cNvPr id="10502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人工智能在大数据分析和预测模型中的应用，能够提高用户体验和满意度，促进商业发展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64" name="标题 2"/>
          <p:cNvSpPr>
            <a:spLocks noGrp="1"/>
          </p:cNvSpPr>
          <p:nvPr>
            <p:ph type="title" idx="5"/>
          </p:nvPr>
        </p:nvSpPr>
        <p:spPr/>
        <p:txBody>
          <a:bodyPr>
            <a:normAutofit fontScale="91667"/>
          </a:bodyPr>
          <a:p>
            <a:r>
              <a:rPr altLang="en-US" lang="zh-CN"/>
              <a:t>推动各行业的发展与创新</a:t>
            </a:r>
            <a:endParaRPr altLang="en-US" lang="zh-CN"/>
          </a:p>
        </p:txBody>
      </p:sp>
      <p:sp>
        <p:nvSpPr>
          <p:cNvPr id="105026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6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人工智能在大数据分析和预测模型中的应用，能够为各行业提供更准确、更快速的数据分析和预测，帮助企业做出更明智的决策。</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7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7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人工智能的应用能够提高各行业的生产效率和服务质量，降低成本和风险，推动行业的创新和发展。</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7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8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人工智能在大数据分析和预测模型中的应用，能够为各行业提供更全面、更深入的数据分析和洞察，帮助企业更好地了解市场需求和趋势。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8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8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人工智能的应用能够促进各行业的数字化转型和智能化升级，推动行业的创新和发展，为未来的发展奠定坚实的基础。</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4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342" name="标题 6"/>
          <p:cNvSpPr>
            <a:spLocks noGrp="1"/>
          </p:cNvSpPr>
          <p:nvPr>
            <p:ph type="title" idx="1"/>
            <p:custDataLst>
              <p:tags r:id="rId2"/>
            </p:custDataLst>
          </p:nvPr>
        </p:nvSpPr>
        <p:spPr/>
        <p:txBody>
          <a:bodyPr>
            <a:normAutofit fontScale="90000"/>
          </a:bodyPr>
          <a:p>
            <a:r>
              <a:rPr altLang="en-US" lang="zh-CN"/>
              <a:t>人工智能在大数据分析和预测模型中的挑战与对策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56" name="标题 2"/>
          <p:cNvSpPr>
            <a:spLocks noGrp="1"/>
          </p:cNvSpPr>
          <p:nvPr>
            <p:ph type="title" idx="5"/>
          </p:nvPr>
        </p:nvSpPr>
        <p:spPr/>
        <p:txBody>
          <a:bodyPr>
            <a:normAutofit fontScale="91667"/>
          </a:bodyPr>
          <a:p>
            <a:r>
              <a:rPr altLang="en-US" lang="zh-CN"/>
              <a:t>数据隐私与安全问题</a:t>
            </a:r>
            <a:endParaRPr altLang="en-US" lang="zh-CN"/>
          </a:p>
        </p:txBody>
      </p:sp>
      <p:sp>
        <p:nvSpPr>
          <p:cNvPr id="105045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数据隐私泄露风险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法律法规与政策监管</a:t>
            </a:r>
            <a:endParaRPr dirty="0" sz="2000" err="1">
              <a:solidFill>
                <a:schemeClr val="tx1">
                  <a:lumMod val="75000"/>
                  <a:lumOff val="25000"/>
                </a:schemeClr>
              </a:solidFill>
              <a:latin typeface="+mn-ea"/>
              <a:ea typeface="+mn-ea"/>
              <a:cs typeface="+mn-ea"/>
              <a:sym typeface="+mn-lt"/>
            </a:endParaRPr>
          </a:p>
        </p:txBody>
      </p:sp>
      <p:sp>
        <p:nvSpPr>
          <p:cNvPr id="105047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8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行业自律与道德规范</a:t>
            </a:r>
            <a:endParaRPr dirty="0" sz="2000" err="1">
              <a:solidFill>
                <a:schemeClr val="tx1">
                  <a:lumMod val="75000"/>
                  <a:lumOff val="25000"/>
                </a:schemeClr>
              </a:solidFill>
              <a:latin typeface="+mn-ea"/>
              <a:ea typeface="+mn-ea"/>
              <a:cs typeface="+mn-ea"/>
              <a:sym typeface="+mn-lt"/>
            </a:endParaRPr>
          </a:p>
        </p:txBody>
      </p:sp>
      <p:sp>
        <p:nvSpPr>
          <p:cNvPr id="10504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数据安全保障措施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548" name="标题 2"/>
          <p:cNvSpPr>
            <a:spLocks noGrp="1"/>
          </p:cNvSpPr>
          <p:nvPr>
            <p:ph type="title" idx="5"/>
          </p:nvPr>
        </p:nvSpPr>
        <p:spPr/>
        <p:txBody>
          <a:bodyPr>
            <a:normAutofit fontScale="90000"/>
          </a:bodyPr>
          <a:p>
            <a:r>
              <a:rPr altLang="en-US" lang="zh-CN"/>
              <a:t>技术成熟度与人才储备不足</a:t>
            </a:r>
            <a:endParaRPr altLang="en-US" lang="zh-CN"/>
          </a:p>
        </p:txBody>
      </p:sp>
      <p:sp>
        <p:nvSpPr>
          <p:cNvPr id="105055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5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技术成熟度：人工智能在大数据分析和预测模型中的应用仍处于发展阶段，技术成熟度有待提高。</a:t>
            </a:r>
            <a:endParaRPr altLang="en-US" dirty="0" sz="2000" lang="zh-CN" spc="200">
              <a:solidFill>
                <a:schemeClr val="tx1">
                  <a:lumMod val="85000"/>
                  <a:lumOff val="15000"/>
                </a:schemeClr>
              </a:solidFill>
              <a:latin typeface="+mn-ea"/>
              <a:sym typeface="+mn-ea"/>
            </a:endParaRPr>
          </a:p>
        </p:txBody>
      </p:sp>
      <p:sp>
        <p:nvSpPr>
          <p:cNvPr id="105055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0"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人才储备不足：目前，具备人工智能技术和大数据分析能力的人才储备不足，制约了人工智能在大数据分析和预测模型中的应用。</a:t>
            </a:r>
            <a:endParaRPr altLang="en-US" dirty="0" sz="2000" lang="zh-CN" spc="200">
              <a:solidFill>
                <a:schemeClr val="tx1">
                  <a:lumMod val="85000"/>
                  <a:lumOff val="15000"/>
                </a:schemeClr>
              </a:solidFill>
              <a:latin typeface="+mn-ea"/>
              <a:sym typeface="+mn-ea"/>
            </a:endParaRPr>
          </a:p>
        </p:txBody>
      </p:sp>
      <p:sp>
        <p:nvSpPr>
          <p:cNvPr id="105056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6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6"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挑战与对策：针对技术成熟度和人才储备不足的问题，需要加大技术研发和人才培养的力度，提高技术成熟度和人才储备水平。</a:t>
            </a:r>
            <a:endParaRPr altLang="en-US" dirty="0" sz="2000" lang="zh-CN" spc="200">
              <a:solidFill>
                <a:schemeClr val="tx1">
                  <a:lumMod val="85000"/>
                  <a:lumOff val="15000"/>
                </a:schemeClr>
              </a:solidFill>
              <a:latin typeface="+mn-ea"/>
              <a:sym typeface="+mn-ea"/>
            </a:endParaRPr>
          </a:p>
        </p:txBody>
      </p:sp>
      <p:sp>
        <p:nvSpPr>
          <p:cNvPr id="105056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7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72"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未来展望：随着技术的不断发展和人才培养的加强，相信人工智能在大数据分析和预测模型中的应用将会取得更大的突破。</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624" name="标题 2"/>
          <p:cNvSpPr>
            <a:spLocks noGrp="1"/>
          </p:cNvSpPr>
          <p:nvPr>
            <p:ph type="title" idx="5"/>
          </p:nvPr>
        </p:nvSpPr>
        <p:spPr/>
        <p:txBody>
          <a:bodyPr>
            <a:normAutofit fontScale="91667"/>
          </a:bodyPr>
          <a:p>
            <a:r>
              <a:rPr altLang="en-US" lang="zh-CN"/>
              <a:t>法律法规与政策限制</a:t>
            </a:r>
            <a:endParaRPr altLang="en-US" lang="zh-CN"/>
          </a:p>
        </p:txBody>
      </p:sp>
      <p:sp>
        <p:nvSpPr>
          <p:cNvPr id="10506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人工智能在大数据分析和预测模型中的法律法规限制</a:t>
            </a:r>
            <a:endParaRPr altLang="en-US" dirty="0" sz="1200" lang="zh-CN" spc="150">
              <a:solidFill>
                <a:schemeClr val="tx1">
                  <a:lumMod val="65000"/>
                  <a:lumOff val="35000"/>
                </a:schemeClr>
              </a:solidFill>
              <a:latin typeface="+mn-ea"/>
              <a:sym typeface="+mn-ea"/>
            </a:endParaRPr>
          </a:p>
        </p:txBody>
      </p:sp>
      <p:sp>
        <p:nvSpPr>
          <p:cNvPr id="10506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政策对人工智能在大数据分析和预测模型中的影响</a:t>
            </a:r>
            <a:endParaRPr altLang="en-US" dirty="0" sz="1200" lang="zh-CN" spc="150">
              <a:solidFill>
                <a:schemeClr val="tx1">
                  <a:lumMod val="65000"/>
                  <a:lumOff val="35000"/>
                </a:schemeClr>
              </a:solidFill>
              <a:latin typeface="+mn-ea"/>
              <a:sym typeface="+mn-ea"/>
            </a:endParaRPr>
          </a:p>
        </p:txBody>
      </p:sp>
      <p:sp>
        <p:nvSpPr>
          <p:cNvPr id="10506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应对人工智能在大数据分析和预测模型中的法律法规与政策限制的策略</a:t>
            </a:r>
            <a:endParaRPr altLang="en-US" dirty="0" sz="1200" lang="zh-CN" spc="150">
              <a:solidFill>
                <a:schemeClr val="tx1">
                  <a:lumMod val="65000"/>
                  <a:lumOff val="35000"/>
                </a:schemeClr>
              </a:solidFill>
              <a:latin typeface="+mn-ea"/>
              <a:sym typeface="+mn-ea"/>
            </a:endParaRPr>
          </a:p>
        </p:txBody>
      </p:sp>
      <p:sp>
        <p:nvSpPr>
          <p:cNvPr id="10506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未来法律法规与政策限制的发展趋势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84" name="内容占位符 1"/>
          <p:cNvSpPr>
            <a:spLocks noGrp="1"/>
          </p:cNvSpPr>
          <p:nvPr>
            <p:ph idx="6"/>
          </p:nvPr>
        </p:nvSpPr>
        <p:spPr/>
        <p:txBody>
          <a:bodyPr>
            <a:normAutofit fontScale="77500" lnSpcReduction="10000"/>
          </a:bodyPr>
          <a:p>
            <a:r>
              <a:rPr altLang="en-US" lang="zh-CN"/>
              <a:t>加大投入，提高技术水平</a:t>
            </a:r>
            <a:endParaRPr altLang="en-US" lang="zh-CN"/>
          </a:p>
          <a:p>
            <a:r>
              <a:rPr altLang="en-US" lang="zh-CN"/>
              <a:t>鼓励创新，推动技术发展</a:t>
            </a:r>
            <a:endParaRPr altLang="en-US" lang="zh-CN"/>
          </a:p>
          <a:p>
            <a:r>
              <a:rPr altLang="en-US" lang="zh-CN"/>
              <a:t>加强国际合作，共同推动人工智能技术进步  对策建议：完善法律法规</a:t>
            </a:r>
            <a:endParaRPr altLang="en-US" lang="zh-CN"/>
          </a:p>
          <a:p>
            <a:pPr lvl="1"/>
            <a:r>
              <a:rPr altLang="en-US" lang="zh-CN"/>
              <a:t>对策建议：完善法律法规</a:t>
            </a:r>
            <a:endParaRPr altLang="en-US" lang="zh-CN"/>
          </a:p>
          <a:p>
            <a:r>
              <a:rPr altLang="en-US" lang="zh-CN"/>
              <a:t>制定相关法律法规，规范人工智能应用</a:t>
            </a:r>
            <a:endParaRPr altLang="en-US" lang="zh-CN"/>
          </a:p>
          <a:p>
            <a:r>
              <a:rPr altLang="en-US" lang="zh-CN"/>
              <a:t>加强监管，确保人工智能应用合法合规</a:t>
            </a:r>
            <a:endParaRPr altLang="en-US" lang="zh-CN"/>
          </a:p>
          <a:p>
            <a:r>
              <a:rPr altLang="en-US" lang="zh-CN"/>
              <a:t>建立纠纷解决机制，保障各方权益  对策建议：培养人才</a:t>
            </a:r>
            <a:endParaRPr altLang="en-US" lang="zh-CN"/>
          </a:p>
          <a:p>
            <a:pPr lvl="1"/>
            <a:r>
              <a:rPr altLang="en-US" lang="zh-CN"/>
              <a:t>对策建议：培养人才</a:t>
            </a:r>
            <a:endParaRPr altLang="en-US" lang="zh-CN"/>
          </a:p>
          <a:p>
            <a:r>
              <a:rPr altLang="en-US" lang="zh-CN"/>
              <a:t>加强人才培养，提高人才素质</a:t>
            </a:r>
            <a:endParaRPr altLang="en-US" lang="zh-CN"/>
          </a:p>
          <a:p>
            <a:r>
              <a:rPr altLang="en-US" lang="zh-CN"/>
              <a:t>建立激励机制，吸引优秀人才投身人工智能领域</a:t>
            </a:r>
            <a:endParaRPr altLang="en-US" lang="zh-CN"/>
          </a:p>
          <a:p>
            <a:r>
              <a:rPr altLang="en-US" lang="zh-CN"/>
              <a:t>加强人才交流与合作，推动人工智能领域发展</a:t>
            </a:r>
            <a:endParaRPr altLang="en-US" lang="zh-CN"/>
          </a:p>
        </p:txBody>
      </p:sp>
      <p:sp>
        <p:nvSpPr>
          <p:cNvPr id="1050686" name="标题 2"/>
          <p:cNvSpPr>
            <a:spLocks noGrp="1"/>
          </p:cNvSpPr>
          <p:nvPr>
            <p:ph type="title" idx="5"/>
          </p:nvPr>
        </p:nvSpPr>
        <p:spPr/>
        <p:txBody>
          <a:bodyPr>
            <a:normAutofit fontScale="90000"/>
          </a:bodyPr>
          <a:p>
            <a:r>
              <a:rPr altLang="en-US" lang="zh-CN"/>
              <a:t>对策建议：加强技术研发、完善法律法规、培养人才等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38"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740" name="标题 6"/>
          <p:cNvSpPr>
            <a:spLocks noGrp="1"/>
          </p:cNvSpPr>
          <p:nvPr>
            <p:ph type="title" idx="1"/>
            <p:custDataLst>
              <p:tags r:id="rId2"/>
            </p:custDataLst>
          </p:nvPr>
        </p:nvSpPr>
        <p:spPr/>
        <p:txBody>
          <a:bodyPr>
            <a:normAutofit fontScale="90000"/>
          </a:bodyPr>
          <a:p>
            <a:r>
              <a:rPr altLang="en-US" lang="zh-CN"/>
              <a:t>未来展望：人工智能在大数据分析和预测模型中的发展趋势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54" name="标题 2"/>
          <p:cNvSpPr>
            <a:spLocks noGrp="1"/>
          </p:cNvSpPr>
          <p:nvPr>
            <p:ph type="title" idx="5"/>
          </p:nvPr>
        </p:nvSpPr>
        <p:spPr/>
        <p:txBody>
          <a:bodyPr>
            <a:normAutofit fontScale="91667"/>
          </a:bodyPr>
          <a:p>
            <a:r>
              <a:rPr altLang="en-US" lang="zh-CN"/>
              <a:t>深度学习与神经网络的应用</a:t>
            </a:r>
            <a:endParaRPr altLang="en-US" lang="zh-CN"/>
          </a:p>
        </p:txBody>
      </p:sp>
      <p:sp>
        <p:nvSpPr>
          <p:cNvPr id="105085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深度学习在大数据分析和预测模型中的应用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深度学习与神经网络在大数据分析和预测模型中的结合方式</a:t>
            </a:r>
            <a:endParaRPr dirty="0" sz="2000" err="1">
              <a:solidFill>
                <a:schemeClr val="tx1">
                  <a:lumMod val="75000"/>
                  <a:lumOff val="25000"/>
                </a:schemeClr>
              </a:solidFill>
              <a:latin typeface="+mn-ea"/>
              <a:ea typeface="+mn-ea"/>
              <a:cs typeface="+mn-ea"/>
              <a:sym typeface="+mn-lt"/>
            </a:endParaRPr>
          </a:p>
        </p:txBody>
      </p:sp>
      <p:sp>
        <p:nvSpPr>
          <p:cNvPr id="105087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8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8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9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未来展望：深度学习与神经网络在大数据分析和预测模型中的发展趋势</a:t>
            </a:r>
            <a:endParaRPr dirty="0" sz="2000" err="1">
              <a:solidFill>
                <a:schemeClr val="tx1">
                  <a:lumMod val="75000"/>
                  <a:lumOff val="25000"/>
                </a:schemeClr>
              </a:solidFill>
              <a:latin typeface="+mn-ea"/>
              <a:ea typeface="+mn-ea"/>
              <a:cs typeface="+mn-ea"/>
              <a:sym typeface="+mn-lt"/>
            </a:endParaRPr>
          </a:p>
        </p:txBody>
      </p:sp>
      <p:sp>
        <p:nvSpPr>
          <p:cNvPr id="10508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神经网络在大数据分析和预测模型中的优势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46" name="标题 2"/>
          <p:cNvSpPr>
            <a:spLocks noGrp="1"/>
          </p:cNvSpPr>
          <p:nvPr>
            <p:ph type="title" idx="5"/>
          </p:nvPr>
        </p:nvSpPr>
        <p:spPr/>
        <p:txBody>
          <a:bodyPr>
            <a:normAutofit fontScale="91667"/>
          </a:bodyPr>
          <a:p>
            <a:r>
              <a:rPr altLang="en-US" lang="zh-CN"/>
              <a:t>跨领域合作与创新发展</a:t>
            </a:r>
            <a:endParaRPr altLang="en-US" lang="zh-CN"/>
          </a:p>
        </p:txBody>
      </p:sp>
      <p:sp>
        <p:nvSpPr>
          <p:cNvPr id="10509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跨领域合作：人工智能在大数据分析和预测模型中的应用需要跨领域的合作，包括计算机科学、统计学、经济学、社会学等。</a:t>
            </a:r>
            <a:endParaRPr altLang="zh-CN" dirty="0" lang="en-US">
              <a:solidFill>
                <a:schemeClr val="dk1">
                  <a:lumMod val="80000"/>
                  <a:lumOff val="20000"/>
                </a:schemeClr>
              </a:solidFill>
              <a:latin typeface="+mn-ea"/>
              <a:sym typeface="+mn-ea"/>
            </a:endParaRPr>
          </a:p>
        </p:txBody>
      </p:sp>
      <p:sp>
        <p:nvSpPr>
          <p:cNvPr id="10509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人工智能与大数据分析的结合：利用人工智能技术对大数据进行高效、准确的分析和挖掘，为各领域提供决策支持。</a:t>
            </a:r>
            <a:endParaRPr altLang="en-US" dirty="0" lang="zh-CN">
              <a:solidFill>
                <a:schemeClr val="dk1">
                  <a:lumMod val="80000"/>
                  <a:lumOff val="20000"/>
                </a:schemeClr>
              </a:solidFill>
              <a:latin typeface="+mn-ea"/>
              <a:sym typeface="+mn-ea"/>
            </a:endParaRPr>
          </a:p>
        </p:txBody>
      </p:sp>
      <p:sp>
        <p:nvSpPr>
          <p:cNvPr id="10509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人工智能与预测模型的融合：通过人工智能技术对历史数据进行分析和学习，建立预测模型，实现未来趋势的预测和预警。</a:t>
            </a:r>
            <a:endParaRPr altLang="en-US" dirty="0" lang="zh-CN">
              <a:solidFill>
                <a:schemeClr val="dk1">
                  <a:lumMod val="80000"/>
                  <a:lumOff val="20000"/>
                </a:schemeClr>
              </a:solidFill>
              <a:latin typeface="+mn-ea"/>
              <a:sym typeface="+mn-ea"/>
            </a:endParaRPr>
          </a:p>
        </p:txBody>
      </p:sp>
      <p:sp>
        <p:nvSpPr>
          <p:cNvPr id="10509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创新发展：随着技术的不断进步和创新，人工智能在大数据分析和预测模型中的应用将不断发展和创新，为各领域带来更多的机遇和挑战。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030" name="标题 2"/>
          <p:cNvSpPr>
            <a:spLocks noGrp="1"/>
          </p:cNvSpPr>
          <p:nvPr>
            <p:ph type="title" idx="5"/>
          </p:nvPr>
        </p:nvSpPr>
        <p:spPr/>
        <p:txBody>
          <a:bodyPr>
            <a:normAutofit fontScale="91667"/>
          </a:bodyPr>
          <a:p>
            <a:r>
              <a:rPr altLang="en-US" lang="zh-CN"/>
              <a:t>政策支持与产业协同发展</a:t>
            </a:r>
            <a:endParaRPr altLang="en-US" lang="zh-CN"/>
          </a:p>
        </p:txBody>
      </p:sp>
      <p:sp>
        <p:nvSpPr>
          <p:cNvPr id="10510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政策支持：政府出台相关政策，推动人工智能在大数据分析和预测模型中的应用</a:t>
            </a:r>
            <a:endParaRPr altLang="en-US" dirty="0" sz="1200" lang="zh-CN" spc="150">
              <a:solidFill>
                <a:schemeClr val="tx1">
                  <a:lumMod val="65000"/>
                  <a:lumOff val="35000"/>
                </a:schemeClr>
              </a:solidFill>
              <a:latin typeface="+mn-ea"/>
              <a:sym typeface="+mn-ea"/>
            </a:endParaRPr>
          </a:p>
        </p:txBody>
      </p:sp>
      <p:sp>
        <p:nvSpPr>
          <p:cNvPr id="10510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产业协同发展：企业、高校、研究机构等各方加强合作，共同推动人工智能技术的发展和应用</a:t>
            </a:r>
            <a:endParaRPr altLang="en-US" dirty="0" sz="1200" lang="zh-CN" spc="150">
              <a:solidFill>
                <a:schemeClr val="tx1">
                  <a:lumMod val="65000"/>
                  <a:lumOff val="35000"/>
                </a:schemeClr>
              </a:solidFill>
              <a:latin typeface="+mn-ea"/>
              <a:sym typeface="+mn-ea"/>
            </a:endParaRPr>
          </a:p>
        </p:txBody>
      </p:sp>
      <p:sp>
        <p:nvSpPr>
          <p:cNvPr id="10510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跨界融合：将人工智能技术与其他领域进行融合，拓展应用场景和商业模式</a:t>
            </a:r>
            <a:endParaRPr altLang="en-US" dirty="0" sz="1200" lang="zh-CN" spc="150">
              <a:solidFill>
                <a:schemeClr val="tx1">
                  <a:lumMod val="65000"/>
                  <a:lumOff val="35000"/>
                </a:schemeClr>
              </a:solidFill>
              <a:latin typeface="+mn-ea"/>
              <a:sym typeface="+mn-ea"/>
            </a:endParaRPr>
          </a:p>
        </p:txBody>
      </p:sp>
      <p:sp>
        <p:nvSpPr>
          <p:cNvPr id="10510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人才培养：加强人工智能领域的人才培养和引进，为产业发展提供人才保障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90" name="标题 2"/>
          <p:cNvSpPr>
            <a:spLocks noGrp="1"/>
          </p:cNvSpPr>
          <p:nvPr>
            <p:ph type="title" idx="5"/>
          </p:nvPr>
        </p:nvSpPr>
        <p:spPr/>
        <p:txBody>
          <a:bodyPr>
            <a:normAutofit fontScale="90000"/>
          </a:bodyPr>
          <a:p>
            <a:r>
              <a:rPr altLang="en-US" lang="zh-CN"/>
              <a:t>推动人工智能在大数据分析和预测模型中的广泛应用</a:t>
            </a:r>
            <a:endParaRPr altLang="en-US" lang="zh-CN"/>
          </a:p>
        </p:txBody>
      </p:sp>
      <p:sp>
        <p:nvSpPr>
          <p:cNvPr id="105109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跨界合作：加强不同领域和行业之间的合作，共同推动人工智能在大数据分析和预测模型中的应用</a:t>
            </a:r>
            <a:endParaRPr altLang="zh-CN" dirty="0" lang="en-US">
              <a:solidFill>
                <a:schemeClr val="dk1">
                  <a:lumMod val="80000"/>
                  <a:lumOff val="20000"/>
                </a:schemeClr>
              </a:solidFill>
              <a:latin typeface="+mn-ea"/>
              <a:sym typeface="+mn-ea"/>
            </a:endParaRPr>
          </a:p>
        </p:txBody>
      </p:sp>
      <p:sp>
        <p:nvSpPr>
          <p:cNvPr id="105110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0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0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0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政策支持：政府加大对人工智能领域的投入和支持，推动相关政策和法规的制定和实施</a:t>
            </a:r>
            <a:endParaRPr altLang="en-US" dirty="0" lang="zh-CN">
              <a:solidFill>
                <a:schemeClr val="dk1">
                  <a:lumMod val="80000"/>
                  <a:lumOff val="20000"/>
                </a:schemeClr>
              </a:solidFill>
              <a:latin typeface="+mn-ea"/>
              <a:sym typeface="+mn-ea"/>
            </a:endParaRPr>
          </a:p>
        </p:txBody>
      </p:sp>
      <p:sp>
        <p:nvSpPr>
          <p:cNvPr id="105110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1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1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1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技术进步：不断改进和优化人工智能算法和技术，提高大数据分析和预测模型的准确性和效率</a:t>
            </a:r>
            <a:endParaRPr altLang="en-US" dirty="0" lang="zh-CN">
              <a:solidFill>
                <a:schemeClr val="dk1">
                  <a:lumMod val="80000"/>
                  <a:lumOff val="20000"/>
                </a:schemeClr>
              </a:solidFill>
              <a:latin typeface="+mn-ea"/>
              <a:sym typeface="+mn-ea"/>
            </a:endParaRPr>
          </a:p>
        </p:txBody>
      </p:sp>
      <p:sp>
        <p:nvSpPr>
          <p:cNvPr id="105111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1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2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12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人才培养：加强人工智能领域的人才培养和引进，提高相关领域的专业水平和素质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17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17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4*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4*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4*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4*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4*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4*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4*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4*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4*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4*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4*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4*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4*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4*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4*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4*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4*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4*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4*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4*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4*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4*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4*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4*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4*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7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2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6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23.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2023-12-17T00:26:17Z</dcterms:created>
  <dcterms:modified xsi:type="dcterms:W3CDTF">2023-12-17T00:26:17Z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8ec98df61cd24e9990f605357ac6f445_21</vt:lpwstr>
  </property>
</Properties>
</file>