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695" r:id="rId1"/>
    <p:sldMasterId id="2147485732" r:id="rId2"/>
  </p:sldMasterIdLst>
  <p:notesMasterIdLst>
    <p:notesMasterId r:id="rId3"/>
  </p:notesMasterIdLst>
  <p:sldIdLst>
    <p:sldId id="1217" r:id="rId4"/>
    <p:sldId id="1221" r:id="rId5"/>
    <p:sldId id="1224" r:id="rId6"/>
    <p:sldId id="1227" r:id="rId7"/>
    <p:sldId id="1230" r:id="rId8"/>
    <p:sldId id="1233" r:id="rId9"/>
    <p:sldId id="1236" r:id="rId10"/>
    <p:sldId id="1239" r:id="rId11"/>
    <p:sldId id="1242" r:id="rId12"/>
    <p:sldId id="1245" r:id="rId13"/>
    <p:sldId id="1248" r:id="rId14"/>
    <p:sldId id="1251" r:id="rId15"/>
    <p:sldId id="1254" r:id="rId16"/>
    <p:sldId id="1257" r:id="rId17"/>
    <p:sldId id="1260" r:id="rId18"/>
    <p:sldId id="1263" r:id="rId19"/>
    <p:sldId id="1266" r:id="rId20"/>
    <p:sldId id="1269" r:id="rId21"/>
    <p:sldId id="1272" r:id="rId22"/>
    <p:sldId id="1275" r:id="rId23"/>
    <p:sldId id="1278" r:id="rId24"/>
    <p:sldId id="1281" r:id="rId25"/>
    <p:sldId id="1284" r:id="rId26"/>
    <p:sldId id="1287" r:id="rId27"/>
    <p:sldId id="1290" r:id="rId28"/>
    <p:sldId id="1293" r:id="rId29"/>
    <p:sldId id="1297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696" r:id="rId1"/>
    <p:sldLayoutId id="2147485697" r:id="rId2"/>
    <p:sldLayoutId id="2147485698" r:id="rId3"/>
    <p:sldLayoutId id="2147485699" r:id="rId4"/>
    <p:sldLayoutId id="2147485700" r:id="rId5"/>
    <p:sldLayoutId id="2147485701" r:id="rId6"/>
    <p:sldLayoutId id="2147485702" r:id="rId7"/>
    <p:sldLayoutId id="2147485703" r:id="rId8"/>
    <p:sldLayoutId id="2147485704" r:id="rId9"/>
    <p:sldLayoutId id="2147485705" r:id="rId10"/>
    <p:sldLayoutId id="214748570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733" r:id="rId1"/>
    <p:sldLayoutId id="2147485734" r:id="rId2"/>
    <p:sldLayoutId id="2147485735" r:id="rId3"/>
    <p:sldLayoutId id="2147485736" r:id="rId4"/>
    <p:sldLayoutId id="2147485737" r:id="rId5"/>
    <p:sldLayoutId id="2147485738" r:id="rId6"/>
    <p:sldLayoutId id="2147485739" r:id="rId7"/>
    <p:sldLayoutId id="2147485740" r:id="rId8"/>
    <p:sldLayoutId id="2147485741" r:id="rId9"/>
    <p:sldLayoutId id="2147485742" r:id="rId10"/>
    <p:sldLayoutId id="214748574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tags" Target="../tags/tag130.xml"/><Relationship Id="rId18" Type="http://schemas.openxmlformats.org/officeDocument/2006/relationships/tags" Target="../tags/tag131.xml"/><Relationship Id="rId19" Type="http://schemas.openxmlformats.org/officeDocument/2006/relationships/tags" Target="../tags/tag132.xml"/><Relationship Id="rId20" Type="http://schemas.openxmlformats.org/officeDocument/2006/relationships/tags" Target="../tags/tag133.xml"/><Relationship Id="rId21" Type="http://schemas.openxmlformats.org/officeDocument/2006/relationships/tags" Target="../tags/tag134.xml"/><Relationship Id="rId22" Type="http://schemas.openxmlformats.org/officeDocument/2006/relationships/tags" Target="../tags/tag135.xml"/><Relationship Id="rId23" Type="http://schemas.openxmlformats.org/officeDocument/2006/relationships/tags" Target="../tags/tag136.xml"/><Relationship Id="rId24" Type="http://schemas.openxmlformats.org/officeDocument/2006/relationships/tags" Target="../tags/tag137.xml"/><Relationship Id="rId25" Type="http://schemas.openxmlformats.org/officeDocument/2006/relationships/tags" Target="../tags/tag138.xml"/><Relationship Id="rId26" Type="http://schemas.openxmlformats.org/officeDocument/2006/relationships/tags" Target="../tags/tag139.xml"/><Relationship Id="rId27" Type="http://schemas.openxmlformats.org/officeDocument/2006/relationships/tags" Target="../tags/tag140.xml"/><Relationship Id="rId28" Type="http://schemas.openxmlformats.org/officeDocument/2006/relationships/tags" Target="../tags/tag141.xml"/><Relationship Id="rId29" Type="http://schemas.openxmlformats.org/officeDocument/2006/relationships/tags" Target="../tags/tag142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tags" Target="../tags/tag229.xml"/><Relationship Id="rId18" Type="http://schemas.openxmlformats.org/officeDocument/2006/relationships/tags" Target="../tags/tag230.xml"/><Relationship Id="rId19" Type="http://schemas.openxmlformats.org/officeDocument/2006/relationships/tags" Target="../tags/tag231.xml"/><Relationship Id="rId20" Type="http://schemas.openxmlformats.org/officeDocument/2006/relationships/tags" Target="../tags/tag232.xml"/><Relationship Id="rId21" Type="http://schemas.openxmlformats.org/officeDocument/2006/relationships/tags" Target="../tags/tag233.xml"/><Relationship Id="rId22" Type="http://schemas.openxmlformats.org/officeDocument/2006/relationships/tags" Target="../tags/tag234.xml"/><Relationship Id="rId23" Type="http://schemas.openxmlformats.org/officeDocument/2006/relationships/tags" Target="../tags/tag235.xml"/><Relationship Id="rId24" Type="http://schemas.openxmlformats.org/officeDocument/2006/relationships/tags" Target="../tags/tag236.xml"/><Relationship Id="rId25" Type="http://schemas.openxmlformats.org/officeDocument/2006/relationships/tags" Target="../tags/tag237.xml"/><Relationship Id="rId26" Type="http://schemas.openxmlformats.org/officeDocument/2006/relationships/tags" Target="../tags/tag238.xml"/><Relationship Id="rId27" Type="http://schemas.openxmlformats.org/officeDocument/2006/relationships/tags" Target="../tags/tag239.xml"/><Relationship Id="rId28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tags" Target="../tags/tag313.xml"/><Relationship Id="rId20" Type="http://schemas.openxmlformats.org/officeDocument/2006/relationships/tags" Target="../tags/tag314.xml"/><Relationship Id="rId21" Type="http://schemas.openxmlformats.org/officeDocument/2006/relationships/tags" Target="../tags/tag315.xml"/><Relationship Id="rId22" Type="http://schemas.openxmlformats.org/officeDocument/2006/relationships/tags" Target="../tags/tag316.xml"/><Relationship Id="rId23" Type="http://schemas.openxmlformats.org/officeDocument/2006/relationships/tags" Target="../tags/tag317.xml"/><Relationship Id="rId24" Type="http://schemas.openxmlformats.org/officeDocument/2006/relationships/tags" Target="../tags/tag318.xml"/><Relationship Id="rId25" Type="http://schemas.openxmlformats.org/officeDocument/2006/relationships/tags" Target="../tags/tag319.xml"/><Relationship Id="rId26" Type="http://schemas.openxmlformats.org/officeDocument/2006/relationships/tags" Target="../tags/tag320.xml"/><Relationship Id="rId27" Type="http://schemas.openxmlformats.org/officeDocument/2006/relationships/tags" Target="../tags/tag321.xml"/><Relationship Id="rId28" Type="http://schemas.openxmlformats.org/officeDocument/2006/relationships/tags" Target="../tags/tag322.xml"/><Relationship Id="rId29" Type="http://schemas.openxmlformats.org/officeDocument/2006/relationships/tags" Target="../tags/tag323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tags" Target="../tags/tag357.xml"/><Relationship Id="rId16" Type="http://schemas.openxmlformats.org/officeDocument/2006/relationships/tags" Target="../tags/tag358.xml"/><Relationship Id="rId17" Type="http://schemas.openxmlformats.org/officeDocument/2006/relationships/tags" Target="../tags/tag359.xml"/><Relationship Id="rId18" Type="http://schemas.openxmlformats.org/officeDocument/2006/relationships/tags" Target="../tags/tag360.xml"/><Relationship Id="rId19" Type="http://schemas.openxmlformats.org/officeDocument/2006/relationships/tags" Target="../tags/tag361.xml"/><Relationship Id="rId20" Type="http://schemas.openxmlformats.org/officeDocument/2006/relationships/tags" Target="../tags/tag362.xml"/><Relationship Id="rId21" Type="http://schemas.openxmlformats.org/officeDocument/2006/relationships/tags" Target="../tags/tag363.xml"/><Relationship Id="rId22" Type="http://schemas.openxmlformats.org/officeDocument/2006/relationships/tags" Target="../tags/tag364.xml"/><Relationship Id="rId23" Type="http://schemas.openxmlformats.org/officeDocument/2006/relationships/tags" Target="../tags/tag365.xml"/><Relationship Id="rId24" Type="http://schemas.openxmlformats.org/officeDocument/2006/relationships/tags" Target="../tags/tag366.xml"/><Relationship Id="rId25" Type="http://schemas.openxmlformats.org/officeDocument/2006/relationships/tags" Target="../tags/tag367.xml"/><Relationship Id="rId26" Type="http://schemas.openxmlformats.org/officeDocument/2006/relationships/tags" Target="../tags/tag368.xml"/><Relationship Id="rId27" Type="http://schemas.openxmlformats.org/officeDocument/2006/relationships/tags" Target="../tags/tag369.xml"/><Relationship Id="rId28" Type="http://schemas.openxmlformats.org/officeDocument/2006/relationships/tags" Target="../tags/tag370.xml"/><Relationship Id="rId29" Type="http://schemas.openxmlformats.org/officeDocument/2006/relationships/tags" Target="../tags/tag371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构建初中学生综合素质评价体系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综合素质评价的方法与流程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综合素质评价的实施保障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综合素质评价的实践与反思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构建综合素质评价体系的意义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3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综合素质评价体系的构成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构建综合素质评价体系的意义</a:t>
            </a:r>
            <a:endParaRPr altLang="en-US" dirty="0" lang="zh-CN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促进学生全面发展</a:t>
            </a:r>
            <a:endParaRPr altLang="en-US" lang="zh-CN"/>
          </a:p>
        </p:txBody>
      </p:sp>
      <p:sp>
        <p:nvSpPr>
          <p:cNvPr id="104886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培养学生创新精神和实践能力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87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增强学生社会适应能力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促进学生全面发展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88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提高教育质量</a:t>
            </a:r>
            <a:endParaRPr altLang="en-US" lang="zh-CN"/>
          </a:p>
        </p:txBody>
      </p:sp>
      <p:sp>
        <p:nvSpPr>
          <p:cNvPr id="104892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4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培养更多高素质人才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推动社会进步和发展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促进学生的全面发展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提升学校的教育水平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为升学和就业提供参考依据</a:t>
            </a:r>
            <a:endParaRPr altLang="en-US" lang="zh-CN"/>
          </a:p>
        </p:txBody>
      </p:sp>
      <p:sp>
        <p:nvSpPr>
          <p:cNvPr id="10489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综合素质评价成为升学的重要参考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综合素质评价有助于学生全面发展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综合素质评价为企业选拔人才提供参考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综合素质评价为学生自我认知提供依据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综合素质评价体系的构成</a:t>
            </a:r>
            <a:endParaRPr altLang="en-US" dirty="0" lang="zh-CN"/>
          </a:p>
        </p:txBody>
      </p:sp>
      <p:sp>
        <p:nvSpPr>
          <p:cNvPr id="10490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品德发展状况</a:t>
            </a:r>
            <a:endParaRPr altLang="en-US" lang="zh-CN"/>
          </a:p>
        </p:txBody>
      </p:sp>
      <p:sp>
        <p:nvSpPr>
          <p:cNvPr id="1049100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品德评价标准：包括诚实守信、尊重他人、关心集体等方面。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品德评价方式：通过观察学生在日常生活中的表现，以及同学、老师、家长的评价来综合评定。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品德评价周期：每学期进行一次评价，并记录在学生的综合素质档案中。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品德发展目标：根据学生的年龄特点，制定符合其发展的品德发展目标，并为学生提供相应的教育引导和培养计划。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学术发展状况</a:t>
            </a:r>
            <a:endParaRPr altLang="en-US" lang="zh-CN"/>
          </a:p>
        </p:txBody>
      </p:sp>
      <p:sp>
        <p:nvSpPr>
          <p:cNvPr id="10491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学术潜力：学术发展的潜力和未来发展方向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学术能力：包括学科知识和学术技能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学术成果：发表的论文、参与的科研项目等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学术道德：遵守学术规范，尊重他人的学术成果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身心发展状况</a:t>
            </a:r>
            <a:endParaRPr altLang="en-US" lang="zh-CN"/>
          </a:p>
        </p:txBody>
      </p:sp>
      <p:sp>
        <p:nvSpPr>
          <p:cNvPr id="10492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社交能力：包括与人交往、合作、沟通能力等方面的评价。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身体健康状况：包括身高、体重、运动能力等方面的评价。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心理健康状况：包括情绪、性格、自我认知等方面的评价。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自我管理能力：包括时间管理、自律、自我调节等方面的评价。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兴趣爱好与特长</a:t>
            </a:r>
            <a:endParaRPr altLang="en-US" lang="zh-CN"/>
          </a:p>
        </p:txBody>
      </p:sp>
      <p:sp>
        <p:nvSpPr>
          <p:cNvPr id="104928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8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兴趣爱好：反映学生的个人兴趣和爱好，有助于培养学生的个性和特长。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特长：体现学生在某一领域或某一方面的特殊才能或技能，有助于提升学生的自信心和成就感。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评价标准：制定合理的评价标准，确保评价的公正性和客观性。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评价方式：采用多种评价方式，如自我评价、同学评价、教师评价等，全面了解学生的综合素质。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综合素质评价的方法与流程</a:t>
            </a:r>
            <a:endParaRPr altLang="en-US" dirty="0" lang="zh-CN"/>
          </a:p>
        </p:txBody>
      </p:sp>
      <p:sp>
        <p:nvSpPr>
          <p:cNvPr id="10493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制定评价标准</a:t>
            </a:r>
            <a:endParaRPr altLang="en-US" lang="zh-CN"/>
          </a:p>
        </p:txBody>
      </p:sp>
      <p:sp>
        <p:nvSpPr>
          <p:cNvPr id="10493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确定评价方式：选择合适的评价方式，如考试、作品评定、观察等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制定评价流程：确定评价的具体流程，包括评价的阶段、时间安排等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确定评价目标：明确评价的具体内容和目的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制定评价标准：根据目标制定具体的评价标准，包括知识、技能、态度等方面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确定评价主体和对象</a:t>
            </a:r>
            <a:endParaRPr altLang="en-US" lang="zh-CN"/>
          </a:p>
        </p:txBody>
      </p:sp>
      <p:sp>
        <p:nvSpPr>
          <p:cNvPr id="1049434" name="椭圆 262"/>
          <p:cNvSpPr/>
          <p:nvPr>
            <p:custDataLst>
              <p:tags r:id="rId1"/>
            </p:custDataLst>
          </p:nvPr>
        </p:nvSpPr>
        <p:spPr>
          <a:xfrm>
            <a:off x="2569289" y="3102811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6" name="椭圆 263"/>
          <p:cNvSpPr/>
          <p:nvPr>
            <p:custDataLst>
              <p:tags r:id="rId2"/>
            </p:custDataLst>
          </p:nvPr>
        </p:nvSpPr>
        <p:spPr>
          <a:xfrm>
            <a:off x="3386278" y="3179873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椭圆 264"/>
          <p:cNvSpPr/>
          <p:nvPr>
            <p:custDataLst>
              <p:tags r:id="rId3"/>
            </p:custDataLst>
          </p:nvPr>
        </p:nvSpPr>
        <p:spPr>
          <a:xfrm>
            <a:off x="4151266" y="3406676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0" name="椭圆 265"/>
          <p:cNvSpPr/>
          <p:nvPr>
            <p:custDataLst>
              <p:tags r:id="rId4"/>
            </p:custDataLst>
          </p:nvPr>
        </p:nvSpPr>
        <p:spPr>
          <a:xfrm>
            <a:off x="4797840" y="3598392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2" name="椭圆 266"/>
          <p:cNvSpPr/>
          <p:nvPr>
            <p:custDataLst>
              <p:tags r:id="rId5"/>
            </p:custDataLst>
          </p:nvPr>
        </p:nvSpPr>
        <p:spPr>
          <a:xfrm>
            <a:off x="5460703" y="3794495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372307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68"/>
          <p:cNvSpPr/>
          <p:nvPr>
            <p:custDataLst>
              <p:tags r:id="rId7"/>
            </p:custDataLst>
          </p:nvPr>
        </p:nvSpPr>
        <p:spPr>
          <a:xfrm flipV="1">
            <a:off x="2918264" y="354451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6" name="椭圆 269"/>
          <p:cNvSpPr/>
          <p:nvPr>
            <p:custDataLst>
              <p:tags r:id="rId8"/>
            </p:custDataLst>
          </p:nvPr>
        </p:nvSpPr>
        <p:spPr>
          <a:xfrm flipV="1">
            <a:off x="2958361" y="358523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8" name="椭圆 270"/>
          <p:cNvSpPr/>
          <p:nvPr>
            <p:custDataLst>
              <p:tags r:id="rId9"/>
            </p:custDataLst>
          </p:nvPr>
        </p:nvSpPr>
        <p:spPr>
          <a:xfrm flipV="1">
            <a:off x="7719953" y="2763861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2874129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0" name="椭圆 272"/>
          <p:cNvSpPr/>
          <p:nvPr>
            <p:custDataLst>
              <p:tags r:id="rId11"/>
            </p:custDataLst>
          </p:nvPr>
        </p:nvSpPr>
        <p:spPr>
          <a:xfrm flipV="1">
            <a:off x="4099264" y="2643568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045797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2746318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2" name="椭圆 275"/>
          <p:cNvSpPr/>
          <p:nvPr>
            <p:custDataLst>
              <p:tags r:id="rId14"/>
            </p:custDataLst>
          </p:nvPr>
        </p:nvSpPr>
        <p:spPr>
          <a:xfrm flipV="1">
            <a:off x="7003209" y="2567758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4" name="椭圆 276"/>
          <p:cNvSpPr/>
          <p:nvPr>
            <p:custDataLst>
              <p:tags r:id="rId15"/>
            </p:custDataLst>
          </p:nvPr>
        </p:nvSpPr>
        <p:spPr>
          <a:xfrm flipV="1">
            <a:off x="7043306" y="2608482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6" name="椭圆 277"/>
          <p:cNvSpPr/>
          <p:nvPr>
            <p:custDataLst>
              <p:tags r:id="rId16"/>
            </p:custDataLst>
          </p:nvPr>
        </p:nvSpPr>
        <p:spPr>
          <a:xfrm flipV="1">
            <a:off x="3858052" y="3392892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3503160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8" name="椭圆 279"/>
          <p:cNvSpPr/>
          <p:nvPr>
            <p:custDataLst>
              <p:tags r:id="rId18"/>
            </p:custDataLst>
          </p:nvPr>
        </p:nvSpPr>
        <p:spPr>
          <a:xfrm flipV="1">
            <a:off x="8431686" y="3619068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3899751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椭圆 281"/>
          <p:cNvSpPr/>
          <p:nvPr>
            <p:custDataLst>
              <p:tags r:id="rId20"/>
            </p:custDataLst>
          </p:nvPr>
        </p:nvSpPr>
        <p:spPr>
          <a:xfrm flipV="1">
            <a:off x="4999581" y="3917920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4281305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图形 15"/>
          <p:cNvSpPr/>
          <p:nvPr>
            <p:custDataLst>
              <p:tags r:id="rId22"/>
            </p:custDataLst>
          </p:nvPr>
        </p:nvSpPr>
        <p:spPr>
          <a:xfrm>
            <a:off x="5064113" y="3984958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4" name="图形 19"/>
          <p:cNvSpPr/>
          <p:nvPr>
            <p:custDataLst>
              <p:tags r:id="rId23"/>
            </p:custDataLst>
          </p:nvPr>
        </p:nvSpPr>
        <p:spPr>
          <a:xfrm>
            <a:off x="8496845" y="3689865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6" name="图形 27"/>
          <p:cNvSpPr/>
          <p:nvPr>
            <p:custDataLst>
              <p:tags r:id="rId24"/>
            </p:custDataLst>
          </p:nvPr>
        </p:nvSpPr>
        <p:spPr>
          <a:xfrm>
            <a:off x="4198255" y="2762608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2713739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0" name="正文"/>
          <p:cNvSpPr txBox="1"/>
          <p:nvPr>
            <p:custDataLst>
              <p:tags r:id="rId26"/>
            </p:custDataLst>
          </p:nvPr>
        </p:nvSpPr>
        <p:spPr>
          <a:xfrm>
            <a:off x="838200" y="2783283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确定评价主体：学校、教师、家长、学生共同参与评价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正文"/>
          <p:cNvSpPr txBox="1"/>
          <p:nvPr>
            <p:custDataLst>
              <p:tags r:id="rId27"/>
            </p:custDataLst>
          </p:nvPr>
        </p:nvSpPr>
        <p:spPr>
          <a:xfrm>
            <a:off x="9285014" y="2783283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确定评价对象：针对不同年级、不同学科的学生进行评价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收集评价信息</a:t>
            </a:r>
            <a:endParaRPr altLang="en-US" lang="zh-CN"/>
          </a:p>
        </p:txBody>
      </p:sp>
      <p:sp>
        <p:nvSpPr>
          <p:cNvPr id="10495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收集学生基本信息：包括个人基本信息、家庭背景、学习经历等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收集学科成绩：包括期中、期末、平时成绩等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收集教师评价：教师对学生的综合素质进行评价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收集学生自评和互评：学生自我评价和互相评价，了解自己的优点和不足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整理和分析评价信息</a:t>
            </a:r>
            <a:endParaRPr altLang="en-US" lang="zh-CN"/>
          </a:p>
        </p:txBody>
      </p:sp>
      <p:sp>
        <p:nvSpPr>
          <p:cNvPr id="104956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收集学生各方面的表现和成绩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对收集到的信息进行分类整理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对整理好的信息进行分析和评估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制定相应的改进措施和计划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形成评价结果</a:t>
            </a:r>
            <a:endParaRPr altLang="en-US" lang="zh-CN"/>
          </a:p>
        </p:txBody>
      </p:sp>
      <p:sp>
        <p:nvSpPr>
          <p:cNvPr id="10496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汇总各项指标得分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确定评价等级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形成综合素质评价报告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反馈评价结果给学生和家长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综合素质评价的实施保障</a:t>
            </a:r>
            <a:endParaRPr altLang="en-US" dirty="0" lang="zh-CN"/>
          </a:p>
        </p:txBody>
      </p:sp>
      <p:sp>
        <p:nvSpPr>
          <p:cNvPr id="10496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加强组织领导</a:t>
            </a:r>
            <a:endParaRPr altLang="en-US" lang="zh-CN"/>
          </a:p>
        </p:txBody>
      </p:sp>
      <p:sp>
        <p:nvSpPr>
          <p:cNvPr id="10497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建立综合素质评价工作领导小组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明确各部门的职责和分工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加强评价工作的宣传和培训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建立健全评价工作的监督和反馈机制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强化制度建设</a:t>
            </a:r>
            <a:endParaRPr altLang="en-US" lang="zh-CN"/>
          </a:p>
        </p:txBody>
      </p:sp>
      <p:sp>
        <p:nvSpPr>
          <p:cNvPr id="10497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制定明确的评价标准与流程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建立完善的监督机制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确保评价的公正性和透明度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定期对评价制度进行修订和完善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完善监督机制</a:t>
            </a:r>
            <a:endParaRPr altLang="en-US" lang="zh-CN"/>
          </a:p>
        </p:txBody>
      </p:sp>
      <p:sp>
        <p:nvSpPr>
          <p:cNvPr id="104981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建立独立的监督机构，对综合素质评价过程进行全程监督。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定期对综合素质评价工作进行评估和审查，及时发现问题并加以改进。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建立投诉和申诉机制，保障学生和家长的权益。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制定详细的评价标准和程序，确保评价的公正性和客观性。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提高评价人员素质</a:t>
            </a:r>
            <a:endParaRPr altLang="en-US" lang="zh-CN"/>
          </a:p>
        </p:txBody>
      </p:sp>
      <p:sp>
        <p:nvSpPr>
          <p:cNvPr id="10498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建立评价人员资格认证制度，确保评价人员具备相应的资质和能力。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评价人员需具备专业知识和技能，熟悉评价标准和程序。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定期开展评价人员培训，提高评价人员的评价能力和水平。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加强评价人员的职业道德教育，提高评价人员的责任心和公正性。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综合素质评价的实践与反思</a:t>
            </a:r>
            <a:endParaRPr altLang="en-US" dirty="0" lang="zh-CN"/>
          </a:p>
        </p:txBody>
      </p:sp>
      <p:sp>
        <p:nvSpPr>
          <p:cNvPr id="10499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实践中的问题与挑战</a:t>
            </a:r>
            <a:endParaRPr altLang="en-US" lang="zh-CN"/>
          </a:p>
        </p:txBody>
      </p:sp>
      <p:sp>
        <p:nvSpPr>
          <p:cNvPr id="10499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评价标准模糊，难以量化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评价与实际教学脱节，难以发挥实际作用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评价结果主观性强，缺乏客观性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评价过程繁琐，耗费大量时间和精力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反思与改进建议</a:t>
            </a:r>
            <a:endParaRPr altLang="en-US" lang="zh-CN"/>
          </a:p>
        </p:txBody>
      </p:sp>
      <p:sp>
        <p:nvSpPr>
          <p:cNvPr id="10500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评价标准：是否符合学生实际，是否具有可操作性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评价过程：是否客观公正，是否能够全面反映学生综合素质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评价结果：是否具有激励作用，是否能够为教育决策提供依据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改进建议：如何进一步完善评价体系，如何提高评价的实效性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持续优化与完善</a:t>
            </a:r>
            <a:endParaRPr altLang="en-US" lang="zh-CN"/>
          </a:p>
        </p:txBody>
      </p:sp>
      <p:sp>
        <p:nvSpPr>
          <p:cNvPr id="10501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调整与改进：根据评估结果和学生发展需求，调整和完善综合素质评价体系。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定期评估与反馈：对学生综合素质进行定期评估，及时反馈给学生和家长。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引入第三方评估：邀请专业机构或专家对评价体系进行评估和改进。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强化实践环节：增加实践活动的比重，提高学生的实践能力和创新精神。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8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18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5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5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5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5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5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5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5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5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5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5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5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3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3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099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1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1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1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1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1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1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1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1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1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1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1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1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1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1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1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1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1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1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1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1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1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1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1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1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1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1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1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4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95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2024-01-01T06:22:15Z</dcterms:created>
  <dcterms:modified xsi:type="dcterms:W3CDTF">2024-01-01T06:22:15Z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171b8b9f0a1545dbba2282f74d95bd38_21</vt:lpwstr>
  </property>
</Properties>
</file>