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354" r:id="rId1"/>
    <p:sldMasterId id="2147490391" r:id="rId2"/>
  </p:sldMasterIdLst>
  <p:notesMasterIdLst>
    <p:notesMasterId r:id="rId3"/>
  </p:notesMasterIdLst>
  <p:sldIdLst>
    <p:sldId id="3210" r:id="rId4"/>
    <p:sldId id="3213" r:id="rId5"/>
    <p:sldId id="3216" r:id="rId6"/>
    <p:sldId id="3219" r:id="rId7"/>
    <p:sldId id="3222" r:id="rId8"/>
    <p:sldId id="3225" r:id="rId9"/>
    <p:sldId id="3228" r:id="rId10"/>
    <p:sldId id="3231" r:id="rId11"/>
    <p:sldId id="3234" r:id="rId12"/>
    <p:sldId id="3237" r:id="rId13"/>
    <p:sldId id="3240" r:id="rId14"/>
    <p:sldId id="3243" r:id="rId15"/>
    <p:sldId id="3246" r:id="rId16"/>
    <p:sldId id="3249" r:id="rId17"/>
    <p:sldId id="3252" r:id="rId18"/>
    <p:sldId id="3255" r:id="rId19"/>
    <p:sldId id="3258" r:id="rId20"/>
    <p:sldId id="3261" r:id="rId21"/>
    <p:sldId id="3264" r:id="rId22"/>
    <p:sldId id="3267" r:id="rId23"/>
    <p:sldId id="3270" r:id="rId24"/>
    <p:sldId id="3273" r:id="rId25"/>
    <p:sldId id="3276" r:id="rId26"/>
    <p:sldId id="3279" r:id="rId27"/>
    <p:sldId id="3282" r:id="rId28"/>
    <p:sldId id="3285" r:id="rId29"/>
    <p:sldId id="3288"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355" r:id="rId1"/>
    <p:sldLayoutId id="2147490356" r:id="rId2"/>
    <p:sldLayoutId id="2147490357" r:id="rId3"/>
    <p:sldLayoutId id="2147490358" r:id="rId4"/>
    <p:sldLayoutId id="2147490359" r:id="rId5"/>
    <p:sldLayoutId id="2147490360" r:id="rId6"/>
    <p:sldLayoutId id="2147490361" r:id="rId7"/>
    <p:sldLayoutId id="2147490362" r:id="rId8"/>
    <p:sldLayoutId id="2147490363" r:id="rId9"/>
    <p:sldLayoutId id="2147490364" r:id="rId10"/>
    <p:sldLayoutId id="214749036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392" r:id="rId1"/>
    <p:sldLayoutId id="2147490393" r:id="rId2"/>
    <p:sldLayoutId id="2147490394" r:id="rId3"/>
    <p:sldLayoutId id="2147490395" r:id="rId4"/>
    <p:sldLayoutId id="2147490396" r:id="rId5"/>
    <p:sldLayoutId id="2147490397" r:id="rId6"/>
    <p:sldLayoutId id="2147490398" r:id="rId7"/>
    <p:sldLayoutId id="2147490399" r:id="rId8"/>
    <p:sldLayoutId id="2147490400" r:id="rId9"/>
    <p:sldLayoutId id="2147490401" r:id="rId10"/>
    <p:sldLayoutId id="2147490402" r:id="rId11"/>
  </p:sldLayoutIdLs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tags" Target="../tags/tag103.xml"/><Relationship Id="rId22" Type="http://schemas.openxmlformats.org/officeDocument/2006/relationships/tags" Target="../tags/tag104.xml"/><Relationship Id="rId23" Type="http://schemas.openxmlformats.org/officeDocument/2006/relationships/tags" Target="../tags/tag105.xml"/><Relationship Id="rId24" Type="http://schemas.openxmlformats.org/officeDocument/2006/relationships/tags" Target="../tags/tag106.xml"/><Relationship Id="rId25" Type="http://schemas.openxmlformats.org/officeDocument/2006/relationships/tags" Target="../tags/tag107.xml"/><Relationship Id="rId26" Type="http://schemas.openxmlformats.org/officeDocument/2006/relationships/tags" Target="../tags/tag108.xml"/><Relationship Id="rId27" Type="http://schemas.openxmlformats.org/officeDocument/2006/relationships/tags" Target="../tags/tag109.xml"/><Relationship Id="rId28" Type="http://schemas.openxmlformats.org/officeDocument/2006/relationships/tags" Target="../tags/tag110.xml"/><Relationship Id="rId29" Type="http://schemas.openxmlformats.org/officeDocument/2006/relationships/tags" Target="../tags/tag111.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tags" Target="../tags/tag124.xml"/><Relationship Id="rId14" Type="http://schemas.openxmlformats.org/officeDocument/2006/relationships/tags" Target="../tags/tag125.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tags" Target="../tags/tag181.xml"/><Relationship Id="rId14" Type="http://schemas.openxmlformats.org/officeDocument/2006/relationships/tags" Target="../tags/tag182.xml"/><Relationship Id="rId15" Type="http://schemas.openxmlformats.org/officeDocument/2006/relationships/tags" Target="../tags/tag183.xml"/><Relationship Id="rId16" Type="http://schemas.openxmlformats.org/officeDocument/2006/relationships/tags" Target="../tags/tag18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tags" Target="../tags/tag204.xml"/><Relationship Id="rId18" Type="http://schemas.openxmlformats.org/officeDocument/2006/relationships/tags" Target="../tags/tag205.xml"/><Relationship Id="rId19" Type="http://schemas.openxmlformats.org/officeDocument/2006/relationships/tags" Target="../tags/tag206.xml"/><Relationship Id="rId20" Type="http://schemas.openxmlformats.org/officeDocument/2006/relationships/tags" Target="../tags/tag207.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tags" Target="../tags/tag251.xml"/><Relationship Id="rId18" Type="http://schemas.openxmlformats.org/officeDocument/2006/relationships/tags" Target="../tags/tag252.xml"/><Relationship Id="rId19" Type="http://schemas.openxmlformats.org/officeDocument/2006/relationships/tags" Target="../tags/tag253.xml"/><Relationship Id="rId20" Type="http://schemas.openxmlformats.org/officeDocument/2006/relationships/tags" Target="../tags/tag254.xml"/><Relationship Id="rId21" Type="http://schemas.openxmlformats.org/officeDocument/2006/relationships/tags" Target="../tags/tag255.xml"/><Relationship Id="rId22" Type="http://schemas.openxmlformats.org/officeDocument/2006/relationships/tags" Target="../tags/tag256.xml"/><Relationship Id="rId23" Type="http://schemas.openxmlformats.org/officeDocument/2006/relationships/tags" Target="../tags/tag257.xml"/><Relationship Id="rId24" Type="http://schemas.openxmlformats.org/officeDocument/2006/relationships/tags" Target="../tags/tag258.xml"/><Relationship Id="rId25" Type="http://schemas.openxmlformats.org/officeDocument/2006/relationships/tags" Target="../tags/tag259.xml"/><Relationship Id="rId26" Type="http://schemas.openxmlformats.org/officeDocument/2006/relationships/tags" Target="../tags/tag260.xml"/><Relationship Id="rId27" Type="http://schemas.openxmlformats.org/officeDocument/2006/relationships/tags" Target="../tags/tag261.xml"/><Relationship Id="rId28" Type="http://schemas.openxmlformats.org/officeDocument/2006/relationships/tags" Target="../tags/tag262.xml"/><Relationship Id="rId29" Type="http://schemas.openxmlformats.org/officeDocument/2006/relationships/tags" Target="../tags/tag263.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tags" Target="../tags/tag292.xml"/><Relationship Id="rId18" Type="http://schemas.openxmlformats.org/officeDocument/2006/relationships/tags" Target="../tags/tag293.xml"/><Relationship Id="rId19" Type="http://schemas.openxmlformats.org/officeDocument/2006/relationships/tags" Target="../tags/tag294.xml"/><Relationship Id="rId20" Type="http://schemas.openxmlformats.org/officeDocument/2006/relationships/tags" Target="../tags/tag295.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tags" Target="../tags/tag308.xml"/><Relationship Id="rId14" Type="http://schemas.openxmlformats.org/officeDocument/2006/relationships/tags" Target="../tags/tag309.xml"/><Relationship Id="rId15" Type="http://schemas.openxmlformats.org/officeDocument/2006/relationships/tags" Target="../tags/tag310.xml"/><Relationship Id="rId16" Type="http://schemas.openxmlformats.org/officeDocument/2006/relationships/tags" Target="../tags/tag311.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tags" Target="../tags/tag355.xml"/><Relationship Id="rId14" Type="http://schemas.openxmlformats.org/officeDocument/2006/relationships/tags" Target="../tags/tag356.xml"/><Relationship Id="rId15" Type="http://schemas.openxmlformats.org/officeDocument/2006/relationships/tags" Target="../tags/tag357.xml"/><Relationship Id="rId16" Type="http://schemas.openxmlformats.org/officeDocument/2006/relationships/tags" Target="../tags/tag358.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数字化教学平台在初中教育中的应用</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5214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62052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数字化教学平台的概述</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222440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4612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5603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数字化教学平台在初中教育中的应用场景</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316420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34010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5001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数字化教学平台在初中教育中的优势</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410400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43408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44399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数字化教学平台在初中教育中的挑战与对策</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50438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52806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53797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数字化教学平台在初中教育的未来发展</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983605"/>
            <a:ext cx="6265545" cy="635"/>
          </a:xfrm>
          <a:prstGeom prst="line"/>
          <a:noFill/>
          <a:ln w="12700">
            <a:solidFill>
              <a:schemeClr val="tx1">
                <a:alpha val="70000"/>
              </a:schemeClr>
            </a:solidFill>
            <a:prstDash val="solid"/>
          </a:ln>
        </p:spPr>
        <p:txBody>
          <a:bodyPr/>
          <a:p>
            <a:endParaRPr altLang="en-US" lang="zh-CN"/>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2" name="标题"/>
          <p:cNvSpPr>
            <a:spLocks noGrp="1"/>
          </p:cNvSpPr>
          <p:nvPr>
            <p:ph type="title"/>
            <p:custDataLst>
              <p:tags r:id="rId1"/>
            </p:custDataLst>
          </p:nvPr>
        </p:nvSpPr>
        <p:spPr>
          <a:xfrm>
            <a:off x="2047240" y="2228215"/>
            <a:ext cx="9144000" cy="1931670"/>
          </a:xfrm>
        </p:spPr>
        <p:txBody>
          <a:bodyPr/>
          <a:p>
            <a:r>
              <a:rPr altLang="en-US" lang="zh-CN"/>
              <a:t>数字化教学平台的概述</a:t>
            </a:r>
            <a:endParaRPr altLang="en-US" lang="zh-CN"/>
          </a:p>
        </p:txBody>
      </p:sp>
      <p:sp>
        <p:nvSpPr>
          <p:cNvPr id="1048814"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36" name="标题 1"/>
          <p:cNvSpPr>
            <a:spLocks noGrp="1"/>
          </p:cNvSpPr>
          <p:nvPr>
            <p:ph type="title"/>
          </p:nvPr>
        </p:nvSpPr>
        <p:spPr/>
        <p:txBody>
          <a:bodyPr/>
          <a:p>
            <a:r>
              <a:rPr altLang="en-US" lang="zh-CN"/>
              <a:t>定义与功能</a:t>
            </a:r>
            <a:endParaRPr altLang="en-US" lang="zh-CN"/>
          </a:p>
        </p:txBody>
      </p:sp>
      <p:sp>
        <p:nvSpPr>
          <p:cNvPr id="104883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4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4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4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4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84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5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5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85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85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5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86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86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86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86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86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87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87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87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数字化教学平台的定义：指利用信息技术手段，为学生提供在线学习资源的平台。</a:t>
            </a:r>
            <a:endParaRPr altLang="en-US" dirty="0" sz="1200" lang="zh-CN" spc="150">
              <a:solidFill>
                <a:schemeClr val="tx1">
                  <a:lumMod val="65000"/>
                  <a:lumOff val="35000"/>
                </a:schemeClr>
              </a:solidFill>
              <a:latin typeface="+mn-ea"/>
              <a:sym typeface="+mn-ea"/>
            </a:endParaRPr>
          </a:p>
        </p:txBody>
      </p:sp>
      <p:sp>
        <p:nvSpPr>
          <p:cNvPr id="104887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在初中教育中的应用价值：丰富教学资源，提高教学质量，促进教育公平。</a:t>
            </a:r>
            <a:endParaRPr altLang="en-US" dirty="0" sz="1200" lang="zh-CN" spc="150">
              <a:solidFill>
                <a:schemeClr val="tx1">
                  <a:lumMod val="65000"/>
                  <a:lumOff val="35000"/>
                </a:schemeClr>
              </a:solidFill>
              <a:latin typeface="+mn-ea"/>
              <a:sym typeface="+mn-ea"/>
            </a:endParaRPr>
          </a:p>
        </p:txBody>
      </p:sp>
      <p:sp>
        <p:nvSpPr>
          <p:cNvPr id="104887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优势：突破时空限制，提高教学效率，促进个性化学习。</a:t>
            </a:r>
            <a:endParaRPr altLang="en-US" dirty="0" sz="1200" lang="zh-CN" spc="150">
              <a:solidFill>
                <a:schemeClr val="tx1">
                  <a:lumMod val="65000"/>
                  <a:lumOff val="35000"/>
                </a:schemeClr>
              </a:solidFill>
              <a:latin typeface="+mn-ea"/>
              <a:sym typeface="+mn-ea"/>
            </a:endParaRPr>
          </a:p>
        </p:txBody>
      </p:sp>
      <p:sp>
        <p:nvSpPr>
          <p:cNvPr id="104888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主要功能：在线课程、教学资源共享、在线测试与评估、师生互动等。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4" name="标题 1"/>
          <p:cNvSpPr>
            <a:spLocks noGrp="1"/>
          </p:cNvSpPr>
          <p:nvPr>
            <p:ph type="title"/>
          </p:nvPr>
        </p:nvSpPr>
        <p:spPr/>
        <p:txBody>
          <a:bodyPr/>
          <a:p>
            <a:r>
              <a:rPr altLang="en-US" lang="zh-CN"/>
              <a:t>发展历程</a:t>
            </a:r>
            <a:endParaRPr altLang="en-US" lang="zh-CN"/>
          </a:p>
        </p:txBody>
      </p:sp>
      <p:sp>
        <p:nvSpPr>
          <p:cNvPr id="104891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1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2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数字化教学平台对教育的影响与价值</a:t>
            </a:r>
            <a:endParaRPr altLang="en-US" dirty="0" sz="1200" lang="zh-CN" spc="150">
              <a:solidFill>
                <a:srgbClr val="FFFFFF"/>
              </a:solidFill>
              <a:latin typeface="+mn-ea"/>
              <a:sym typeface="+mn-ea"/>
            </a:endParaRPr>
          </a:p>
        </p:txBody>
      </p:sp>
      <p:sp>
        <p:nvSpPr>
          <p:cNvPr id="104892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数字化教学平台的现状与趋势</a:t>
            </a:r>
            <a:endParaRPr altLang="en-US" dirty="0" sz="1200" lang="zh-CN" spc="150">
              <a:solidFill>
                <a:schemeClr val="tx1">
                  <a:lumMod val="65000"/>
                  <a:lumOff val="35000"/>
                </a:schemeClr>
              </a:solidFill>
              <a:latin typeface="+mn-ea"/>
              <a:sym typeface="+mn-ea"/>
            </a:endParaRPr>
          </a:p>
        </p:txBody>
      </p:sp>
      <p:sp>
        <p:nvSpPr>
          <p:cNvPr id="104893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数字化教学平台的发展阶段</a:t>
            </a:r>
            <a:endParaRPr altLang="en-US" dirty="0" sz="1200" lang="zh-CN" spc="150">
              <a:solidFill>
                <a:srgbClr val="FFFFFF"/>
              </a:solidFill>
              <a:latin typeface="+mn-ea"/>
              <a:sym typeface="+mn-ea"/>
            </a:endParaRPr>
          </a:p>
        </p:txBody>
      </p:sp>
      <p:sp>
        <p:nvSpPr>
          <p:cNvPr id="104893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数字化教学平台的起源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类型与特点</a:t>
            </a:r>
            <a:endParaRPr altLang="en-US" lang="zh-CN"/>
          </a:p>
        </p:txBody>
      </p:sp>
      <p:sp>
        <p:nvSpPr>
          <p:cNvPr id="1048978" name="矩形: 圆角 4"/>
          <p:cNvSpPr/>
          <p:nvPr>
            <p:custDataLst>
              <p:tags r:id="rId1"/>
            </p:custDataLst>
          </p:nvPr>
        </p:nvSpPr>
        <p:spPr>
          <a:xfrm>
            <a:off x="838200" y="3291911"/>
            <a:ext cx="4891939" cy="95756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80" name="正文"/>
          <p:cNvSpPr txBox="1"/>
          <p:nvPr>
            <p:custDataLst>
              <p:tags r:id="rId2"/>
            </p:custDataLst>
          </p:nvPr>
        </p:nvSpPr>
        <p:spPr>
          <a:xfrm>
            <a:off x="1342248" y="3420967"/>
            <a:ext cx="4034815" cy="643452"/>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数字化教学平台的类型：在线课程平台、教学资源平台、互动教学平台等</a:t>
            </a:r>
            <a:endParaRPr altLang="en-US" dirty="0" sz="1600" lang="zh-CN" spc="150">
              <a:solidFill>
                <a:schemeClr val="tx1"/>
              </a:solidFill>
              <a:latin typeface="+mn-ea"/>
            </a:endParaRPr>
          </a:p>
        </p:txBody>
      </p:sp>
      <p:sp>
        <p:nvSpPr>
          <p:cNvPr id="1048982" name="矩形: 圆角 4"/>
          <p:cNvSpPr/>
          <p:nvPr>
            <p:custDataLst>
              <p:tags r:id="rId3"/>
            </p:custDataLst>
          </p:nvPr>
        </p:nvSpPr>
        <p:spPr>
          <a:xfrm>
            <a:off x="6461861" y="3291911"/>
            <a:ext cx="4891939" cy="95817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84" name="正文"/>
          <p:cNvSpPr txBox="1"/>
          <p:nvPr>
            <p:custDataLst>
              <p:tags r:id="rId4"/>
            </p:custDataLst>
          </p:nvPr>
        </p:nvSpPr>
        <p:spPr>
          <a:xfrm>
            <a:off x="6890423" y="3420967"/>
            <a:ext cx="4034815" cy="643452"/>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数字化教学平台的特点：资源丰富、交互性强、个性化教学、学习方式灵活等</a:t>
            </a:r>
            <a:endParaRPr altLang="en-US" dirty="0" sz="1600" lang="zh-CN" spc="150">
              <a:solidFill>
                <a:schemeClr val="tx1"/>
              </a:solidFill>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8" name="标题"/>
          <p:cNvSpPr>
            <a:spLocks noGrp="1"/>
          </p:cNvSpPr>
          <p:nvPr>
            <p:ph type="title"/>
            <p:custDataLst>
              <p:tags r:id="rId1"/>
            </p:custDataLst>
          </p:nvPr>
        </p:nvSpPr>
        <p:spPr>
          <a:xfrm>
            <a:off x="2047240" y="2228215"/>
            <a:ext cx="9144000" cy="1931670"/>
          </a:xfrm>
        </p:spPr>
        <p:txBody>
          <a:bodyPr/>
          <a:p>
            <a:r>
              <a:rPr altLang="en-US" lang="zh-CN"/>
              <a:t>数字化教学平台在初中教育中的应用场景</a:t>
            </a:r>
            <a:endParaRPr altLang="en-US" lang="zh-CN"/>
          </a:p>
        </p:txBody>
      </p:sp>
      <p:sp>
        <p:nvSpPr>
          <p:cNvPr id="1049020"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2" name="标题 1"/>
          <p:cNvSpPr>
            <a:spLocks noGrp="1"/>
          </p:cNvSpPr>
          <p:nvPr>
            <p:ph type="title"/>
          </p:nvPr>
        </p:nvSpPr>
        <p:spPr/>
        <p:txBody>
          <a:bodyPr/>
          <a:p>
            <a:r>
              <a:rPr altLang="en-US" lang="zh-CN"/>
              <a:t>课堂互动教学</a:t>
            </a:r>
            <a:endParaRPr altLang="en-US" lang="zh-CN"/>
          </a:p>
        </p:txBody>
      </p:sp>
      <p:sp>
        <p:nvSpPr>
          <p:cNvPr id="104904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数字化教学平台在初中课堂中的应用，能够实现实时互动，提高学生学习兴趣。</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5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通过数字化教学平台，教师可以方便地展示教学内容，并与学生进行实时交流。</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5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数字化教学平台可以提供多种互动形式，如在线讨论、小组合作等，有助于培养学生的团队协作能力。</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6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数字化教学平台能够记录学生的学习轨迹和反馈，帮助教师更好地了解学生的学习情况，为个性化教学提供支持。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0" name="标题 1"/>
          <p:cNvSpPr>
            <a:spLocks noGrp="1"/>
          </p:cNvSpPr>
          <p:nvPr>
            <p:ph type="title"/>
          </p:nvPr>
        </p:nvSpPr>
        <p:spPr/>
        <p:txBody>
          <a:bodyPr/>
          <a:p>
            <a:r>
              <a:rPr altLang="en-US" lang="zh-CN"/>
              <a:t>课外自主学习</a:t>
            </a:r>
            <a:endParaRPr altLang="en-US" lang="zh-CN"/>
          </a:p>
        </p:txBody>
      </p:sp>
      <p:sp>
        <p:nvSpPr>
          <p:cNvPr id="104910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学生可以利用数字化教学平台在家中自主预习和复习课程</a:t>
            </a:r>
            <a:endParaRPr altLang="en-US" dirty="0" sz="2000" lang="zh-CN" spc="150">
              <a:solidFill>
                <a:schemeClr val="tx1">
                  <a:lumMod val="85000"/>
                  <a:lumOff val="15000"/>
                </a:schemeClr>
              </a:solidFill>
              <a:latin typeface="+mn-ea"/>
              <a:sym typeface="+mn-ea"/>
            </a:endParaRPr>
          </a:p>
        </p:txBody>
      </p:sp>
      <p:sp>
        <p:nvSpPr>
          <p:cNvPr id="104910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平台提供丰富的在线学习资源，满足学生个性化需求</a:t>
            </a:r>
            <a:endParaRPr altLang="en-US" dirty="0" sz="2000" lang="zh-CN" spc="150">
              <a:solidFill>
                <a:schemeClr val="tx1">
                  <a:lumMod val="85000"/>
                  <a:lumOff val="15000"/>
                </a:schemeClr>
              </a:solidFill>
              <a:latin typeface="+mn-ea"/>
              <a:sym typeface="+mn-ea"/>
            </a:endParaRPr>
          </a:p>
        </p:txBody>
      </p:sp>
      <p:sp>
        <p:nvSpPr>
          <p:cNvPr id="104911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学生可以在平台上与老师和同学进行互动交流，解决学习中遇到的问题</a:t>
            </a:r>
            <a:endParaRPr altLang="en-US" dirty="0" sz="2000" lang="zh-CN" spc="150">
              <a:solidFill>
                <a:schemeClr val="tx1">
                  <a:lumMod val="85000"/>
                  <a:lumOff val="15000"/>
                </a:schemeClr>
              </a:solidFill>
              <a:latin typeface="+mn-ea"/>
              <a:sym typeface="+mn-ea"/>
            </a:endParaRPr>
          </a:p>
        </p:txBody>
      </p:sp>
      <p:sp>
        <p:nvSpPr>
          <p:cNvPr id="104912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数字化教学平台可以记录学生的学习进度和反馈，方便老师及时调整教学策略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58" name="标题 1"/>
          <p:cNvSpPr>
            <a:spLocks noGrp="1"/>
          </p:cNvSpPr>
          <p:nvPr>
            <p:ph type="title"/>
          </p:nvPr>
        </p:nvSpPr>
        <p:spPr/>
        <p:txBody>
          <a:bodyPr/>
          <a:p>
            <a:r>
              <a:rPr altLang="en-US" lang="zh-CN"/>
              <a:t>在线考试与评估</a:t>
            </a:r>
            <a:endParaRPr altLang="en-US" lang="zh-CN"/>
          </a:p>
        </p:txBody>
      </p:sp>
      <p:sp>
        <p:nvSpPr>
          <p:cNvPr id="104916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4" name="TextBox 2"/>
          <p:cNvSpPr txBox="1"/>
          <p:nvPr>
            <p:custDataLst>
              <p:tags r:id="rId3"/>
            </p:custDataLst>
          </p:nvPr>
        </p:nvSpPr>
        <p:spPr>
          <a:xfrm>
            <a:off x="986772"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数字化教学平台支持在线考试功能，可实现自动化组卷、阅卷和成绩统计，提高考试效率。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6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0" name="TextBox 2"/>
          <p:cNvSpPr txBox="1"/>
          <p:nvPr>
            <p:custDataLst>
              <p:tags r:id="rId6"/>
            </p:custDataLst>
          </p:nvPr>
        </p:nvSpPr>
        <p:spPr>
          <a:xfrm>
            <a:off x="3669017"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通过在线评估系统，教师可以及时了解学生的学习情况，为个性化教学提供数据支持。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在线考试与评估系统能够记录学生的学习轨迹，为过程性评价提供依据。</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数字化教学平台中的在线考试与评估功能有助于减轻教师负担，提高教学质量。</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6" name="标题 1"/>
          <p:cNvSpPr>
            <a:spLocks noGrp="1"/>
          </p:cNvSpPr>
          <p:nvPr>
            <p:ph type="title"/>
          </p:nvPr>
        </p:nvSpPr>
        <p:spPr/>
        <p:txBody>
          <a:bodyPr/>
          <a:p>
            <a:r>
              <a:rPr altLang="en-US" lang="zh-CN"/>
              <a:t>教学资源共享</a:t>
            </a:r>
            <a:endParaRPr altLang="en-US" lang="zh-CN"/>
          </a:p>
        </p:txBody>
      </p:sp>
      <p:sp>
        <p:nvSpPr>
          <p:cNvPr id="104921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平台支持在线协作，教师之间可以共同备课，交流教学经验，提升教学水平。</a:t>
            </a:r>
            <a:endParaRPr altLang="zh-CN" dirty="0" sz="1600" lang="en-US">
              <a:solidFill>
                <a:schemeClr val="dk1">
                  <a:lumMod val="80000"/>
                  <a:lumOff val="20000"/>
                </a:schemeClr>
              </a:solidFill>
              <a:latin typeface="+mn-ea"/>
              <a:sym typeface="+mn-ea"/>
            </a:endParaRPr>
          </a:p>
        </p:txBody>
      </p:sp>
      <p:sp>
        <p:nvSpPr>
          <p:cNvPr id="104922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数字化教学平台可以实现优质教学资源的共享，提高教学质量。</a:t>
            </a:r>
            <a:endParaRPr altLang="en-US" dirty="0" sz="1600" lang="zh-CN">
              <a:solidFill>
                <a:schemeClr val="dk1">
                  <a:lumMod val="80000"/>
                  <a:lumOff val="20000"/>
                </a:schemeClr>
              </a:solidFill>
              <a:latin typeface="+mn-ea"/>
              <a:sym typeface="+mn-ea"/>
            </a:endParaRPr>
          </a:p>
        </p:txBody>
      </p:sp>
      <p:sp>
        <p:nvSpPr>
          <p:cNvPr id="104923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通过平台，教师可以分享课件、视频、图片等教学资源，方便学生随时随地学习。</a:t>
            </a:r>
            <a:endParaRPr altLang="en-US" dirty="0" sz="1600" lang="zh-CN">
              <a:solidFill>
                <a:schemeClr val="dk1">
                  <a:lumMod val="80000"/>
                  <a:lumOff val="20000"/>
                </a:schemeClr>
              </a:solidFill>
              <a:latin typeface="+mn-ea"/>
              <a:sym typeface="+mn-ea"/>
            </a:endParaRPr>
          </a:p>
        </p:txBody>
      </p:sp>
      <p:sp>
        <p:nvSpPr>
          <p:cNvPr id="104924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数字化教学平台能够打破地域限制，让教育资源更加公平分配，缩小城乡教育差距。</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2" name="标题"/>
          <p:cNvSpPr>
            <a:spLocks noGrp="1"/>
          </p:cNvSpPr>
          <p:nvPr>
            <p:ph type="title"/>
            <p:custDataLst>
              <p:tags r:id="rId1"/>
            </p:custDataLst>
          </p:nvPr>
        </p:nvSpPr>
        <p:spPr>
          <a:xfrm>
            <a:off x="2047240" y="2228215"/>
            <a:ext cx="9144000" cy="1931670"/>
          </a:xfrm>
        </p:spPr>
        <p:txBody>
          <a:bodyPr/>
          <a:p>
            <a:r>
              <a:rPr altLang="en-US" lang="zh-CN"/>
              <a:t>数字化教学平台在初中教育中的优势</a:t>
            </a:r>
            <a:endParaRPr altLang="en-US" lang="zh-CN"/>
          </a:p>
        </p:txBody>
      </p:sp>
      <p:sp>
        <p:nvSpPr>
          <p:cNvPr id="1049284"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6" name="标题 1"/>
          <p:cNvSpPr>
            <a:spLocks noGrp="1"/>
          </p:cNvSpPr>
          <p:nvPr>
            <p:ph type="title"/>
          </p:nvPr>
        </p:nvSpPr>
        <p:spPr/>
        <p:txBody>
          <a:bodyPr/>
          <a:p>
            <a:r>
              <a:rPr altLang="en-US" lang="zh-CN"/>
              <a:t>提高教学质量</a:t>
            </a:r>
            <a:endParaRPr altLang="en-US" lang="zh-CN"/>
          </a:p>
        </p:txBody>
      </p:sp>
      <p:sp>
        <p:nvSpPr>
          <p:cNvPr id="10493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丰富教学内容，激发学生的学习兴趣</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促进教师与学生之间的互动，提高课堂参与度</a:t>
            </a:r>
            <a:endParaRPr dirty="0" sz="2000" err="1">
              <a:solidFill>
                <a:schemeClr val="tx1">
                  <a:lumMod val="75000"/>
                  <a:lumOff val="25000"/>
                </a:schemeClr>
              </a:solidFill>
              <a:latin typeface="+mn-ea"/>
              <a:ea typeface="+mn-ea"/>
              <a:cs typeface="+mn-ea"/>
              <a:sym typeface="+mn-lt"/>
            </a:endParaRPr>
          </a:p>
        </p:txBody>
      </p:sp>
      <p:sp>
        <p:nvSpPr>
          <p:cNvPr id="10493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有效利用教学资源，降低教学成本</a:t>
            </a:r>
            <a:endParaRPr dirty="0" sz="2000" err="1">
              <a:solidFill>
                <a:schemeClr val="tx1">
                  <a:lumMod val="75000"/>
                  <a:lumOff val="25000"/>
                </a:schemeClr>
              </a:solidFill>
              <a:latin typeface="+mn-ea"/>
              <a:ea typeface="+mn-ea"/>
              <a:cs typeface="+mn-ea"/>
              <a:sym typeface="+mn-lt"/>
            </a:endParaRPr>
          </a:p>
        </p:txBody>
      </p:sp>
      <p:sp>
        <p:nvSpPr>
          <p:cNvPr id="10493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实时反馈学生学习情况，针对性地进行教学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增强学生学习兴趣和能力</a:t>
            </a:r>
            <a:endParaRPr altLang="en-US" lang="zh-CN"/>
          </a:p>
        </p:txBody>
      </p:sp>
      <p:sp>
        <p:nvSpPr>
          <p:cNvPr id="104938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数字化教学平台通过丰富的多媒体资源，激发学生对学习的兴趣和好奇心。</a:t>
            </a:r>
            <a:endParaRPr altLang="en-US" dirty="0" sz="1200" lang="zh-CN" spc="150">
              <a:solidFill>
                <a:schemeClr val="tx1">
                  <a:lumMod val="65000"/>
                  <a:lumOff val="35000"/>
                </a:schemeClr>
              </a:solidFill>
              <a:latin typeface="+mn-ea"/>
              <a:sym typeface="+mn-ea"/>
            </a:endParaRPr>
          </a:p>
        </p:txBody>
      </p:sp>
      <p:sp>
        <p:nvSpPr>
          <p:cNvPr id="104938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平台提供个性化学习路径，满足不同学生的学习需求，提高学生的学习能力。</a:t>
            </a:r>
            <a:endParaRPr altLang="en-US" dirty="0" sz="1200" lang="zh-CN" spc="150">
              <a:solidFill>
                <a:schemeClr val="tx1">
                  <a:lumMod val="65000"/>
                  <a:lumOff val="35000"/>
                </a:schemeClr>
              </a:solidFill>
              <a:latin typeface="+mn-ea"/>
              <a:sym typeface="+mn-ea"/>
            </a:endParaRPr>
          </a:p>
        </p:txBody>
      </p:sp>
      <p:sp>
        <p:nvSpPr>
          <p:cNvPr id="104938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互动性强的学习环境有助于培养学生的主动学习和协作学习能力。</a:t>
            </a:r>
            <a:endParaRPr altLang="en-US" dirty="0" sz="1200" lang="zh-CN" spc="150">
              <a:solidFill>
                <a:schemeClr val="tx1">
                  <a:lumMod val="65000"/>
                  <a:lumOff val="35000"/>
                </a:schemeClr>
              </a:solidFill>
              <a:latin typeface="+mn-ea"/>
              <a:sym typeface="+mn-ea"/>
            </a:endParaRPr>
          </a:p>
        </p:txBody>
      </p:sp>
      <p:sp>
        <p:nvSpPr>
          <p:cNvPr id="104938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实时反馈和数据分析功能有助于教师及时调整教学策略，提升学生的学习效果。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优化教学管理</a:t>
            </a:r>
            <a:endParaRPr altLang="en-US" lang="zh-CN"/>
          </a:p>
        </p:txBody>
      </p:sp>
      <p:sp>
        <p:nvSpPr>
          <p:cNvPr id="104942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数据统计：数字化教学平台提供全面的数据统计和分析功能，方便教师进行教学评估和反思。</a:t>
            </a:r>
            <a:endParaRPr altLang="en-US" sz="1400" lang="zh-CN" spc="150">
              <a:solidFill>
                <a:schemeClr val="tx1"/>
              </a:solidFill>
              <a:effectLst/>
              <a:latin typeface="+mn-ea"/>
              <a:sym typeface="+mn-ea"/>
            </a:endParaRPr>
          </a:p>
        </p:txBody>
      </p:sp>
      <p:sp>
        <p:nvSpPr>
          <p:cNvPr id="104943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实时监控：数字化教学平台可实时监控学生的学习进度和反馈，帮助教师及时调整教学策略。</a:t>
            </a:r>
            <a:endParaRPr altLang="en-US" dirty="0" sz="1400" lang="zh-CN" spc="150">
              <a:solidFill>
                <a:schemeClr val="tx1"/>
              </a:solidFill>
              <a:effectLst/>
              <a:latin typeface="+mn-ea"/>
              <a:sym typeface="+mn-ea"/>
            </a:endParaRPr>
          </a:p>
        </p:txBody>
      </p:sp>
      <p:sp>
        <p:nvSpPr>
          <p:cNvPr id="104943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资源共享：数字化教学平台可以实现教学资源的高效共享，提高教学质量和效果。</a:t>
            </a:r>
            <a:endParaRPr altLang="en-US" sz="1400" lang="zh-CN" spc="150">
              <a:solidFill>
                <a:schemeClr val="tx1"/>
              </a:solidFill>
              <a:effectLst/>
              <a:latin typeface="+mn-ea"/>
              <a:sym typeface="+mn-ea"/>
            </a:endParaRPr>
          </a:p>
        </p:txBody>
      </p:sp>
      <p:sp>
        <p:nvSpPr>
          <p:cNvPr id="104943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远程互动：数字化教学平台支持远程互动教学，方便师生之间的交流和合作。</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2" name="标题 1"/>
          <p:cNvSpPr>
            <a:spLocks noGrp="1"/>
          </p:cNvSpPr>
          <p:nvPr>
            <p:ph type="title"/>
          </p:nvPr>
        </p:nvSpPr>
        <p:spPr/>
        <p:txBody>
          <a:bodyPr/>
          <a:p>
            <a:r>
              <a:rPr altLang="en-US" lang="zh-CN"/>
              <a:t>促进教育公平</a:t>
            </a:r>
            <a:endParaRPr altLang="en-US" lang="zh-CN"/>
          </a:p>
        </p:txBody>
      </p:sp>
      <p:sp>
        <p:nvSpPr>
          <p:cNvPr id="10494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打破地域限制，让偏远地区学生也能享受优质教育资源</a:t>
            </a:r>
            <a:endParaRPr altLang="en-US" dirty="0" sz="2000" lang="zh-CN" spc="150">
              <a:solidFill>
                <a:schemeClr val="tx1">
                  <a:lumMod val="75000"/>
                  <a:lumOff val="25000"/>
                </a:schemeClr>
              </a:solidFill>
              <a:latin typeface="+mn-ea"/>
              <a:sym typeface="+mn-ea"/>
            </a:endParaRPr>
          </a:p>
        </p:txBody>
      </p:sp>
      <p:sp>
        <p:nvSpPr>
          <p:cNvPr id="10494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减轻教育资源不均衡现象，提高整体教育水平</a:t>
            </a:r>
            <a:endParaRPr altLang="en-US" dirty="0" sz="2000" lang="zh-CN" spc="150">
              <a:solidFill>
                <a:schemeClr val="tx1">
                  <a:lumMod val="75000"/>
                  <a:lumOff val="25000"/>
                </a:schemeClr>
              </a:solidFill>
              <a:latin typeface="+mn-ea"/>
              <a:sym typeface="+mn-ea"/>
            </a:endParaRPr>
          </a:p>
        </p:txBody>
      </p:sp>
      <p:sp>
        <p:nvSpPr>
          <p:cNvPr id="10494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促进教育机会平等，打破性别、年龄、身体条件等限制</a:t>
            </a:r>
            <a:endParaRPr altLang="en-US" dirty="0" sz="2000" lang="zh-CN" spc="150">
              <a:solidFill>
                <a:schemeClr val="tx1">
                  <a:lumMod val="75000"/>
                  <a:lumOff val="25000"/>
                </a:schemeClr>
              </a:solidFill>
              <a:latin typeface="+mn-ea"/>
              <a:sym typeface="+mn-ea"/>
            </a:endParaRPr>
          </a:p>
        </p:txBody>
      </p:sp>
      <p:sp>
        <p:nvSpPr>
          <p:cNvPr id="104949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激发学生自主学习动力，提高学习效果</a:t>
            </a:r>
            <a:endParaRPr altLang="en-US" dirty="0" sz="2000" lang="zh-CN" spc="150">
              <a:solidFill>
                <a:schemeClr val="tx1">
                  <a:lumMod val="75000"/>
                  <a:lumOff val="25000"/>
                </a:schemeClr>
              </a:solidFill>
              <a:latin typeface="+mn-ea"/>
              <a:sym typeface="+mn-ea"/>
            </a:endParaRPr>
          </a:p>
        </p:txBody>
      </p:sp>
      <p:sp>
        <p:nvSpPr>
          <p:cNvPr id="10494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0" name="标题"/>
          <p:cNvSpPr>
            <a:spLocks noGrp="1"/>
          </p:cNvSpPr>
          <p:nvPr>
            <p:ph type="title"/>
            <p:custDataLst>
              <p:tags r:id="rId1"/>
            </p:custDataLst>
          </p:nvPr>
        </p:nvSpPr>
        <p:spPr>
          <a:xfrm>
            <a:off x="2047240" y="2228215"/>
            <a:ext cx="9144000" cy="1931670"/>
          </a:xfrm>
        </p:spPr>
        <p:txBody>
          <a:bodyPr/>
          <a:p>
            <a:r>
              <a:rPr altLang="en-US" lang="zh-CN"/>
              <a:t>数字化教学平台在初中教育中的挑战与对策</a:t>
            </a:r>
            <a:endParaRPr altLang="en-US" lang="zh-CN"/>
          </a:p>
        </p:txBody>
      </p:sp>
      <p:sp>
        <p:nvSpPr>
          <p:cNvPr id="1049532"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4" name="标题 1"/>
          <p:cNvSpPr>
            <a:spLocks noGrp="1"/>
          </p:cNvSpPr>
          <p:nvPr>
            <p:ph type="title"/>
          </p:nvPr>
        </p:nvSpPr>
        <p:spPr/>
        <p:txBody>
          <a:bodyPr/>
          <a:p>
            <a:r>
              <a:rPr altLang="en-US" lang="zh-CN"/>
              <a:t>技术与硬件设施的局限性</a:t>
            </a:r>
            <a:endParaRPr altLang="en-US" lang="zh-CN"/>
          </a:p>
        </p:txBody>
      </p:sp>
      <p:sp>
        <p:nvSpPr>
          <p:cNvPr id="104955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技术更新速度慢，难以跟上数字化教学平台的发展需求</a:t>
            </a:r>
            <a:endParaRPr altLang="en-US" dirty="0" sz="1200" lang="zh-CN" spc="150">
              <a:solidFill>
                <a:schemeClr val="tx1">
                  <a:lumMod val="65000"/>
                  <a:lumOff val="35000"/>
                </a:schemeClr>
              </a:solidFill>
              <a:latin typeface="+mn-ea"/>
              <a:sym typeface="+mn-ea"/>
            </a:endParaRPr>
          </a:p>
        </p:txBody>
      </p:sp>
      <p:sp>
        <p:nvSpPr>
          <p:cNvPr id="104959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数字化教学平台的兼容性和扩展性差，难以满足不同学科和不同层次的需求</a:t>
            </a:r>
            <a:endParaRPr altLang="en-US" dirty="0" sz="1200" lang="zh-CN" spc="150">
              <a:solidFill>
                <a:schemeClr val="tx1">
                  <a:lumMod val="65000"/>
                  <a:lumOff val="35000"/>
                </a:schemeClr>
              </a:solidFill>
              <a:latin typeface="+mn-ea"/>
              <a:sym typeface="+mn-ea"/>
            </a:endParaRPr>
          </a:p>
        </p:txBody>
      </p:sp>
      <p:sp>
        <p:nvSpPr>
          <p:cNvPr id="104959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缺乏专业的技术人员和维护人员，无法及时解决技术故障和硬件问题</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硬件设施陈旧，影响数字化教学平台的稳定性和流畅性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2" name="标题 1"/>
          <p:cNvSpPr>
            <a:spLocks noGrp="1"/>
          </p:cNvSpPr>
          <p:nvPr>
            <p:ph type="title"/>
          </p:nvPr>
        </p:nvSpPr>
        <p:spPr/>
        <p:txBody>
          <a:bodyPr/>
          <a:p>
            <a:r>
              <a:rPr altLang="en-US" lang="zh-CN"/>
              <a:t>教师与学生信息素养的不足</a:t>
            </a:r>
            <a:endParaRPr altLang="en-US" lang="zh-CN"/>
          </a:p>
        </p:txBody>
      </p:sp>
      <p:sp>
        <p:nvSpPr>
          <p:cNvPr id="104963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教师缺乏数字化教学平台的使用技能和经验</a:t>
            </a:r>
            <a:endParaRPr altLang="en-US" dirty="0" sz="2000" lang="zh-CN" spc="150">
              <a:solidFill>
                <a:schemeClr val="tx1">
                  <a:lumMod val="85000"/>
                  <a:lumOff val="15000"/>
                </a:schemeClr>
              </a:solidFill>
              <a:latin typeface="+mn-ea"/>
              <a:sym typeface="+mn-ea"/>
            </a:endParaRPr>
          </a:p>
        </p:txBody>
      </p:sp>
      <p:sp>
        <p:nvSpPr>
          <p:cNvPr id="104964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学生信息素养水平参差不齐，难以统一管理</a:t>
            </a:r>
            <a:endParaRPr altLang="en-US" dirty="0" sz="2000" lang="zh-CN" spc="150">
              <a:solidFill>
                <a:schemeClr val="tx1">
                  <a:lumMod val="85000"/>
                  <a:lumOff val="15000"/>
                </a:schemeClr>
              </a:solidFill>
              <a:latin typeface="+mn-ea"/>
              <a:sym typeface="+mn-ea"/>
            </a:endParaRPr>
          </a:p>
        </p:txBody>
      </p:sp>
      <p:sp>
        <p:nvSpPr>
          <p:cNvPr id="104964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教师和学生对于数字化教学平台的接受程度有限</a:t>
            </a:r>
            <a:endParaRPr altLang="en-US" dirty="0" sz="2000" lang="zh-CN" spc="150">
              <a:solidFill>
                <a:schemeClr val="tx1">
                  <a:lumMod val="85000"/>
                  <a:lumOff val="15000"/>
                </a:schemeClr>
              </a:solidFill>
              <a:latin typeface="+mn-ea"/>
              <a:sym typeface="+mn-ea"/>
            </a:endParaRPr>
          </a:p>
        </p:txBody>
      </p:sp>
      <p:sp>
        <p:nvSpPr>
          <p:cNvPr id="104965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教师和学生对于数字化教学平台的信任度有待提高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0" name="标题 1"/>
          <p:cNvSpPr>
            <a:spLocks noGrp="1"/>
          </p:cNvSpPr>
          <p:nvPr>
            <p:ph type="title"/>
          </p:nvPr>
        </p:nvSpPr>
        <p:spPr/>
        <p:txBody>
          <a:bodyPr/>
          <a:p>
            <a:r>
              <a:rPr altLang="en-US" lang="zh-CN"/>
              <a:t>教育资源的整合与共享</a:t>
            </a:r>
            <a:endParaRPr altLang="en-US" lang="zh-CN"/>
          </a:p>
        </p:txBody>
      </p:sp>
      <p:sp>
        <p:nvSpPr>
          <p:cNvPr id="104969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数字化教学平台可以整合各类教育资源，实现资源共享，提高教育效率。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数字化教学平台可以促进教师之间的交流与合作，提升教学质量和水平。</a:t>
            </a:r>
            <a:endParaRPr dirty="0" sz="2000" err="1">
              <a:solidFill>
                <a:schemeClr val="tx1">
                  <a:lumMod val="75000"/>
                  <a:lumOff val="25000"/>
                </a:schemeClr>
              </a:solidFill>
              <a:latin typeface="+mn-ea"/>
              <a:ea typeface="+mn-ea"/>
              <a:cs typeface="+mn-ea"/>
              <a:sym typeface="+mn-lt"/>
            </a:endParaRPr>
          </a:p>
        </p:txBody>
      </p:sp>
      <p:sp>
        <p:nvSpPr>
          <p:cNvPr id="104971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1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数字化教学平台需要加强技术支持和安全保障，确保教育资源的可靠性和安全性。</a:t>
            </a:r>
            <a:endParaRPr dirty="0" sz="2000" err="1">
              <a:solidFill>
                <a:schemeClr val="tx1">
                  <a:lumMod val="75000"/>
                  <a:lumOff val="25000"/>
                </a:schemeClr>
              </a:solidFill>
              <a:latin typeface="+mn-ea"/>
              <a:ea typeface="+mn-ea"/>
              <a:cs typeface="+mn-ea"/>
              <a:sym typeface="+mn-lt"/>
            </a:endParaRPr>
          </a:p>
        </p:txBody>
      </p:sp>
      <p:sp>
        <p:nvSpPr>
          <p:cNvPr id="10497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数字化教学平台可以打破地域限制，让优质教育资源覆盖更广，促进教育公平。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4" name="标题 1"/>
          <p:cNvSpPr>
            <a:spLocks noGrp="1"/>
          </p:cNvSpPr>
          <p:nvPr>
            <p:ph type="title"/>
          </p:nvPr>
        </p:nvSpPr>
        <p:spPr/>
        <p:txBody>
          <a:bodyPr/>
          <a:p>
            <a:r>
              <a:rPr altLang="en-US" lang="zh-CN"/>
              <a:t>保障数据安全与隐私保护</a:t>
            </a:r>
            <a:endParaRPr altLang="en-US" lang="zh-CN"/>
          </a:p>
        </p:txBody>
      </p:sp>
      <p:sp>
        <p:nvSpPr>
          <p:cNvPr id="10497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权限管理：对不同用户设置不同的访问权限，防止未经授权的访问和数据泄露。</a:t>
            </a:r>
            <a:endParaRPr altLang="zh-CN" dirty="0" sz="1600" lang="en-US">
              <a:solidFill>
                <a:schemeClr val="dk1">
                  <a:lumMod val="80000"/>
                  <a:lumOff val="20000"/>
                </a:schemeClr>
              </a:solidFill>
              <a:latin typeface="+mn-ea"/>
              <a:sym typeface="+mn-ea"/>
            </a:endParaRPr>
          </a:p>
        </p:txBody>
      </p:sp>
      <p:sp>
        <p:nvSpPr>
          <p:cNvPr id="10497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保障数据安全：采用加密技术、数据备份和恢复机制等措施，确保数字化教学平台的数据安全。</a:t>
            </a:r>
            <a:endParaRPr altLang="en-US" dirty="0" lang="zh-CN">
              <a:solidFill>
                <a:schemeClr val="dk1">
                  <a:lumMod val="80000"/>
                  <a:lumOff val="20000"/>
                </a:schemeClr>
              </a:solidFill>
              <a:latin typeface="+mn-ea"/>
              <a:sym typeface="+mn-ea"/>
            </a:endParaRPr>
          </a:p>
        </p:txBody>
      </p:sp>
      <p:sp>
        <p:nvSpPr>
          <p:cNvPr id="10497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隐私保护：制定严格的隐私政策，保护学生和教师的个人信息不被泄露。</a:t>
            </a:r>
            <a:endParaRPr altLang="en-US" dirty="0" sz="1600" lang="zh-CN">
              <a:solidFill>
                <a:schemeClr val="dk1">
                  <a:lumMod val="80000"/>
                  <a:lumOff val="20000"/>
                </a:schemeClr>
              </a:solidFill>
              <a:latin typeface="+mn-ea"/>
              <a:sym typeface="+mn-ea"/>
            </a:endParaRPr>
          </a:p>
        </p:txBody>
      </p:sp>
      <p:sp>
        <p:nvSpPr>
          <p:cNvPr id="10497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安全审计：定期进行安全漏洞扫描和审计，及时发现和修复安全问题。</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0" name="标题"/>
          <p:cNvSpPr>
            <a:spLocks noGrp="1"/>
          </p:cNvSpPr>
          <p:nvPr>
            <p:ph type="title"/>
            <p:custDataLst>
              <p:tags r:id="rId1"/>
            </p:custDataLst>
          </p:nvPr>
        </p:nvSpPr>
        <p:spPr>
          <a:xfrm>
            <a:off x="2047240" y="2228215"/>
            <a:ext cx="9144000" cy="1931670"/>
          </a:xfrm>
        </p:spPr>
        <p:txBody>
          <a:bodyPr/>
          <a:p>
            <a:r>
              <a:rPr altLang="en-US" lang="zh-CN"/>
              <a:t>数字化教学平台在初中教育的未来发展</a:t>
            </a:r>
            <a:endParaRPr altLang="en-US" lang="zh-CN"/>
          </a:p>
        </p:txBody>
      </p:sp>
      <p:sp>
        <p:nvSpPr>
          <p:cNvPr id="1049832"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技术创新推动教育信息化深入发展</a:t>
            </a:r>
            <a:endParaRPr altLang="en-US" lang="zh-CN"/>
          </a:p>
        </p:txBody>
      </p:sp>
      <p:sp>
        <p:nvSpPr>
          <p:cNvPr id="104985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人工智能、大数据等技术的不断进步，为数字化教学平台提供了更多可能性。</a:t>
            </a:r>
            <a:endParaRPr altLang="en-US" dirty="0" sz="1200" lang="zh-CN" spc="150">
              <a:solidFill>
                <a:schemeClr val="tx1">
                  <a:lumMod val="65000"/>
                  <a:lumOff val="35000"/>
                </a:schemeClr>
              </a:solidFill>
              <a:latin typeface="+mn-ea"/>
              <a:sym typeface="+mn-ea"/>
            </a:endParaRPr>
          </a:p>
        </p:txBody>
      </p:sp>
      <p:sp>
        <p:nvSpPr>
          <p:cNvPr id="104985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5G、云计算等技术的普及，将进一步提升数字化教学平台的性能和稳定性。</a:t>
            </a:r>
            <a:endParaRPr altLang="en-US" dirty="0" sz="1200" lang="zh-CN" spc="150">
              <a:solidFill>
                <a:schemeClr val="tx1">
                  <a:lumMod val="65000"/>
                  <a:lumOff val="35000"/>
                </a:schemeClr>
              </a:solidFill>
              <a:latin typeface="+mn-ea"/>
              <a:sym typeface="+mn-ea"/>
            </a:endParaRPr>
          </a:p>
        </p:txBody>
      </p:sp>
      <p:sp>
        <p:nvSpPr>
          <p:cNvPr id="104986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虚拟现实、增强现实等技术将为数字化教学平台带来更加丰富的教学资源和互动体验。</a:t>
            </a:r>
            <a:endParaRPr altLang="en-US" dirty="0" sz="1200" lang="zh-CN" spc="150">
              <a:solidFill>
                <a:schemeClr val="tx1">
                  <a:lumMod val="65000"/>
                  <a:lumOff val="35000"/>
                </a:schemeClr>
              </a:solidFill>
              <a:latin typeface="+mn-ea"/>
              <a:sym typeface="+mn-ea"/>
            </a:endParaRPr>
          </a:p>
        </p:txBody>
      </p:sp>
      <p:sp>
        <p:nvSpPr>
          <p:cNvPr id="104986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教育信息化政策推动数字化教学平台在初中教育中的广泛应用和创新发展。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6" name="标题 1"/>
          <p:cNvSpPr>
            <a:spLocks noGrp="1"/>
          </p:cNvSpPr>
          <p:nvPr>
            <p:ph type="title"/>
          </p:nvPr>
        </p:nvSpPr>
        <p:spPr/>
        <p:txBody>
          <a:bodyPr/>
          <a:p>
            <a:r>
              <a:rPr altLang="en-US" lang="zh-CN"/>
              <a:t>个性化教育需求的满足</a:t>
            </a:r>
            <a:endParaRPr altLang="en-US" lang="zh-CN"/>
          </a:p>
        </p:txBody>
      </p:sp>
      <p:sp>
        <p:nvSpPr>
          <p:cNvPr id="104989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0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数字化教学平台能够根据学生的个性化需求和特点，提供定制化的学习资源和教学方案。</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0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0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数字化教学平台能够利用大数据和人工智能技术，对学生的学习情况进行实时跟踪和智能分析，为教师提供精准的教学指导和建议。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1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1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数字化教学平台能够鼓励学生自主学习和协作学习，培养学生的创新能力和合作精神，提高学生的学习效果和综合素质。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1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1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数字化教学平台能够整合优质的教育资源，打破地域和时间的限制，让更多的学生享受到优质的教育服务。</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4" name="标题 1"/>
          <p:cNvSpPr>
            <a:spLocks noGrp="1"/>
          </p:cNvSpPr>
          <p:nvPr>
            <p:ph type="title"/>
          </p:nvPr>
        </p:nvSpPr>
        <p:spPr/>
        <p:txBody>
          <a:bodyPr/>
          <a:p>
            <a:r>
              <a:rPr altLang="en-US" lang="zh-CN"/>
              <a:t>跨界合作与产教融合的加强</a:t>
            </a:r>
            <a:endParaRPr altLang="en-US" lang="zh-CN"/>
          </a:p>
        </p:txBody>
      </p:sp>
      <p:sp>
        <p:nvSpPr>
          <p:cNvPr id="104995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数字化教学平台将与更多行业进行跨界合作，为学生提供更丰富的学习资源和实际应用场景。</a:t>
            </a:r>
            <a:endParaRPr altLang="en-US" dirty="0" sz="1200" lang="zh-CN" spc="150">
              <a:solidFill>
                <a:schemeClr val="tx1">
                  <a:lumMod val="85000"/>
                  <a:lumOff val="15000"/>
                </a:schemeClr>
              </a:solidFill>
              <a:latin typeface="+mn-ea"/>
              <a:sym typeface="+mn-ea"/>
            </a:endParaRPr>
          </a:p>
        </p:txBody>
      </p:sp>
      <p:sp>
        <p:nvSpPr>
          <p:cNvPr id="104995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随着技术的发展，产教融合将进一步加强，学校与企业将更加紧密地合作，共同培养符合市场需求的人才。</a:t>
            </a:r>
            <a:endParaRPr altLang="en-US" dirty="0" sz="1200" lang="zh-CN" spc="150">
              <a:solidFill>
                <a:schemeClr val="tx1">
                  <a:lumMod val="85000"/>
                  <a:lumOff val="15000"/>
                </a:schemeClr>
              </a:solidFill>
              <a:latin typeface="+mn-ea"/>
              <a:sym typeface="+mn-ea"/>
            </a:endParaRPr>
          </a:p>
        </p:txBody>
      </p:sp>
      <p:sp>
        <p:nvSpPr>
          <p:cNvPr id="104996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数字化教学平台将更加注重与产业的对接，提供更加贴近实际需求的课程和学习内容。</a:t>
            </a:r>
            <a:endParaRPr altLang="en-US" dirty="0" sz="1200" lang="zh-CN" spc="150">
              <a:solidFill>
                <a:schemeClr val="tx1">
                  <a:lumMod val="85000"/>
                  <a:lumOff val="15000"/>
                </a:schemeClr>
              </a:solidFill>
              <a:latin typeface="+mn-ea"/>
              <a:sym typeface="+mn-ea"/>
            </a:endParaRPr>
          </a:p>
        </p:txBody>
      </p:sp>
      <p:sp>
        <p:nvSpPr>
          <p:cNvPr id="104997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跨界合作与产教融合的加强将有助于提高数字化教学平台在初中教育中的教学质量和效果。</a:t>
            </a:r>
            <a:endParaRPr altLang="en-US" dirty="0" sz="1200" lang="zh-CN" spc="150">
              <a:solidFill>
                <a:schemeClr val="tx1">
                  <a:lumMod val="85000"/>
                  <a:lumOff val="15000"/>
                </a:schemeClr>
              </a:solidFill>
              <a:latin typeface="+mn-ea"/>
              <a:sym typeface="+mn-ea"/>
            </a:endParaRPr>
          </a:p>
        </p:txBody>
      </p:sp>
      <p:sp>
        <p:nvSpPr>
          <p:cNvPr id="104997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2" name="标题 1"/>
          <p:cNvSpPr>
            <a:spLocks noGrp="1"/>
          </p:cNvSpPr>
          <p:nvPr>
            <p:ph type="title"/>
          </p:nvPr>
        </p:nvSpPr>
        <p:spPr/>
        <p:txBody>
          <a:bodyPr/>
          <a:p>
            <a:r>
              <a:rPr altLang="en-US" lang="zh-CN"/>
              <a:t>政策支持与标准规范的制定</a:t>
            </a:r>
            <a:endParaRPr altLang="en-US" lang="zh-CN"/>
          </a:p>
        </p:txBody>
      </p:sp>
      <p:sp>
        <p:nvSpPr>
          <p:cNvPr id="105001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资金投入：政府和社会各界增加对数字化教学平台的资金投入，推动其研发和应用。</a:t>
            </a:r>
            <a:endParaRPr altLang="zh-CN" dirty="0" lang="en-US">
              <a:solidFill>
                <a:schemeClr val="dk1">
                  <a:lumMod val="80000"/>
                  <a:lumOff val="20000"/>
                </a:schemeClr>
              </a:solidFill>
              <a:latin typeface="+mn-ea"/>
              <a:sym typeface="+mn-ea"/>
            </a:endParaRPr>
          </a:p>
        </p:txBody>
      </p:sp>
      <p:sp>
        <p:nvSpPr>
          <p:cNvPr id="105002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政策支持：政府出台相关政策，鼓励数字化教学平台在初中教育中的发展和应用。</a:t>
            </a:r>
            <a:endParaRPr altLang="en-US" dirty="0" sz="1600" lang="zh-CN">
              <a:solidFill>
                <a:schemeClr val="dk1">
                  <a:lumMod val="80000"/>
                  <a:lumOff val="20000"/>
                </a:schemeClr>
              </a:solidFill>
              <a:latin typeface="+mn-ea"/>
              <a:sym typeface="+mn-ea"/>
            </a:endParaRPr>
          </a:p>
        </p:txBody>
      </p:sp>
      <p:sp>
        <p:nvSpPr>
          <p:cNvPr id="105003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标准规范的制定：制定数字化教学平台在初中教育中的标准规范，确保平台的安全性、稳定性和有效性。</a:t>
            </a:r>
            <a:endParaRPr altLang="en-US" dirty="0" lang="zh-CN">
              <a:solidFill>
                <a:schemeClr val="dk1">
                  <a:lumMod val="80000"/>
                  <a:lumOff val="20000"/>
                </a:schemeClr>
              </a:solidFill>
              <a:latin typeface="+mn-ea"/>
              <a:sym typeface="+mn-ea"/>
            </a:endParaRPr>
          </a:p>
        </p:txBody>
      </p:sp>
      <p:sp>
        <p:nvSpPr>
          <p:cNvPr id="105003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培训与推广：加强对初中教师的数字化教学平台培训，提高其应用能力和教学水平，促进数字化教学在初中教育中的普及和应用。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78"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080"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5*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5*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5*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5*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5*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5*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5*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5*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5*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5*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5*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5*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5*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5*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5*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5*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SLIDE_ID" val="custom20231212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2.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7.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3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3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1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61.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2023-12-31T15:59:06Z</dcterms:created>
  <dcterms:modified xsi:type="dcterms:W3CDTF">2023-12-31T15:59:06Z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0b1418611c1c4aab86f54671135f11ab_21</vt:lpwstr>
  </property>
</Properties>
</file>