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5186" r:id="rId1"/>
    <p:sldMasterId id="2147505223" r:id="rId2"/>
  </p:sldMasterIdLst>
  <p:notesMasterIdLst>
    <p:notesMasterId r:id="rId3"/>
  </p:notesMasterIdLst>
  <p:sldIdLst>
    <p:sldId id="10133" r:id="rId4"/>
    <p:sldId id="10138" r:id="rId5"/>
    <p:sldId id="10142" r:id="rId6"/>
    <p:sldId id="10145" r:id="rId7"/>
    <p:sldId id="10148" r:id="rId8"/>
    <p:sldId id="10151" r:id="rId9"/>
    <p:sldId id="10154" r:id="rId10"/>
    <p:sldId id="10157" r:id="rId11"/>
    <p:sldId id="10160" r:id="rId12"/>
    <p:sldId id="10163" r:id="rId13"/>
    <p:sldId id="10166" r:id="rId14"/>
    <p:sldId id="10169" r:id="rId15"/>
    <p:sldId id="10172" r:id="rId16"/>
    <p:sldId id="10175" r:id="rId17"/>
    <p:sldId id="10178" r:id="rId18"/>
    <p:sldId id="10181" r:id="rId19"/>
    <p:sldId id="10184" r:id="rId20"/>
    <p:sldId id="10187" r:id="rId21"/>
    <p:sldId id="10190" r:id="rId22"/>
    <p:sldId id="10193" r:id="rId23"/>
    <p:sldId id="10196" r:id="rId24"/>
    <p:sldId id="10199" r:id="rId25"/>
    <p:sldId id="10202" r:id="rId26"/>
    <p:sldId id="10205" r:id="rId27"/>
    <p:sldId id="10208" r:id="rId28"/>
    <p:sldId id="10211" r:id="rId29"/>
    <p:sldId id="10215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5187" r:id="rId1"/>
    <p:sldLayoutId id="2147505188" r:id="rId2"/>
    <p:sldLayoutId id="2147505189" r:id="rId3"/>
    <p:sldLayoutId id="2147505190" r:id="rId4"/>
    <p:sldLayoutId id="2147505191" r:id="rId5"/>
    <p:sldLayoutId id="2147505192" r:id="rId6"/>
    <p:sldLayoutId id="2147505193" r:id="rId7"/>
    <p:sldLayoutId id="2147505194" r:id="rId8"/>
    <p:sldLayoutId id="2147505195" r:id="rId9"/>
    <p:sldLayoutId id="2147505196" r:id="rId10"/>
    <p:sldLayoutId id="214750519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5224" r:id="rId1"/>
    <p:sldLayoutId id="2147505225" r:id="rId2"/>
    <p:sldLayoutId id="2147505226" r:id="rId3"/>
    <p:sldLayoutId id="2147505227" r:id="rId4"/>
    <p:sldLayoutId id="2147505228" r:id="rId5"/>
    <p:sldLayoutId id="2147505229" r:id="rId6"/>
    <p:sldLayoutId id="2147505230" r:id="rId7"/>
    <p:sldLayoutId id="2147505231" r:id="rId8"/>
    <p:sldLayoutId id="2147505232" r:id="rId9"/>
    <p:sldLayoutId id="2147505233" r:id="rId10"/>
    <p:sldLayoutId id="2147505234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tags" Target="../tags/tag189.xml"/><Relationship Id="rId14" Type="http://schemas.openxmlformats.org/officeDocument/2006/relationships/tags" Target="../tags/tag190.xml"/><Relationship Id="rId15" Type="http://schemas.openxmlformats.org/officeDocument/2006/relationships/tags" Target="../tags/tag191.xml"/><Relationship Id="rId16" Type="http://schemas.openxmlformats.org/officeDocument/2006/relationships/tags" Target="../tags/tag192.xml"/><Relationship Id="rId17" Type="http://schemas.openxmlformats.org/officeDocument/2006/relationships/tags" Target="../tags/tag193.xml"/><Relationship Id="rId18" Type="http://schemas.openxmlformats.org/officeDocument/2006/relationships/tags" Target="../tags/tag194.xml"/><Relationship Id="rId19" Type="http://schemas.openxmlformats.org/officeDocument/2006/relationships/tags" Target="../tags/tag195.xml"/><Relationship Id="rId20" Type="http://schemas.openxmlformats.org/officeDocument/2006/relationships/tags" Target="../tags/tag196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tags" Target="../tags/tag209.xml"/><Relationship Id="rId14" Type="http://schemas.openxmlformats.org/officeDocument/2006/relationships/tags" Target="../tags/tag210.xml"/><Relationship Id="rId15" Type="http://schemas.openxmlformats.org/officeDocument/2006/relationships/tags" Target="../tags/tag211.xml"/><Relationship Id="rId16" Type="http://schemas.openxmlformats.org/officeDocument/2006/relationships/tags" Target="../tags/tag212.xml"/><Relationship Id="rId17" Type="http://schemas.openxmlformats.org/officeDocument/2006/relationships/tags" Target="../tags/tag213.xml"/><Relationship Id="rId18" Type="http://schemas.openxmlformats.org/officeDocument/2006/relationships/tags" Target="../tags/tag214.xml"/><Relationship Id="rId19" Type="http://schemas.openxmlformats.org/officeDocument/2006/relationships/tags" Target="../tags/tag215.xml"/><Relationship Id="rId20" Type="http://schemas.openxmlformats.org/officeDocument/2006/relationships/tags" Target="../tags/tag216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tags" Target="../tags/tag277.xml"/><Relationship Id="rId16" Type="http://schemas.openxmlformats.org/officeDocument/2006/relationships/tags" Target="../tags/tag278.xml"/><Relationship Id="rId17" Type="http://schemas.openxmlformats.org/officeDocument/2006/relationships/tags" Target="../tags/tag279.xml"/><Relationship Id="rId18" Type="http://schemas.openxmlformats.org/officeDocument/2006/relationships/tags" Target="../tags/tag280.xml"/><Relationship Id="rId19" Type="http://schemas.openxmlformats.org/officeDocument/2006/relationships/tags" Target="../tags/tag281.xml"/><Relationship Id="rId20" Type="http://schemas.openxmlformats.org/officeDocument/2006/relationships/tags" Target="../tags/tag282.xml"/><Relationship Id="rId21" Type="http://schemas.openxmlformats.org/officeDocument/2006/relationships/tags" Target="../tags/tag283.xml"/><Relationship Id="rId22" Type="http://schemas.openxmlformats.org/officeDocument/2006/relationships/tags" Target="../tags/tag284.xml"/><Relationship Id="rId23" Type="http://schemas.openxmlformats.org/officeDocument/2006/relationships/tags" Target="../tags/tag285.xml"/><Relationship Id="rId24" Type="http://schemas.openxmlformats.org/officeDocument/2006/relationships/tags" Target="../tags/tag286.xml"/><Relationship Id="rId25" Type="http://schemas.openxmlformats.org/officeDocument/2006/relationships/tags" Target="../tags/tag287.xml"/><Relationship Id="rId26" Type="http://schemas.openxmlformats.org/officeDocument/2006/relationships/tags" Target="../tags/tag288.xml"/><Relationship Id="rId27" Type="http://schemas.openxmlformats.org/officeDocument/2006/relationships/tags" Target="../tags/tag289.xml"/><Relationship Id="rId28" Type="http://schemas.openxmlformats.org/officeDocument/2006/relationships/tags" Target="../tags/tag290.xml"/><Relationship Id="rId29" Type="http://schemas.openxmlformats.org/officeDocument/2006/relationships/tags" Target="../tags/tag291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tags" Target="../tags/tag323.xml"/><Relationship Id="rId14" Type="http://schemas.openxmlformats.org/officeDocument/2006/relationships/tags" Target="../tags/tag324.xml"/><Relationship Id="rId1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家电零售市场状况及2024年投资预测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53594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750570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750570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家电零售市场概述</a:t>
            </a:r>
            <a:endParaRPr altLang="en-US" dirty="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1"/>
          <p:cNvSpPr/>
          <p:nvPr>
            <p:custDataLst>
              <p:tags r:id="rId6"/>
            </p:custDataLst>
          </p:nvPr>
        </p:nvSpPr>
        <p:spPr>
          <a:xfrm>
            <a:off x="281051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3025140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3025140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家电零售市场的主要参与者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2" name="矩形: 圆角 78"/>
          <p:cNvSpPr/>
          <p:nvPr>
            <p:custDataLst>
              <p:tags r:id="rId9"/>
            </p:custDataLst>
          </p:nvPr>
        </p:nvSpPr>
        <p:spPr>
          <a:xfrm>
            <a:off x="508508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530034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530034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家电零售市场的投资机会和风险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8" name="矩形: 圆角 85"/>
          <p:cNvSpPr/>
          <p:nvPr>
            <p:custDataLst>
              <p:tags r:id="rId12"/>
            </p:custDataLst>
          </p:nvPr>
        </p:nvSpPr>
        <p:spPr>
          <a:xfrm>
            <a:off x="735965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757491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757491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2024年家电零售市场的预测和发展趋势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24" name="矩形: 圆角 92"/>
          <p:cNvSpPr/>
          <p:nvPr>
            <p:custDataLst>
              <p:tags r:id="rId15"/>
            </p:custDataLst>
          </p:nvPr>
        </p:nvSpPr>
        <p:spPr>
          <a:xfrm>
            <a:off x="9634855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984948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984948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家电零售市场的未来发展方向和机遇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家电零售市场概述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市场发展历程</a:t>
            </a:r>
            <a:endParaRPr altLang="en-US" lang="zh-CN"/>
          </a:p>
        </p:txBody>
      </p:sp>
      <p:sp>
        <p:nvSpPr>
          <p:cNvPr id="104890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家电零售市场起步阶段：20世纪80年代，以传统百货商场为主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家电零售市场快速发展阶段：20世纪90年代，家电连锁超市崛起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家电零售市场电商化阶段：21世纪初，电商平台开始涉足家电零售市场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家电零售市场线上线下融合阶段：近年来，线上线下融合成为家电零售市场发展的新趋势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市场规模和增长趋势</a:t>
            </a:r>
            <a:endParaRPr altLang="en-US" lang="zh-CN"/>
          </a:p>
        </p:txBody>
      </p:sp>
      <p:sp>
        <p:nvSpPr>
          <p:cNvPr id="104895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6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2022年家电零售市场规模达到XXXX亿元，同比增长XX%。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6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预计到2024年，市场规模将达到XXXX亿元，复合年增长率为XX%。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7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线上渠道已成为家电零售的主要销售渠道，占比超过XX%。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智能家居、绿色环保等新兴家电品类成为市场增长的重要驱动力。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01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家电零售市场概述：介绍了家电零售市场的整体规模、发展历程和竞争状况。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家电零售市场竞争格局：分析了家电零售市场的竞争格局，包括主要竞争对手、市场份额和竞争优势。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家电零售市场发展趋势：预测了家电零售市场未来的发展趋势，包括技术进步、消费升级和渠道变革等方面。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家电零售市场投资机会：探讨了家电零售市场的投资机会和风险，为投资者提供了参考和建议。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消费者需求和行为特点</a:t>
            </a:r>
            <a:endParaRPr altLang="en-US" lang="zh-CN"/>
          </a:p>
        </p:txBody>
      </p:sp>
      <p:sp>
        <p:nvSpPr>
          <p:cNvPr id="104907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7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消费者对家电产品的需求日益多样化，追求品质和个性化。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8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8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消费者越来越注重购物体验和服务，对线上线下融合的购物方式更感兴趣。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8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8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智能家居和绿色环保成为家电消费的重要趋势，消费者更倾向于购买节能、环保、智能的家电产品。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9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9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消费者对家电产品的品牌和口碑越来越关注，更愿意选择知名品牌和口碑良好的产品。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3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家电零售市场的主要参与者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传统家电零售商</a:t>
            </a:r>
            <a:endParaRPr altLang="en-US" lang="zh-CN"/>
          </a:p>
        </p:txBody>
      </p:sp>
      <p:sp>
        <p:nvSpPr>
          <p:cNvPr id="104916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家电零售市场的主要参与者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传统家电零售商的优劣势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传统家电零售商的市场份额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传统家电零售商的未来发展前景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电商平台</a:t>
            </a:r>
            <a:endParaRPr altLang="en-US" lang="zh-CN"/>
          </a:p>
        </p:txBody>
      </p:sp>
      <p:sp>
        <p:nvSpPr>
          <p:cNvPr id="104922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京东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苏宁易购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淘宝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拼多多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新兴家电零售商</a:t>
            </a:r>
            <a:endParaRPr altLang="en-US" lang="zh-CN"/>
          </a:p>
        </p:txBody>
      </p:sp>
      <p:sp>
        <p:nvSpPr>
          <p:cNvPr id="1049268" name="任意多边形 35"/>
          <p:cNvSpPr/>
          <p:nvPr>
            <p:custDataLst>
              <p:tags r:id="rId1"/>
            </p:custDataLst>
          </p:nvPr>
        </p:nvSpPr>
        <p:spPr>
          <a:xfrm>
            <a:off x="608400" y="1491688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270" name="任意多边形 39"/>
          <p:cNvSpPr/>
          <p:nvPr>
            <p:custDataLst>
              <p:tags r:id="rId2"/>
            </p:custDataLst>
          </p:nvPr>
        </p:nvSpPr>
        <p:spPr>
          <a:xfrm>
            <a:off x="691615" y="1581891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71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7019" y="1805493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72" name="正文"/>
          <p:cNvSpPr txBox="1"/>
          <p:nvPr>
            <p:custDataLst>
              <p:tags r:id="rId4"/>
            </p:custDataLst>
          </p:nvPr>
        </p:nvSpPr>
        <p:spPr>
          <a:xfrm>
            <a:off x="2260641" y="156728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简介：新兴家电零售商是指近年来在家电零售市场崭露头角的新兴企业，它们通常通过线上渠道或线上线下结合的方式开展业务。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274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935" y="15634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276" name="任意多边形 45"/>
          <p:cNvSpPr/>
          <p:nvPr>
            <p:custDataLst>
              <p:tags r:id="rId6"/>
            </p:custDataLst>
          </p:nvPr>
        </p:nvSpPr>
        <p:spPr>
          <a:xfrm>
            <a:off x="608400" y="2729122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278" name="任意多边形 46"/>
          <p:cNvSpPr/>
          <p:nvPr>
            <p:custDataLst>
              <p:tags r:id="rId7"/>
            </p:custDataLst>
          </p:nvPr>
        </p:nvSpPr>
        <p:spPr>
          <a:xfrm>
            <a:off x="691615" y="2819325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73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7019" y="3042927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80" name="正文"/>
          <p:cNvSpPr txBox="1"/>
          <p:nvPr>
            <p:custDataLst>
              <p:tags r:id="rId9"/>
            </p:custDataLst>
          </p:nvPr>
        </p:nvSpPr>
        <p:spPr>
          <a:xfrm>
            <a:off x="2260641" y="2804714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优势：新兴家电零售商通常具有更加灵活的运营模式和更低的成本结构，能够提供更加优惠的价格和更加便捷的服务，吸引更多消费者。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282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935" y="2800903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284" name="任意多边形 51"/>
          <p:cNvSpPr/>
          <p:nvPr>
            <p:custDataLst>
              <p:tags r:id="rId11"/>
            </p:custDataLst>
          </p:nvPr>
        </p:nvSpPr>
        <p:spPr>
          <a:xfrm>
            <a:off x="608400" y="3966555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286" name="任意多边形 52"/>
          <p:cNvSpPr/>
          <p:nvPr>
            <p:custDataLst>
              <p:tags r:id="rId12"/>
            </p:custDataLst>
          </p:nvPr>
        </p:nvSpPr>
        <p:spPr>
          <a:xfrm>
            <a:off x="691615" y="4056758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75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7019" y="4280360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88" name="正文"/>
          <p:cNvSpPr txBox="1"/>
          <p:nvPr>
            <p:custDataLst>
              <p:tags r:id="rId14"/>
            </p:custDataLst>
          </p:nvPr>
        </p:nvSpPr>
        <p:spPr>
          <a:xfrm>
            <a:off x="2260641" y="4042148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代表企业：例如小米之家、京东家电、苏宁易购等，这些企业通过创新的商业模式和品牌影响力，在家电零售市场占据了一定的市场份额。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290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935" y="4038337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292" name="任意多边形 57"/>
          <p:cNvSpPr/>
          <p:nvPr>
            <p:custDataLst>
              <p:tags r:id="rId16"/>
            </p:custDataLst>
          </p:nvPr>
        </p:nvSpPr>
        <p:spPr>
          <a:xfrm>
            <a:off x="608400" y="5203989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294" name="任意多边形 58"/>
          <p:cNvSpPr/>
          <p:nvPr>
            <p:custDataLst>
              <p:tags r:id="rId17"/>
            </p:custDataLst>
          </p:nvPr>
        </p:nvSpPr>
        <p:spPr>
          <a:xfrm>
            <a:off x="691615" y="5294192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77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7019" y="5517794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96" name="正文"/>
          <p:cNvSpPr txBox="1"/>
          <p:nvPr>
            <p:custDataLst>
              <p:tags r:id="rId19"/>
            </p:custDataLst>
          </p:nvPr>
        </p:nvSpPr>
        <p:spPr>
          <a:xfrm>
            <a:off x="2260641" y="5279582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发展趋势：随着互联网和电子商务的不断发展，新兴家电零售商的市场份额将继续增长，同时它们也将面临更加激烈的竞争和更加严格的质量与服务要求。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298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935" y="52757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产业链上下游企业</a:t>
            </a:r>
            <a:endParaRPr altLang="en-US" lang="zh-CN"/>
          </a:p>
        </p:txBody>
      </p:sp>
      <p:sp>
        <p:nvSpPr>
          <p:cNvPr id="10493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家电制造商：提供家电产品，是家电零售市场的上游企业。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物流配送企业：负责家电产品的物流配送，是家电零售市场的辅助参与者。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电商平台：提供线上销售平台，是家电零售市场的有力竞争者。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家电零售商：销售家电产品，直接面对消费者，是家电零售市场的主要参与者。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0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家电零售市场的投资机会和风险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投资机会</a:t>
            </a:r>
            <a:endParaRPr altLang="en-US" lang="zh-CN"/>
          </a:p>
        </p:txBody>
      </p:sp>
      <p:sp>
        <p:nvSpPr>
          <p:cNvPr id="104944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4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政策支持力度加大，国家出台了一系列政策鼓励家电消费和绿色智能家电的普及，为投资者提供了政策保障。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技术创新推动家电零售市场升级，例如人工智能、大数据、物联网等技术的应用，将为投资者带来更多的商业机会和投资价值。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家电零售市场潜力巨大，随着消费升级和智能化趋势，未来市场空间将进一步扩大。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线上线下融合加速，为投资者提供了更多元化的投资选择和商业模式创新的机会。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风险因素</a:t>
            </a:r>
            <a:endParaRPr altLang="en-US" lang="zh-CN"/>
          </a:p>
        </p:txBody>
      </p:sp>
      <p:sp>
        <p:nvSpPr>
          <p:cNvPr id="104950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0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市场竞争激烈：家电零售市场品牌众多，竞争激烈，新进入者面临较大压力。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1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消费者需求变化：消费者对家电产品的需求不断变化，对品质和服务的要求也越来越高，需要企业不断更新产品和服务。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1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成本压力：原材料价格上涨、人工成本增加等因素导致企业成本压力加大，影响企业的盈利能力。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2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宏观经济环境：宏观经济环境的变化对家电零售市场也会产生影响，如经济下行、政策调整等因素都可能对市场造成冲击。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投资策略和注意事项</a:t>
            </a:r>
            <a:endParaRPr altLang="en-US" lang="zh-CN"/>
          </a:p>
        </p:txBody>
      </p:sp>
      <p:sp>
        <p:nvSpPr>
          <p:cNvPr id="104956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了解市场状况：深入研究家电零售市场的趋势、竞争格局和消费者需求，为制定投资策略提供依据。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关注品牌和产品：选择具有市场潜力和竞争优势的品牌和产品进行投资，重点关注技术创新和品质保证。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合理规划资金投入：根据自身实力和风险承受能力，合理分配投资资金，避免盲目跟风或过度投入。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保持灵活性和适应性：根据市场变化及时调整投资策略，把握市场机会，规避潜在风险。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0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2024年家电零售市场的预测和发展趋势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市场规模预测</a:t>
            </a:r>
            <a:endParaRPr altLang="en-US" lang="zh-CN"/>
          </a:p>
        </p:txBody>
      </p:sp>
      <p:sp>
        <p:nvSpPr>
          <p:cNvPr id="10496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2024年家电零售市场规模将达到XX万亿元，同比增长XX%。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随着消费升级和智能化趋势的加速，高端家电和智能家电将成为市场增长的重要动力。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线上线下融合加速，线上渠道占比将进一步提升至XX%。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家电零售市场将呈现多元化、个性化、智能化的发展趋势，品牌竞争将更加激烈。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增长趋势预测</a:t>
            </a:r>
            <a:endParaRPr altLang="en-US" lang="zh-CN"/>
          </a:p>
        </p:txBody>
      </p:sp>
      <p:sp>
        <p:nvSpPr>
          <p:cNvPr id="104969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市场规模持续扩大，增长速度加快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品牌竞争加剧，品质和服务成为竞争关键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智能化、个性化、高端化成为家电消费新趋势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线上线下融合加速，全渠道销售成为主流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市场竞争格局变化预测</a:t>
            </a:r>
            <a:endParaRPr altLang="en-US" lang="zh-CN"/>
          </a:p>
        </p:txBody>
      </p:sp>
      <p:sp>
        <p:nvSpPr>
          <p:cNvPr id="104977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随着新零售模式的兴起，线上线下融合将成为主流趋势。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家电零售市场将呈现多元化竞争格局，品牌竞争将更加激烈。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智能家居市场将迎来爆发式增长，智能家电产品将成为竞争焦点。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环保、节能、低碳等可持续发展理念将在家电产品中得到广泛应用。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消费者需求和行为变化预测</a:t>
            </a:r>
            <a:endParaRPr altLang="en-US" lang="zh-CN"/>
          </a:p>
        </p:txBody>
      </p:sp>
      <p:sp>
        <p:nvSpPr>
          <p:cNvPr id="104982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线上购物成为主流，线下体验店成为重要补充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消费者对智能家电的需求增加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绿色环保成为家电产品的必备要素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个性化定制成为新的消费趋势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7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家电零售市场的未来发展方向和机遇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新兴技术和商业模式的应用和创新</a:t>
            </a:r>
            <a:endParaRPr altLang="en-US" lang="zh-CN"/>
          </a:p>
        </p:txBody>
      </p:sp>
      <p:sp>
        <p:nvSpPr>
          <p:cNvPr id="104991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定制化服务和体验：满足消费者个性化需求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2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线上线下融合：拓展销售渠道，提升品牌影响力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物联网和智能家居：打造智能生活生态圈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3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人工智能和大数据：提升零售效率和客户体验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产业链整合和协同发展</a:t>
            </a:r>
            <a:endParaRPr altLang="en-US" lang="zh-CN"/>
          </a:p>
        </p:txBody>
      </p:sp>
      <p:sp>
        <p:nvSpPr>
          <p:cNvPr id="104997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7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产业链整合：家电零售市场将通过整合产业链上下游资源，实现更高效的物流配送和更优质的服务体验。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8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线上线下融合：随着互联网技术的发展，家电零售市场将进一步实现线上线下的融合，提供更加便捷的购物体验。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8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个性化需求驱动：消费者对个性化需求的追求将推动家电零售市场向定制化、智能化方向发展。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9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绿色环保理念：随着社会对环保问题的关注度提高，家电零售市场将更加注重绿色环保理念，推广节能环保的家电产品。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全球化发展和国际市场拓展</a:t>
            </a:r>
            <a:endParaRPr altLang="en-US" lang="zh-CN"/>
          </a:p>
        </p:txBody>
      </p:sp>
      <p:sp>
        <p:nvSpPr>
          <p:cNvPr id="105003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家电零售企业将加大在全球化战略上的投入，拓展国际市场，提升品牌影响力。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随着全球电商的快速发展，家电零售企业将积极开展跨境电商业务，为消费者提供更丰富的产品选择和购物体验。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国际市场需求多样化，家电零售企业将针对不同国家和地区的市场特点，推出定制化产品和服务，满足当地消费者需求。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面对国际市场的竞争和挑战，家电零售企业需要加强技术创新和品质保障，提升产品核心竞争力，以赢得更多市场份额。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可持续发展的环保理念和实践</a:t>
            </a:r>
            <a:endParaRPr altLang="en-US" lang="zh-CN"/>
          </a:p>
        </p:txBody>
      </p:sp>
      <p:sp>
        <p:nvSpPr>
          <p:cNvPr id="10500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家电零售企业应关注环保问题，推广绿色消费观念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采取可持续发展的经营模式，降低对环境的影响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研发环保产品，满足消费者对环保的需求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加强与环保组织的合作，共同推动环保事业的发展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13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5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5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5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VALUE" val="35"/>
  <p:tag name="KSO_WM_UNIT_TYPE" val="l_h_a"/>
  <p:tag name="KSO_WM_UNIT_ID" val="custom20230267_5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5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2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5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3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5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5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5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26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0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6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2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1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5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3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1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5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55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2024-01-05T01:53:26Z</dcterms:created>
  <dcterms:modified xsi:type="dcterms:W3CDTF">2024-01-05T01:53:26Z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252e632e92e04874817ec8dbaf6ad53a_21</vt:lpwstr>
  </property>
</Properties>
</file>