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416" r:id="rId1"/>
    <p:sldMasterId id="2147493453" r:id="rId2"/>
  </p:sldMasterIdLst>
  <p:notesMasterIdLst>
    <p:notesMasterId r:id="rId3"/>
  </p:notesMasterIdLst>
  <p:sldIdLst>
    <p:sldId id="4977" r:id="rId4"/>
    <p:sldId id="4982" r:id="rId5"/>
    <p:sldId id="4986" r:id="rId6"/>
    <p:sldId id="4989" r:id="rId7"/>
    <p:sldId id="4995" r:id="rId9"/>
    <p:sldId id="4998" r:id="rId10"/>
    <p:sldId id="5001" r:id="rId11"/>
    <p:sldId id="5004" r:id="rId12"/>
    <p:sldId id="5007" r:id="rId13"/>
    <p:sldId id="5013" r:id="rId15"/>
    <p:sldId id="5016" r:id="rId16"/>
    <p:sldId id="5019" r:id="rId17"/>
    <p:sldId id="5022" r:id="rId18"/>
    <p:sldId id="5025" r:id="rId19"/>
    <p:sldId id="5031" r:id="rId21"/>
    <p:sldId id="5034" r:id="rId22"/>
    <p:sldId id="5037" r:id="rId23"/>
    <p:sldId id="5040" r:id="rId24"/>
    <p:sldId id="5043" r:id="rId25"/>
    <p:sldId id="5049" r:id="rId27"/>
    <p:sldId id="5052" r:id="rId28"/>
    <p:sldId id="5055" r:id="rId29"/>
    <p:sldId id="5058" r:id="rId30"/>
    <p:sldId id="5061" r:id="rId31"/>
    <p:sldId id="5067" r:id="rId33"/>
    <p:sldId id="5070" r:id="rId34"/>
    <p:sldId id="5073" r:id="rId35"/>
    <p:sldId id="5076" r:id="rId36"/>
    <p:sldId id="5080"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417" r:id="rId1"/>
    <p:sldLayoutId id="2147493418" r:id="rId2"/>
    <p:sldLayoutId id="2147493419" r:id="rId3"/>
    <p:sldLayoutId id="2147493420" r:id="rId4"/>
    <p:sldLayoutId id="2147493421" r:id="rId5"/>
    <p:sldLayoutId id="2147493422" r:id="rId6"/>
    <p:sldLayoutId id="2147493423" r:id="rId7"/>
    <p:sldLayoutId id="2147493424" r:id="rId8"/>
    <p:sldLayoutId id="2147493425" r:id="rId9"/>
    <p:sldLayoutId id="2147493426" r:id="rId10"/>
    <p:sldLayoutId id="214749342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3454" r:id="rId1"/>
    <p:sldLayoutId id="2147493455" r:id="rId2"/>
    <p:sldLayoutId id="2147493456" r:id="rId3"/>
    <p:sldLayoutId id="2147493457" r:id="rId4"/>
    <p:sldLayoutId id="2147493458" r:id="rId5"/>
    <p:sldLayoutId id="2147493459" r:id="rId6"/>
    <p:sldLayoutId id="2147493460" r:id="rId7"/>
    <p:sldLayoutId id="2147493461" r:id="rId8"/>
    <p:sldLayoutId id="2147493462" r:id="rId9"/>
    <p:sldLayoutId id="2147493463" r:id="rId10"/>
    <p:sldLayoutId id="214749346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tags" Target="../tags/tag88.xml"/><Relationship Id="rId3" Type="http://schemas.openxmlformats.org/officeDocument/2006/relationships/tags" Target="../tags/tag8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tags" Target="../tags/tag135.xml"/><Relationship Id="rId10" Type="http://schemas.openxmlformats.org/officeDocument/2006/relationships/tags" Target="../tags/tag136.xml"/><Relationship Id="rId11" Type="http://schemas.openxmlformats.org/officeDocument/2006/relationships/tags" Target="../tags/tag137.xml"/><Relationship Id="rId12" Type="http://schemas.openxmlformats.org/officeDocument/2006/relationships/tags" Target="../tags/tag138.xml"/><Relationship Id="rId13" Type="http://schemas.openxmlformats.org/officeDocument/2006/relationships/tags" Target="../tags/tag139.xml"/><Relationship Id="rId14" Type="http://schemas.openxmlformats.org/officeDocument/2006/relationships/tags" Target="../tags/tag140.xml"/><Relationship Id="rId15" Type="http://schemas.openxmlformats.org/officeDocument/2006/relationships/tags" Target="../tags/tag141.xml"/><Relationship Id="rId16" Type="http://schemas.openxmlformats.org/officeDocument/2006/relationships/tags" Target="../tags/tag142.xml"/><Relationship Id="rId17" Type="http://schemas.openxmlformats.org/officeDocument/2006/relationships/tags" Target="../tags/tag143.xml"/><Relationship Id="rId18" Type="http://schemas.openxmlformats.org/officeDocument/2006/relationships/tags" Target="../tags/tag144.xml"/><Relationship Id="rId19" Type="http://schemas.openxmlformats.org/officeDocument/2006/relationships/tags" Target="../tags/tag145.xml"/><Relationship Id="rId20" Type="http://schemas.openxmlformats.org/officeDocument/2006/relationships/tags" Target="../tags/tag146.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tags" Target="../tags/tag162.xml"/><Relationship Id="rId14" Type="http://schemas.openxmlformats.org/officeDocument/2006/relationships/tags" Target="../tags/tag163.xml"/><Relationship Id="rId15" Type="http://schemas.openxmlformats.org/officeDocument/2006/relationships/tags" Target="../tags/tag164.xml"/><Relationship Id="rId16" Type="http://schemas.openxmlformats.org/officeDocument/2006/relationships/tags" Target="../tags/tag165.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tags" Target="../tags/tag178.xml"/><Relationship Id="rId14" Type="http://schemas.openxmlformats.org/officeDocument/2006/relationships/tags" Target="../tags/tag179.xml"/><Relationship Id="rId15" Type="http://schemas.openxmlformats.org/officeDocument/2006/relationships/tags" Target="../tags/tag180.xml"/><Relationship Id="rId16" Type="http://schemas.openxmlformats.org/officeDocument/2006/relationships/tags" Target="../tags/tag181.xml"/><Relationship Id="rId17" Type="http://schemas.openxmlformats.org/officeDocument/2006/relationships/tags" Target="../tags/tag182.xml"/><Relationship Id="rId18" Type="http://schemas.openxmlformats.org/officeDocument/2006/relationships/tags" Target="../tags/tag183.xml"/><Relationship Id="rId19" Type="http://schemas.openxmlformats.org/officeDocument/2006/relationships/tags" Target="../tags/tag184.xml"/><Relationship Id="rId20" Type="http://schemas.openxmlformats.org/officeDocument/2006/relationships/tags" Target="../tags/tag185.xml"/><Relationship Id="rId21" Type="http://schemas.openxmlformats.org/officeDocument/2006/relationships/tags" Target="../tags/tag186.xml"/><Relationship Id="rId22" Type="http://schemas.openxmlformats.org/officeDocument/2006/relationships/tags" Target="../tags/tag187.xml"/><Relationship Id="rId23" Type="http://schemas.openxmlformats.org/officeDocument/2006/relationships/tags" Target="../tags/tag188.xml"/><Relationship Id="rId24" Type="http://schemas.openxmlformats.org/officeDocument/2006/relationships/tags" Target="../tags/tag189.xml"/><Relationship Id="rId2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tags" Target="../tags/tag212.xml"/><Relationship Id="rId18" Type="http://schemas.openxmlformats.org/officeDocument/2006/relationships/tags" Target="../tags/tag213.xml"/><Relationship Id="rId1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tags" Target="../tags/tag233.xml"/><Relationship Id="rId18" Type="http://schemas.openxmlformats.org/officeDocument/2006/relationships/tags" Target="../tags/tag234.xml"/><Relationship Id="rId19" Type="http://schemas.openxmlformats.org/officeDocument/2006/relationships/tags" Target="../tags/tag235.xml"/><Relationship Id="rId20" Type="http://schemas.openxmlformats.org/officeDocument/2006/relationships/tags" Target="../tags/tag236.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tags" Target="../tags/tag249.xml"/><Relationship Id="rId14" Type="http://schemas.openxmlformats.org/officeDocument/2006/relationships/tags" Target="../tags/tag250.xml"/><Relationship Id="rId15" Type="http://schemas.openxmlformats.org/officeDocument/2006/relationships/tags" Target="../tags/tag251.xml"/><Relationship Id="rId16" Type="http://schemas.openxmlformats.org/officeDocument/2006/relationships/tags" Target="../tags/tag252.xml"/><Relationship Id="rId17" Type="http://schemas.openxmlformats.org/officeDocument/2006/relationships/tags" Target="../tags/tag253.xml"/><Relationship Id="rId18" Type="http://schemas.openxmlformats.org/officeDocument/2006/relationships/tags" Target="../tags/tag254.xml"/><Relationship Id="rId19" Type="http://schemas.openxmlformats.org/officeDocument/2006/relationships/tags" Target="../tags/tag255.xml"/><Relationship Id="rId20" Type="http://schemas.openxmlformats.org/officeDocument/2006/relationships/tags" Target="../tags/tag256.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tags" Target="../tags/tag304.xml"/><Relationship Id="rId14" Type="http://schemas.openxmlformats.org/officeDocument/2006/relationships/tags" Target="../tags/tag305.xml"/><Relationship Id="rId15" Type="http://schemas.openxmlformats.org/officeDocument/2006/relationships/tags" Target="../tags/tag306.xml"/><Relationship Id="rId16" Type="http://schemas.openxmlformats.org/officeDocument/2006/relationships/tags" Target="../tags/tag307.xml"/><Relationship Id="rId17" Type="http://schemas.openxmlformats.org/officeDocument/2006/relationships/tags" Target="../tags/tag308.xml"/><Relationship Id="rId18" Type="http://schemas.openxmlformats.org/officeDocument/2006/relationships/tags" Target="../tags/tag309.xml"/><Relationship Id="rId19" Type="http://schemas.openxmlformats.org/officeDocument/2006/relationships/tags" Target="../tags/tag310.xml"/><Relationship Id="rId20" Type="http://schemas.openxmlformats.org/officeDocument/2006/relationships/tags" Target="../tags/tag311.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tags" Target="../tags/tag324.xml"/><Relationship Id="rId14" Type="http://schemas.openxmlformats.org/officeDocument/2006/relationships/tags" Target="../tags/tag325.xml"/><Relationship Id="rId15" Type="http://schemas.openxmlformats.org/officeDocument/2006/relationships/tags" Target="../tags/tag326.xml"/><Relationship Id="rId16" Type="http://schemas.openxmlformats.org/officeDocument/2006/relationships/tags" Target="../tags/tag327.xml"/><Relationship Id="rId17" Type="http://schemas.openxmlformats.org/officeDocument/2006/relationships/tags" Target="../tags/tag328.xml"/><Relationship Id="rId18" Type="http://schemas.openxmlformats.org/officeDocument/2006/relationships/tags" Target="../tags/tag329.xml"/><Relationship Id="rId19" Type="http://schemas.openxmlformats.org/officeDocument/2006/relationships/tags" Target="../tags/tag330.xml"/><Relationship Id="rId20" Type="http://schemas.openxmlformats.org/officeDocument/2006/relationships/tags" Target="../tags/tag331.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tags" Target="../tags/tag371.xml"/><Relationship Id="rId14" Type="http://schemas.openxmlformats.org/officeDocument/2006/relationships/tags" Target="../tags/tag372.xml"/><Relationship Id="rId1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tags" Target="../tags/tag392.xml"/><Relationship Id="rId5" Type="http://schemas.openxmlformats.org/officeDocument/2006/relationships/slideLayout" Target="../slideLayouts/slideLayout22.xml"/><Relationship Id="rId6"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8333"/>
          </a:bodyPr>
          <a:p>
            <a:r>
              <a:rPr altLang="en-US" lang="zh-CN"/>
              <a:t>企业管理的决策分析与问题解决方法论</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问题解决的流程与策略</a:t>
            </a:r>
            <a:endParaRPr altLang="en-US" b="1" dirty="0" sz="22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企业管理中的决策分析与问题解决</a:t>
            </a:r>
            <a:endParaRPr altLang="en-US" b="1" dirty="0" sz="2400" kern="0" lang="zh-CN" spc="100">
              <a:solidFill>
                <a:schemeClr val="lt1">
                  <a:lumMod val="100000"/>
                </a:schemeClr>
              </a:solidFill>
              <a:latin typeface="+中文标题" charset="0"/>
              <a:ea typeface="+mj-ea"/>
            </a:endParaRPr>
          </a:p>
        </p:txBody>
      </p:sp>
      <p:cxnSp>
        <p:nvCxnSpPr>
          <p:cNvPr id="3145737" name="直接连接符 7"/>
          <p:cNvCxnSpPr>
            <a:cxnSpLocks/>
          </p:cNvCxnSpPr>
          <p:nvPr>
            <p:custDataLst>
              <p:tags r:id="rId7"/>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8" name="序号"/>
          <p:cNvSpPr txBox="1"/>
          <p:nvPr>
            <p:custDataLst>
              <p:tags r:id="rId8"/>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9"/>
            </p:custDataLst>
          </p:nvPr>
        </p:nvSpPr>
        <p:spPr>
          <a:xfrm>
            <a:off x="5917565" y="364363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企业管理的决策分析与问题解决案例分析</a:t>
            </a:r>
            <a:endParaRPr altLang="en-US" b="1" dirty="0" sz="2400" kern="0" lang="zh-CN" spc="100">
              <a:solidFill>
                <a:schemeClr val="lt1">
                  <a:lumMod val="100000"/>
                </a:schemeClr>
              </a:solidFill>
              <a:latin typeface="+中文标题" charset="0"/>
              <a:ea typeface="+mj-ea"/>
            </a:endParaRPr>
          </a:p>
        </p:txBody>
      </p:sp>
      <p:sp>
        <p:nvSpPr>
          <p:cNvPr id="1048792" name="序号"/>
          <p:cNvSpPr txBox="1"/>
          <p:nvPr>
            <p:custDataLst>
              <p:tags r:id="rId10"/>
            </p:custDataLst>
          </p:nvPr>
        </p:nvSpPr>
        <p:spPr>
          <a:xfrm>
            <a:off x="801497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06.</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9476105" y="364363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企业管理的决策分析与问题解决未来发展趋势</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2"/>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13"/>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4"/>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单击添加标题</a:t>
            </a:r>
            <a:endParaRPr altLang="en-US" b="1" dirty="0" sz="2200" kern="0" lang="zh-CN" spc="100">
              <a:solidFill>
                <a:schemeClr val="lt1">
                  <a:lumMod val="100000"/>
                </a:schemeClr>
              </a:solidFill>
              <a:latin typeface="+中文标题" charset="0"/>
              <a:ea typeface="+mj-ea"/>
            </a:endParaRPr>
          </a:p>
        </p:txBody>
      </p:sp>
      <p:sp>
        <p:nvSpPr>
          <p:cNvPr id="1048800" name="序号"/>
          <p:cNvSpPr txBox="1"/>
          <p:nvPr>
            <p:custDataLst>
              <p:tags r:id="rId15"/>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802" name="项标题"/>
          <p:cNvSpPr txBox="1"/>
          <p:nvPr>
            <p:custDataLst>
              <p:tags r:id="rId16"/>
            </p:custDataLst>
          </p:nvPr>
        </p:nvSpPr>
        <p:spPr>
          <a:xfrm>
            <a:off x="947610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决策分析的方法与技巧</a:t>
            </a:r>
            <a:endParaRPr altLang="en-US" b="1" dirty="0" sz="2200" kern="0" lang="zh-CN" spc="100">
              <a:solidFill>
                <a:schemeClr val="lt1">
                  <a:lumMod val="100000"/>
                </a:schemeClr>
              </a:solidFill>
              <a:latin typeface="+中文标题" charset="0"/>
              <a:ea typeface="+mj-ea"/>
            </a:endParaRPr>
          </a:p>
        </p:txBody>
      </p:sp>
      <p:cxnSp>
        <p:nvCxnSpPr>
          <p:cNvPr id="3145741" name="直接连接符 20"/>
          <p:cNvCxnSpPr>
            <a:cxnSpLocks/>
          </p:cNvCxnSpPr>
          <p:nvPr>
            <p:custDataLst>
              <p:tags r:id="rId17"/>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2" name="标题"/>
          <p:cNvSpPr>
            <a:spLocks noGrp="1"/>
          </p:cNvSpPr>
          <p:nvPr>
            <p:ph type="title"/>
            <p:custDataLst>
              <p:tags r:id="rId1"/>
            </p:custDataLst>
          </p:nvPr>
        </p:nvSpPr>
        <p:spPr>
          <a:xfrm>
            <a:off x="990691" y="2308321"/>
            <a:ext cx="7841673" cy="1152000"/>
          </a:xfrm>
        </p:spPr>
        <p:txBody>
          <a:bodyPr/>
          <a:p>
            <a:r>
              <a:rPr altLang="en-US" dirty="0" lang="zh-CN"/>
              <a:t>添加章节标题</a:t>
            </a:r>
            <a:endParaRPr altLang="en-US" dirty="0" lang="zh-CN"/>
          </a:p>
        </p:txBody>
      </p:sp>
      <p:sp>
        <p:nvSpPr>
          <p:cNvPr id="104883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8" name="标题"/>
          <p:cNvSpPr>
            <a:spLocks noGrp="1"/>
          </p:cNvSpPr>
          <p:nvPr>
            <p:ph type="title"/>
            <p:custDataLst>
              <p:tags r:id="rId1"/>
            </p:custDataLst>
          </p:nvPr>
        </p:nvSpPr>
        <p:spPr>
          <a:xfrm>
            <a:off x="990691" y="2308321"/>
            <a:ext cx="7841673" cy="1152000"/>
          </a:xfrm>
        </p:spPr>
        <p:txBody>
          <a:bodyPr/>
          <a:p>
            <a:r>
              <a:rPr altLang="en-US" dirty="0" lang="zh-CN"/>
              <a:t>决策分析的方法与技巧</a:t>
            </a:r>
            <a:endParaRPr altLang="en-US" dirty="0" lang="zh-CN"/>
          </a:p>
        </p:txBody>
      </p:sp>
      <p:sp>
        <p:nvSpPr>
          <p:cNvPr id="104887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32" name="标题 1"/>
          <p:cNvSpPr>
            <a:spLocks noGrp="1"/>
          </p:cNvSpPr>
          <p:nvPr>
            <p:ph type="title"/>
          </p:nvPr>
        </p:nvSpPr>
        <p:spPr/>
        <p:txBody>
          <a:bodyPr/>
          <a:p>
            <a:r>
              <a:rPr altLang="en-US" lang="zh-CN"/>
              <a:t>决策分析的重要性</a:t>
            </a:r>
            <a:endParaRPr altLang="en-US" lang="zh-CN"/>
          </a:p>
        </p:txBody>
      </p:sp>
      <p:sp>
        <p:nvSpPr>
          <p:cNvPr id="104893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3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3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4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4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5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决策分析能够降低风险和不确定性</a:t>
            </a:r>
            <a:endParaRPr altLang="en-US" dirty="0" sz="2400" lang="zh-CN">
              <a:latin typeface="+mn-ea"/>
              <a:ea typeface="+mn-ea"/>
            </a:endParaRPr>
          </a:p>
        </p:txBody>
      </p:sp>
      <p:sp>
        <p:nvSpPr>
          <p:cNvPr id="104895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决策分析有助于提高企业竞争力</a:t>
            </a:r>
            <a:endParaRPr altLang="en-US" dirty="0" sz="2400" lang="zh-CN">
              <a:latin typeface="+mn-ea"/>
              <a:ea typeface="+mn-ea"/>
            </a:endParaRPr>
          </a:p>
        </p:txBody>
      </p:sp>
      <p:sp>
        <p:nvSpPr>
          <p:cNvPr id="104895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决策是企业成功的关键</a:t>
            </a:r>
            <a:endParaRPr altLang="en-US" dirty="0" sz="2400" lang="zh-CN">
              <a:latin typeface="+mn-ea"/>
              <a:ea typeface="+mn-ea"/>
            </a:endParaRPr>
          </a:p>
        </p:txBody>
      </p:sp>
      <p:sp>
        <p:nvSpPr>
          <p:cNvPr id="104895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决策分析有助于提高决策质量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0" name="标题 1"/>
          <p:cNvSpPr>
            <a:spLocks noGrp="1"/>
          </p:cNvSpPr>
          <p:nvPr>
            <p:ph type="title"/>
          </p:nvPr>
        </p:nvSpPr>
        <p:spPr/>
        <p:txBody>
          <a:bodyPr/>
          <a:p>
            <a:r>
              <a:rPr altLang="en-US" lang="zh-CN"/>
              <a:t>决策分析的基本方法</a:t>
            </a:r>
            <a:endParaRPr altLang="en-US" lang="zh-CN"/>
          </a:p>
        </p:txBody>
      </p:sp>
      <p:sp>
        <p:nvSpPr>
          <p:cNvPr id="1048992" name="梯形 7"/>
          <p:cNvSpPr/>
          <p:nvPr>
            <p:custDataLst>
              <p:tags r:id="rId1"/>
            </p:custDataLst>
          </p:nvPr>
        </p:nvSpPr>
        <p:spPr>
          <a:xfrm flipV="1">
            <a:off x="838200"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8994" name="任意多边形: 形状 9"/>
          <p:cNvSpPr/>
          <p:nvPr>
            <p:custDataLst>
              <p:tags r:id="rId2"/>
            </p:custDataLst>
          </p:nvPr>
        </p:nvSpPr>
        <p:spPr>
          <a:xfrm>
            <a:off x="916166"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8996" name="矩形: 圆顶角 10"/>
          <p:cNvSpPr/>
          <p:nvPr>
            <p:custDataLst>
              <p:tags r:id="rId3"/>
            </p:custDataLst>
          </p:nvPr>
        </p:nvSpPr>
        <p:spPr>
          <a:xfrm flipH="1">
            <a:off x="838200"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8998" name="正文"/>
          <p:cNvSpPr txBox="1"/>
          <p:nvPr>
            <p:custDataLst>
              <p:tags r:id="rId4"/>
            </p:custDataLst>
          </p:nvPr>
        </p:nvSpPr>
        <p:spPr>
          <a:xfrm>
            <a:off x="96123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确定型决策分析方法：指因决策结果肯定，决策者对方案的实施能否顺利使企业取得较大收益比较有把握时所采用的决策方法</a:t>
            </a:r>
            <a:endParaRPr altLang="en-US" sz="1600" lang="zh-CN" spc="150">
              <a:solidFill>
                <a:schemeClr val="tx1">
                  <a:lumMod val="65000"/>
                  <a:lumOff val="35000"/>
                </a:schemeClr>
              </a:solidFill>
              <a:latin typeface="+mn-ea"/>
            </a:endParaRPr>
          </a:p>
        </p:txBody>
      </p:sp>
      <p:sp>
        <p:nvSpPr>
          <p:cNvPr id="1049000" name="梯形 40"/>
          <p:cNvSpPr/>
          <p:nvPr>
            <p:custDataLst>
              <p:tags r:id="rId5"/>
            </p:custDataLst>
          </p:nvPr>
        </p:nvSpPr>
        <p:spPr>
          <a:xfrm flipV="1">
            <a:off x="354567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002" name="任意多边形: 形状 41"/>
          <p:cNvSpPr/>
          <p:nvPr>
            <p:custDataLst>
              <p:tags r:id="rId6"/>
            </p:custDataLst>
          </p:nvPr>
        </p:nvSpPr>
        <p:spPr>
          <a:xfrm>
            <a:off x="3623640"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004" name="矩形: 圆顶角 42"/>
          <p:cNvSpPr/>
          <p:nvPr>
            <p:custDataLst>
              <p:tags r:id="rId7"/>
            </p:custDataLst>
          </p:nvPr>
        </p:nvSpPr>
        <p:spPr>
          <a:xfrm flipH="1">
            <a:off x="354567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006" name="正文"/>
          <p:cNvSpPr txBox="1"/>
          <p:nvPr>
            <p:custDataLst>
              <p:tags r:id="rId8"/>
            </p:custDataLst>
          </p:nvPr>
        </p:nvSpPr>
        <p:spPr>
          <a:xfrm>
            <a:off x="3668714" y="2925866"/>
            <a:ext cx="2147853" cy="2565101"/>
          </a:xfrm>
          <a:prstGeom prst="rect"/>
          <a:noFill/>
        </p:spPr>
        <p:txBody>
          <a:bodyPr anchor="t" anchorCtr="0" bIns="46800" lIns="90000" rIns="90000" rtlCol="0" tIns="46800" wrap="square">
            <a:normAutofit fontScale="9375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风险型决策分析方法：指因决策结果带有一定的风险性，决策者对各备选方案实施后可能出现的自然状态和概率比较清楚，但决策效果的好坏尚不确定的决策方法</a:t>
            </a:r>
            <a:endParaRPr altLang="en-US" sz="1600" lang="zh-CN" spc="150">
              <a:solidFill>
                <a:schemeClr val="tx1">
                  <a:lumMod val="65000"/>
                  <a:lumOff val="35000"/>
                </a:schemeClr>
              </a:solidFill>
              <a:latin typeface="+mn-ea"/>
            </a:endParaRPr>
          </a:p>
        </p:txBody>
      </p:sp>
      <p:sp>
        <p:nvSpPr>
          <p:cNvPr id="1049008" name="梯形 46"/>
          <p:cNvSpPr/>
          <p:nvPr>
            <p:custDataLst>
              <p:tags r:id="rId9"/>
            </p:custDataLst>
          </p:nvPr>
        </p:nvSpPr>
        <p:spPr>
          <a:xfrm flipV="1">
            <a:off x="6253149"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010" name="任意多边形: 形状 47"/>
          <p:cNvSpPr/>
          <p:nvPr>
            <p:custDataLst>
              <p:tags r:id="rId10"/>
            </p:custDataLst>
          </p:nvPr>
        </p:nvSpPr>
        <p:spPr>
          <a:xfrm>
            <a:off x="6331115"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012" name="矩形: 圆顶角 48"/>
          <p:cNvSpPr/>
          <p:nvPr>
            <p:custDataLst>
              <p:tags r:id="rId11"/>
            </p:custDataLst>
          </p:nvPr>
        </p:nvSpPr>
        <p:spPr>
          <a:xfrm flipH="1">
            <a:off x="6253149"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014" name="正文"/>
          <p:cNvSpPr txBox="1"/>
          <p:nvPr>
            <p:custDataLst>
              <p:tags r:id="rId12"/>
            </p:custDataLst>
          </p:nvPr>
        </p:nvSpPr>
        <p:spPr>
          <a:xfrm>
            <a:off x="6376189" y="2925866"/>
            <a:ext cx="2147853" cy="2565101"/>
          </a:xfrm>
          <a:prstGeom prst="rect"/>
          <a:noFill/>
        </p:spPr>
        <p:txBody>
          <a:bodyPr anchor="t" anchorCtr="0" bIns="46800" lIns="90000" rIns="90000" rtlCol="0" tIns="46800" wrap="square">
            <a:normAutofit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不确定型决策分析方法：指因决策者对各备选方案实施后可能出现的自然状态一无所知，决策效果的好坏尚需观察，带有很大风险性的决策方法</a:t>
            </a:r>
            <a:endParaRPr altLang="en-US" sz="1600" lang="zh-CN" spc="150">
              <a:solidFill>
                <a:schemeClr val="tx1">
                  <a:lumMod val="65000"/>
                  <a:lumOff val="35000"/>
                </a:schemeClr>
              </a:solidFill>
              <a:latin typeface="+mn-ea"/>
            </a:endParaRPr>
          </a:p>
        </p:txBody>
      </p:sp>
      <p:sp>
        <p:nvSpPr>
          <p:cNvPr id="1049016" name="梯形 52"/>
          <p:cNvSpPr/>
          <p:nvPr>
            <p:custDataLst>
              <p:tags r:id="rId13"/>
            </p:custDataLst>
          </p:nvPr>
        </p:nvSpPr>
        <p:spPr>
          <a:xfrm flipV="1">
            <a:off x="896001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018" name="任意多边形: 形状 53"/>
          <p:cNvSpPr/>
          <p:nvPr>
            <p:custDataLst>
              <p:tags r:id="rId14"/>
            </p:custDataLst>
          </p:nvPr>
        </p:nvSpPr>
        <p:spPr>
          <a:xfrm>
            <a:off x="9038589"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020" name="矩形: 圆顶角 54"/>
          <p:cNvSpPr/>
          <p:nvPr>
            <p:custDataLst>
              <p:tags r:id="rId15"/>
            </p:custDataLst>
          </p:nvPr>
        </p:nvSpPr>
        <p:spPr>
          <a:xfrm flipH="1">
            <a:off x="896001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022" name="正文"/>
          <p:cNvSpPr txBox="1"/>
          <p:nvPr>
            <p:custDataLst>
              <p:tags r:id="rId16"/>
            </p:custDataLst>
          </p:nvPr>
        </p:nvSpPr>
        <p:spPr>
          <a:xfrm>
            <a:off x="9083054"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dirty="0" sz="1600" lang="zh-CN" spc="150">
                <a:solidFill>
                  <a:schemeClr val="tx1">
                    <a:lumMod val="65000"/>
                    <a:lumOff val="35000"/>
                  </a:schemeClr>
                </a:solidFill>
                <a:latin typeface="+mn-ea"/>
              </a:rPr>
              <a:t>混合型决策分析方法：指因决策者对各备选方案实施后可能出现的自然状态部分有知，部分无知，带有一定风险性的决策方法</a:t>
            </a:r>
            <a:endParaRPr altLang="en-US" dirty="0" sz="16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6" name="标题 1"/>
          <p:cNvSpPr>
            <a:spLocks noGrp="1"/>
          </p:cNvSpPr>
          <p:nvPr>
            <p:ph type="title"/>
          </p:nvPr>
        </p:nvSpPr>
        <p:spPr/>
        <p:txBody>
          <a:bodyPr/>
          <a:p>
            <a:r>
              <a:rPr altLang="en-US" lang="zh-CN"/>
              <a:t>决策分析的技巧与工具</a:t>
            </a:r>
            <a:endParaRPr altLang="en-US" lang="zh-CN"/>
          </a:p>
        </p:txBody>
      </p:sp>
      <p:sp>
        <p:nvSpPr>
          <p:cNvPr id="1049058" name="矩形 3"/>
          <p:cNvSpPr/>
          <p:nvPr>
            <p:custDataLst>
              <p:tags r:id="rId1"/>
            </p:custDataLst>
          </p:nvPr>
        </p:nvSpPr>
        <p:spPr>
          <a:xfrm>
            <a:off x="1391850" y="2152542"/>
            <a:ext cx="9961766" cy="148059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060" name="矩形 13"/>
          <p:cNvSpPr/>
          <p:nvPr>
            <p:custDataLst>
              <p:tags r:id="rId2"/>
            </p:custDataLst>
          </p:nvPr>
        </p:nvSpPr>
        <p:spPr>
          <a:xfrm>
            <a:off x="838200" y="2152542"/>
            <a:ext cx="270160" cy="148059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文本框 4"/>
          <p:cNvSpPr txBox="1"/>
          <p:nvPr>
            <p:custDataLst>
              <p:tags r:id="rId3"/>
            </p:custDataLst>
          </p:nvPr>
        </p:nvSpPr>
        <p:spPr>
          <a:xfrm>
            <a:off x="1678048" y="2280019"/>
            <a:ext cx="9531658" cy="122481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决策分析的技巧：明确问题、收集信息、制定方案、评估方案、实施方案</a:t>
            </a:r>
            <a:endParaRPr altLang="en-US" dirty="0" sz="2400" lang="zh-CN" spc="150">
              <a:solidFill>
                <a:schemeClr val="tx1">
                  <a:lumMod val="85000"/>
                  <a:lumOff val="15000"/>
                </a:schemeClr>
              </a:solidFill>
              <a:latin typeface="+mn-ea"/>
              <a:sym typeface="+mn-ea"/>
            </a:endParaRPr>
          </a:p>
        </p:txBody>
      </p:sp>
      <p:sp>
        <p:nvSpPr>
          <p:cNvPr id="1049064" name="矩形 39"/>
          <p:cNvSpPr/>
          <p:nvPr>
            <p:custDataLst>
              <p:tags r:id="rId4"/>
            </p:custDataLst>
          </p:nvPr>
        </p:nvSpPr>
        <p:spPr>
          <a:xfrm>
            <a:off x="1391850" y="3909725"/>
            <a:ext cx="9961766" cy="148059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066" name="矩形 5"/>
          <p:cNvSpPr/>
          <p:nvPr>
            <p:custDataLst>
              <p:tags r:id="rId5"/>
            </p:custDataLst>
          </p:nvPr>
        </p:nvSpPr>
        <p:spPr>
          <a:xfrm>
            <a:off x="838200" y="3909725"/>
            <a:ext cx="270160" cy="148059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068" name="文本框 41"/>
          <p:cNvSpPr txBox="1"/>
          <p:nvPr>
            <p:custDataLst>
              <p:tags r:id="rId6"/>
            </p:custDataLst>
          </p:nvPr>
        </p:nvSpPr>
        <p:spPr>
          <a:xfrm>
            <a:off x="1678048" y="4037827"/>
            <a:ext cx="9531658" cy="122481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决策分析的工具：SWOT分析、PEST分析、五力模型、波士顿矩阵等</a:t>
            </a:r>
            <a:endParaRPr altLang="en-US" dirty="0" sz="24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2" name="标题 1"/>
          <p:cNvSpPr>
            <a:spLocks noGrp="1"/>
          </p:cNvSpPr>
          <p:nvPr>
            <p:ph type="title"/>
          </p:nvPr>
        </p:nvSpPr>
        <p:spPr/>
        <p:txBody>
          <a:bodyPr/>
          <a:p>
            <a:r>
              <a:rPr altLang="en-US" lang="zh-CN"/>
              <a:t>决策分析的实践应用</a:t>
            </a:r>
            <a:endParaRPr altLang="en-US" lang="zh-CN"/>
          </a:p>
        </p:txBody>
      </p:sp>
      <p:sp>
        <p:nvSpPr>
          <p:cNvPr id="104910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案例分析：决策分析在企业中的应用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决策分析的技巧：理性思考、权衡利弊、考虑风险、灵活调整</a:t>
            </a:r>
            <a:endParaRPr dirty="0" sz="2000" err="1">
              <a:solidFill>
                <a:schemeClr val="tx1">
                  <a:lumMod val="75000"/>
                  <a:lumOff val="25000"/>
                </a:schemeClr>
              </a:solidFill>
              <a:latin typeface="+mn-ea"/>
              <a:ea typeface="+mn-ea"/>
              <a:cs typeface="+mn-ea"/>
              <a:sym typeface="+mn-lt"/>
            </a:endParaRPr>
          </a:p>
        </p:txBody>
      </p:sp>
      <p:sp>
        <p:nvSpPr>
          <p:cNvPr id="104912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3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决策分析的实践意义：提高决策效率、降低风险、增强企业竞争力</a:t>
            </a:r>
            <a:endParaRPr dirty="0" sz="2000" err="1">
              <a:solidFill>
                <a:schemeClr val="tx1">
                  <a:lumMod val="75000"/>
                  <a:lumOff val="25000"/>
                </a:schemeClr>
              </a:solidFill>
              <a:latin typeface="+mn-ea"/>
              <a:ea typeface="+mn-ea"/>
              <a:cs typeface="+mn-ea"/>
              <a:sym typeface="+mn-lt"/>
            </a:endParaRPr>
          </a:p>
        </p:txBody>
      </p:sp>
      <p:sp>
        <p:nvSpPr>
          <p:cNvPr id="10491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决策分析的步骤：识别问题、收集信息、制定方案、评估方案、实施方案</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6" name="标题"/>
          <p:cNvSpPr>
            <a:spLocks noGrp="1"/>
          </p:cNvSpPr>
          <p:nvPr>
            <p:ph type="title"/>
            <p:custDataLst>
              <p:tags r:id="rId1"/>
            </p:custDataLst>
          </p:nvPr>
        </p:nvSpPr>
        <p:spPr>
          <a:xfrm>
            <a:off x="990691" y="2308321"/>
            <a:ext cx="7841673" cy="1152000"/>
          </a:xfrm>
        </p:spPr>
        <p:txBody>
          <a:bodyPr/>
          <a:p>
            <a:r>
              <a:rPr altLang="en-US" dirty="0" lang="zh-CN"/>
              <a:t>问题解决的流程与策略</a:t>
            </a:r>
            <a:endParaRPr altLang="en-US" dirty="0" lang="zh-CN"/>
          </a:p>
        </p:txBody>
      </p:sp>
      <p:sp>
        <p:nvSpPr>
          <p:cNvPr id="1049178"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0" name="标题 1"/>
          <p:cNvSpPr>
            <a:spLocks noGrp="1"/>
          </p:cNvSpPr>
          <p:nvPr>
            <p:ph type="title"/>
          </p:nvPr>
        </p:nvSpPr>
        <p:spPr/>
        <p:txBody>
          <a:bodyPr/>
          <a:p>
            <a:r>
              <a:rPr altLang="en-US" lang="zh-CN"/>
              <a:t>问题解决的重要性</a:t>
            </a:r>
            <a:endParaRPr altLang="en-US" lang="zh-CN"/>
          </a:p>
        </p:txBody>
      </p:sp>
      <p:sp>
        <p:nvSpPr>
          <p:cNvPr id="10492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促进企业创新发展</a:t>
            </a:r>
            <a:endParaRPr altLang="zh-CN" dirty="0" lang="en-US">
              <a:solidFill>
                <a:schemeClr val="dk1">
                  <a:lumMod val="80000"/>
                  <a:lumOff val="20000"/>
                </a:schemeClr>
              </a:solidFill>
              <a:latin typeface="+mn-ea"/>
              <a:sym typeface="+mn-ea"/>
            </a:endParaRPr>
          </a:p>
        </p:txBody>
      </p:sp>
      <p:sp>
        <p:nvSpPr>
          <p:cNvPr id="10492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提升企业运营效率</a:t>
            </a:r>
            <a:endParaRPr altLang="en-US" dirty="0" lang="zh-CN">
              <a:solidFill>
                <a:schemeClr val="dk1">
                  <a:lumMod val="80000"/>
                  <a:lumOff val="20000"/>
                </a:schemeClr>
              </a:solidFill>
              <a:latin typeface="+mn-ea"/>
              <a:sym typeface="+mn-ea"/>
            </a:endParaRPr>
          </a:p>
        </p:txBody>
      </p:sp>
      <p:sp>
        <p:nvSpPr>
          <p:cNvPr id="10492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增强企业竞争力</a:t>
            </a:r>
            <a:endParaRPr altLang="en-US" dirty="0" lang="zh-CN">
              <a:solidFill>
                <a:schemeClr val="dk1">
                  <a:lumMod val="80000"/>
                  <a:lumOff val="20000"/>
                </a:schemeClr>
              </a:solidFill>
              <a:latin typeface="+mn-ea"/>
              <a:sym typeface="+mn-ea"/>
            </a:endParaRPr>
          </a:p>
        </p:txBody>
      </p:sp>
      <p:sp>
        <p:nvSpPr>
          <p:cNvPr id="10492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保障企业可持续发展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6" name="标题 1"/>
          <p:cNvSpPr>
            <a:spLocks noGrp="1"/>
          </p:cNvSpPr>
          <p:nvPr>
            <p:ph type="title"/>
          </p:nvPr>
        </p:nvSpPr>
        <p:spPr/>
        <p:txBody>
          <a:bodyPr/>
          <a:p>
            <a:r>
              <a:rPr altLang="en-US" lang="zh-CN"/>
              <a:t>问题解决的流程</a:t>
            </a:r>
            <a:endParaRPr altLang="en-US" lang="zh-CN"/>
          </a:p>
        </p:txBody>
      </p:sp>
      <p:sp>
        <p:nvSpPr>
          <p:cNvPr id="1049308" name="对角圆角矩形 52"/>
          <p:cNvSpPr/>
          <p:nvPr>
            <p:custDataLst>
              <p:tags r:id="rId1"/>
            </p:custDataLst>
          </p:nvPr>
        </p:nvSpPr>
        <p:spPr>
          <a:xfrm>
            <a:off x="838200" y="1554408"/>
            <a:ext cx="5036170" cy="1226602"/>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对角圆角矩形 53"/>
          <p:cNvSpPr/>
          <p:nvPr>
            <p:custDataLst>
              <p:tags r:id="rId2"/>
            </p:custDataLst>
          </p:nvPr>
        </p:nvSpPr>
        <p:spPr>
          <a:xfrm>
            <a:off x="838200" y="1427203"/>
            <a:ext cx="504050" cy="480974"/>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直角三角形 54"/>
          <p:cNvSpPr/>
          <p:nvPr>
            <p:custDataLst>
              <p:tags r:id="rId3"/>
            </p:custDataLst>
          </p:nvPr>
        </p:nvSpPr>
        <p:spPr>
          <a:xfrm>
            <a:off x="1342589" y="1427836"/>
            <a:ext cx="75943" cy="126572"/>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文本框 56"/>
          <p:cNvSpPr txBox="1"/>
          <p:nvPr>
            <p:custDataLst>
              <p:tags r:id="rId4"/>
            </p:custDataLst>
          </p:nvPr>
        </p:nvSpPr>
        <p:spPr>
          <a:xfrm>
            <a:off x="1375498" y="1605670"/>
            <a:ext cx="4302327" cy="1112379"/>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明确问题：对问题进行定义和识别，确定问题的性质和范围</a:t>
            </a:r>
            <a:endParaRPr altLang="en-US" dirty="0" lang="zh-CN">
              <a:solidFill>
                <a:schemeClr val="dk1">
                  <a:lumMod val="80000"/>
                  <a:lumOff val="20000"/>
                </a:schemeClr>
              </a:solidFill>
              <a:latin typeface="+mn-ea"/>
              <a:sym typeface="+mn-ea"/>
            </a:endParaRPr>
          </a:p>
        </p:txBody>
      </p:sp>
      <p:sp>
        <p:nvSpPr>
          <p:cNvPr id="1049316" name="对角圆角矩形 9"/>
          <p:cNvSpPr/>
          <p:nvPr>
            <p:custDataLst>
              <p:tags r:id="rId5"/>
            </p:custDataLst>
          </p:nvPr>
        </p:nvSpPr>
        <p:spPr>
          <a:xfrm>
            <a:off x="6317501" y="1554408"/>
            <a:ext cx="5036170" cy="1226602"/>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对角圆角矩形 10"/>
          <p:cNvSpPr/>
          <p:nvPr>
            <p:custDataLst>
              <p:tags r:id="rId6"/>
            </p:custDataLst>
          </p:nvPr>
        </p:nvSpPr>
        <p:spPr>
          <a:xfrm>
            <a:off x="6317501" y="1427203"/>
            <a:ext cx="504050" cy="480974"/>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直角三角形 11"/>
          <p:cNvSpPr/>
          <p:nvPr>
            <p:custDataLst>
              <p:tags r:id="rId7"/>
            </p:custDataLst>
          </p:nvPr>
        </p:nvSpPr>
        <p:spPr>
          <a:xfrm>
            <a:off x="6821257" y="1427836"/>
            <a:ext cx="75943" cy="126572"/>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文本框 12"/>
          <p:cNvSpPr txBox="1"/>
          <p:nvPr>
            <p:custDataLst>
              <p:tags r:id="rId8"/>
            </p:custDataLst>
          </p:nvPr>
        </p:nvSpPr>
        <p:spPr>
          <a:xfrm>
            <a:off x="6854166" y="1611998"/>
            <a:ext cx="4302327" cy="1112379"/>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制定方案：根据问题的性质和范围，制定相应的解决方案和措施</a:t>
            </a:r>
            <a:endParaRPr altLang="zh-CN" dirty="0" lang="en-US">
              <a:solidFill>
                <a:schemeClr val="dk1">
                  <a:lumMod val="80000"/>
                  <a:lumOff val="20000"/>
                </a:schemeClr>
              </a:solidFill>
              <a:latin typeface="+mn-ea"/>
              <a:sym typeface="+mn-ea"/>
            </a:endParaRPr>
          </a:p>
        </p:txBody>
      </p:sp>
      <p:sp>
        <p:nvSpPr>
          <p:cNvPr id="1049324" name="对角圆角矩形 5"/>
          <p:cNvSpPr/>
          <p:nvPr>
            <p:custDataLst>
              <p:tags r:id="rId9"/>
            </p:custDataLst>
          </p:nvPr>
        </p:nvSpPr>
        <p:spPr>
          <a:xfrm>
            <a:off x="838200" y="3221361"/>
            <a:ext cx="5036170" cy="1226602"/>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对角圆角矩形 6"/>
          <p:cNvSpPr/>
          <p:nvPr>
            <p:custDataLst>
              <p:tags r:id="rId10"/>
            </p:custDataLst>
          </p:nvPr>
        </p:nvSpPr>
        <p:spPr>
          <a:xfrm>
            <a:off x="838200" y="3094156"/>
            <a:ext cx="504050" cy="480974"/>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直角三角形 7"/>
          <p:cNvSpPr/>
          <p:nvPr>
            <p:custDataLst>
              <p:tags r:id="rId11"/>
            </p:custDataLst>
          </p:nvPr>
        </p:nvSpPr>
        <p:spPr>
          <a:xfrm>
            <a:off x="1342589" y="3094789"/>
            <a:ext cx="75943" cy="126572"/>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文本框 8"/>
          <p:cNvSpPr txBox="1"/>
          <p:nvPr>
            <p:custDataLst>
              <p:tags r:id="rId12"/>
            </p:custDataLst>
          </p:nvPr>
        </p:nvSpPr>
        <p:spPr>
          <a:xfrm>
            <a:off x="1375498" y="3278951"/>
            <a:ext cx="4302327" cy="1112379"/>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收集信息：收集与问题相关的信息和数据，了解问题的背景和现状</a:t>
            </a:r>
            <a:endParaRPr altLang="en-US" dirty="0" lang="zh-CN">
              <a:solidFill>
                <a:schemeClr val="dk1">
                  <a:lumMod val="80000"/>
                  <a:lumOff val="20000"/>
                </a:schemeClr>
              </a:solidFill>
              <a:latin typeface="+mn-ea"/>
              <a:sym typeface="+mn-ea"/>
            </a:endParaRPr>
          </a:p>
        </p:txBody>
      </p:sp>
      <p:sp>
        <p:nvSpPr>
          <p:cNvPr id="1049332" name="对角圆角矩形 14"/>
          <p:cNvSpPr/>
          <p:nvPr>
            <p:custDataLst>
              <p:tags r:id="rId13"/>
            </p:custDataLst>
          </p:nvPr>
        </p:nvSpPr>
        <p:spPr>
          <a:xfrm>
            <a:off x="6317501" y="3221361"/>
            <a:ext cx="5036170" cy="1226602"/>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对角圆角矩形 18"/>
          <p:cNvSpPr/>
          <p:nvPr>
            <p:custDataLst>
              <p:tags r:id="rId14"/>
            </p:custDataLst>
          </p:nvPr>
        </p:nvSpPr>
        <p:spPr>
          <a:xfrm>
            <a:off x="6317501" y="3094156"/>
            <a:ext cx="504050" cy="480974"/>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直角三角形 19"/>
          <p:cNvSpPr/>
          <p:nvPr>
            <p:custDataLst>
              <p:tags r:id="rId15"/>
            </p:custDataLst>
          </p:nvPr>
        </p:nvSpPr>
        <p:spPr>
          <a:xfrm>
            <a:off x="6821257" y="3094789"/>
            <a:ext cx="75943" cy="126572"/>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文本框 20"/>
          <p:cNvSpPr txBox="1"/>
          <p:nvPr>
            <p:custDataLst>
              <p:tags r:id="rId16"/>
            </p:custDataLst>
          </p:nvPr>
        </p:nvSpPr>
        <p:spPr>
          <a:xfrm>
            <a:off x="6854166" y="3278951"/>
            <a:ext cx="4302327" cy="1112379"/>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实施方案：将制定的方案付诸实践，并对实施过程进行监控和调整</a:t>
            </a:r>
            <a:endParaRPr altLang="zh-CN" dirty="0" lang="en-US">
              <a:solidFill>
                <a:schemeClr val="dk1">
                  <a:lumMod val="80000"/>
                  <a:lumOff val="20000"/>
                </a:schemeClr>
              </a:solidFill>
              <a:latin typeface="+mn-ea"/>
              <a:sym typeface="+mn-ea"/>
            </a:endParaRPr>
          </a:p>
        </p:txBody>
      </p:sp>
      <p:sp>
        <p:nvSpPr>
          <p:cNvPr id="1049340" name="对角圆角矩形 15"/>
          <p:cNvSpPr/>
          <p:nvPr>
            <p:custDataLst>
              <p:tags r:id="rId17"/>
            </p:custDataLst>
          </p:nvPr>
        </p:nvSpPr>
        <p:spPr>
          <a:xfrm>
            <a:off x="838200" y="4888314"/>
            <a:ext cx="5036170" cy="1226602"/>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对角圆角矩形 16"/>
          <p:cNvSpPr/>
          <p:nvPr>
            <p:custDataLst>
              <p:tags r:id="rId18"/>
            </p:custDataLst>
          </p:nvPr>
        </p:nvSpPr>
        <p:spPr>
          <a:xfrm>
            <a:off x="838200" y="4760476"/>
            <a:ext cx="504050" cy="480974"/>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直角三角形 17"/>
          <p:cNvSpPr/>
          <p:nvPr>
            <p:custDataLst>
              <p:tags r:id="rId19"/>
            </p:custDataLst>
          </p:nvPr>
        </p:nvSpPr>
        <p:spPr>
          <a:xfrm>
            <a:off x="1342589" y="4756679"/>
            <a:ext cx="75943" cy="126572"/>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文本框 27"/>
          <p:cNvSpPr txBox="1"/>
          <p:nvPr>
            <p:custDataLst>
              <p:tags r:id="rId20"/>
            </p:custDataLst>
          </p:nvPr>
        </p:nvSpPr>
        <p:spPr>
          <a:xfrm>
            <a:off x="1375498" y="4945904"/>
            <a:ext cx="4302327" cy="1112379"/>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分析问题：对问题进行深入的分析和研究，找出问题的根源和关键因素</a:t>
            </a:r>
            <a:endParaRPr altLang="zh-CN" dirty="0" lang="en-US">
              <a:solidFill>
                <a:schemeClr val="dk1">
                  <a:lumMod val="80000"/>
                  <a:lumOff val="20000"/>
                </a:schemeClr>
              </a:solidFill>
              <a:latin typeface="+mn-ea"/>
              <a:sym typeface="+mn-ea"/>
            </a:endParaRPr>
          </a:p>
        </p:txBody>
      </p:sp>
      <p:sp>
        <p:nvSpPr>
          <p:cNvPr id="1049348" name="对角圆角矩形 22"/>
          <p:cNvSpPr/>
          <p:nvPr>
            <p:custDataLst>
              <p:tags r:id="rId21"/>
            </p:custDataLst>
          </p:nvPr>
        </p:nvSpPr>
        <p:spPr>
          <a:xfrm>
            <a:off x="6317501" y="4888314"/>
            <a:ext cx="5036170" cy="1226602"/>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350" name="对角圆角矩形 23"/>
          <p:cNvSpPr/>
          <p:nvPr>
            <p:custDataLst>
              <p:tags r:id="rId22"/>
            </p:custDataLst>
          </p:nvPr>
        </p:nvSpPr>
        <p:spPr>
          <a:xfrm>
            <a:off x="6317501" y="4760476"/>
            <a:ext cx="504050" cy="480974"/>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直角三角形 24"/>
          <p:cNvSpPr/>
          <p:nvPr>
            <p:custDataLst>
              <p:tags r:id="rId23"/>
            </p:custDataLst>
          </p:nvPr>
        </p:nvSpPr>
        <p:spPr>
          <a:xfrm>
            <a:off x="6821257" y="4756679"/>
            <a:ext cx="75943" cy="126572"/>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文本框 25"/>
          <p:cNvSpPr txBox="1"/>
          <p:nvPr>
            <p:custDataLst>
              <p:tags r:id="rId24"/>
            </p:custDataLst>
          </p:nvPr>
        </p:nvSpPr>
        <p:spPr>
          <a:xfrm>
            <a:off x="6854166" y="4945904"/>
            <a:ext cx="4302327" cy="1112379"/>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评估效果：对实施后的效果进行评估和反馈，不断改进和完善解决方案</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8" name="标题 1"/>
          <p:cNvSpPr>
            <a:spLocks noGrp="1"/>
          </p:cNvSpPr>
          <p:nvPr>
            <p:ph type="title"/>
          </p:nvPr>
        </p:nvSpPr>
        <p:spPr/>
        <p:txBody>
          <a:bodyPr/>
          <a:p>
            <a:r>
              <a:rPr altLang="en-US" lang="zh-CN"/>
              <a:t>问题解决的策略与方法</a:t>
            </a:r>
            <a:endParaRPr altLang="en-US" lang="zh-CN"/>
          </a:p>
        </p:txBody>
      </p:sp>
      <p:sp>
        <p:nvSpPr>
          <p:cNvPr id="1049390" name="正文"/>
          <p:cNvSpPr txBox="1"/>
          <p:nvPr>
            <p:custDataLst>
              <p:tags r:id="rId1"/>
            </p:custDataLst>
          </p:nvPr>
        </p:nvSpPr>
        <p:spPr>
          <a:xfrm>
            <a:off x="33144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明确问题：明确问题的定义、范围和目标</a:t>
            </a:r>
            <a:endParaRPr altLang="en-US" dirty="0" sz="1200" lang="zh-CN" spc="150">
              <a:solidFill>
                <a:schemeClr val="tx1">
                  <a:lumMod val="65000"/>
                  <a:lumOff val="35000"/>
                </a:schemeClr>
              </a:solidFill>
              <a:latin typeface="+mn-ea"/>
              <a:sym typeface="+mn-ea"/>
            </a:endParaRPr>
          </a:p>
        </p:txBody>
      </p:sp>
      <p:sp>
        <p:nvSpPr>
          <p:cNvPr id="1049392" name="正文"/>
          <p:cNvSpPr txBox="1"/>
          <p:nvPr>
            <p:custDataLst>
              <p:tags r:id="rId2"/>
            </p:custDataLst>
          </p:nvPr>
        </p:nvSpPr>
        <p:spPr>
          <a:xfrm>
            <a:off x="33144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收集信息：收集与问题相关的信息，包括数据、事实和证据</a:t>
            </a:r>
            <a:endParaRPr altLang="en-US" dirty="0" sz="1200" lang="zh-CN" spc="150">
              <a:solidFill>
                <a:schemeClr val="tx1">
                  <a:lumMod val="65000"/>
                  <a:lumOff val="35000"/>
                </a:schemeClr>
              </a:solidFill>
              <a:latin typeface="+mn-ea"/>
              <a:sym typeface="+mn-ea"/>
            </a:endParaRPr>
          </a:p>
        </p:txBody>
      </p:sp>
      <p:sp>
        <p:nvSpPr>
          <p:cNvPr id="1049394" name="正文"/>
          <p:cNvSpPr txBox="1"/>
          <p:nvPr>
            <p:custDataLst>
              <p:tags r:id="rId3"/>
            </p:custDataLst>
          </p:nvPr>
        </p:nvSpPr>
        <p:spPr>
          <a:xfrm>
            <a:off x="33144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分析问题：对问题进行深入分析，找出问题的根本原因和关键因素</a:t>
            </a:r>
            <a:endParaRPr altLang="en-US" dirty="0" sz="1200" lang="zh-CN" spc="150">
              <a:solidFill>
                <a:schemeClr val="tx1">
                  <a:lumMod val="65000"/>
                  <a:lumOff val="35000"/>
                </a:schemeClr>
              </a:solidFill>
              <a:latin typeface="+mn-ea"/>
              <a:sym typeface="+mn-ea"/>
            </a:endParaRPr>
          </a:p>
        </p:txBody>
      </p:sp>
      <p:sp>
        <p:nvSpPr>
          <p:cNvPr id="1049396" name="正文"/>
          <p:cNvSpPr txBox="1"/>
          <p:nvPr>
            <p:custDataLst>
              <p:tags r:id="rId4"/>
            </p:custDataLst>
          </p:nvPr>
        </p:nvSpPr>
        <p:spPr>
          <a:xfrm>
            <a:off x="33144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制定解决方案：根据分析结果，制定可行的解决方案，并评估每个方案的优缺点</a:t>
            </a:r>
            <a:endParaRPr altLang="en-US" dirty="0" sz="1200" lang="zh-CN" spc="150">
              <a:solidFill>
                <a:schemeClr val="tx1">
                  <a:lumMod val="65000"/>
                  <a:lumOff val="35000"/>
                </a:schemeClr>
              </a:solidFill>
              <a:latin typeface="+mn-ea"/>
              <a:sym typeface="+mn-ea"/>
            </a:endParaRPr>
          </a:p>
        </p:txBody>
      </p:sp>
      <p:sp>
        <p:nvSpPr>
          <p:cNvPr id="1049398" name="正文"/>
          <p:cNvSpPr txBox="1"/>
          <p:nvPr>
            <p:custDataLst>
              <p:tags r:id="rId5"/>
            </p:custDataLst>
          </p:nvPr>
        </p:nvSpPr>
        <p:spPr>
          <a:xfrm>
            <a:off x="33144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实施解决方案：选择最佳方案并实施，同时制定实施计划和时间表</a:t>
            </a:r>
            <a:endParaRPr altLang="en-US" dirty="0" sz="1200" lang="zh-CN" spc="150">
              <a:solidFill>
                <a:schemeClr val="tx1">
                  <a:lumMod val="65000"/>
                  <a:lumOff val="35000"/>
                </a:schemeClr>
              </a:solidFill>
              <a:latin typeface="+mn-ea"/>
              <a:sym typeface="+mn-ea"/>
            </a:endParaRPr>
          </a:p>
        </p:txBody>
      </p:sp>
      <p:sp>
        <p:nvSpPr>
          <p:cNvPr id="1049400" name="正文"/>
          <p:cNvSpPr txBox="1"/>
          <p:nvPr>
            <p:custDataLst>
              <p:tags r:id="rId6"/>
            </p:custDataLst>
          </p:nvPr>
        </p:nvSpPr>
        <p:spPr>
          <a:xfrm>
            <a:off x="33144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监控与评估：对实施过程进行监控和评估，确保解决方案的有效性和可行性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4" name="标题 1"/>
          <p:cNvSpPr>
            <a:spLocks noGrp="1"/>
          </p:cNvSpPr>
          <p:nvPr>
            <p:ph type="title"/>
          </p:nvPr>
        </p:nvSpPr>
        <p:spPr/>
        <p:txBody>
          <a:bodyPr/>
          <a:p>
            <a:r>
              <a:rPr altLang="en-US" lang="zh-CN"/>
              <a:t>问题解决的实践应用</a:t>
            </a:r>
            <a:endParaRPr altLang="en-US" lang="zh-CN"/>
          </a:p>
        </p:txBody>
      </p:sp>
      <p:sp>
        <p:nvSpPr>
          <p:cNvPr id="1049436" name="任意多边形: 形状 2"/>
          <p:cNvSpPr/>
          <p:nvPr>
            <p:custDataLst>
              <p:tags r:id="rId1"/>
            </p:custDataLst>
          </p:nvPr>
        </p:nvSpPr>
        <p:spPr>
          <a:xfrm rot="10800000">
            <a:off x="937301" y="3901107"/>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38" name="矩形 4"/>
          <p:cNvSpPr/>
          <p:nvPr>
            <p:custDataLst>
              <p:tags r:id="rId2"/>
            </p:custDataLst>
          </p:nvPr>
        </p:nvSpPr>
        <p:spPr>
          <a:xfrm>
            <a:off x="851576" y="4245831"/>
            <a:ext cx="171251" cy="1725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文本框 5"/>
          <p:cNvSpPr txBox="1"/>
          <p:nvPr>
            <p:custDataLst>
              <p:tags r:id="rId3"/>
            </p:custDataLst>
          </p:nvPr>
        </p:nvSpPr>
        <p:spPr>
          <a:xfrm>
            <a:off x="1137326" y="420388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制定解决方案：提出可行的解决方案，并进行评估和选择</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42" name="任意多边形: 形状 56"/>
          <p:cNvSpPr/>
          <p:nvPr>
            <p:custDataLst>
              <p:tags r:id="rId4"/>
            </p:custDataLst>
          </p:nvPr>
        </p:nvSpPr>
        <p:spPr>
          <a:xfrm rot="10800000">
            <a:off x="4490328" y="3901107"/>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44" name="矩形 57"/>
          <p:cNvSpPr/>
          <p:nvPr>
            <p:custDataLst>
              <p:tags r:id="rId5"/>
            </p:custDataLst>
          </p:nvPr>
        </p:nvSpPr>
        <p:spPr>
          <a:xfrm>
            <a:off x="4404603" y="4245831"/>
            <a:ext cx="171251" cy="1725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文本框 58"/>
          <p:cNvSpPr txBox="1"/>
          <p:nvPr>
            <p:custDataLst>
              <p:tags r:id="rId6"/>
            </p:custDataLst>
          </p:nvPr>
        </p:nvSpPr>
        <p:spPr>
          <a:xfrm>
            <a:off x="4690353" y="420388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实施解决方案：将选定的解决方案付诸实践，并监控实施过程</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48" name="任意多边形: 形状 60"/>
          <p:cNvSpPr/>
          <p:nvPr>
            <p:custDataLst>
              <p:tags r:id="rId7"/>
            </p:custDataLst>
          </p:nvPr>
        </p:nvSpPr>
        <p:spPr>
          <a:xfrm rot="10800000">
            <a:off x="8042748" y="3901107"/>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50" name="矩形 61"/>
          <p:cNvSpPr/>
          <p:nvPr>
            <p:custDataLst>
              <p:tags r:id="rId8"/>
            </p:custDataLst>
          </p:nvPr>
        </p:nvSpPr>
        <p:spPr>
          <a:xfrm>
            <a:off x="7957631" y="4245831"/>
            <a:ext cx="171251" cy="1725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文本框 62"/>
          <p:cNvSpPr txBox="1"/>
          <p:nvPr>
            <p:custDataLst>
              <p:tags r:id="rId9"/>
            </p:custDataLst>
          </p:nvPr>
        </p:nvSpPr>
        <p:spPr>
          <a:xfrm>
            <a:off x="8243381" y="420388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评估结果：对解决方案的实施效果进行评估，并总结经验教训</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54" name="任意多边形: 形状 64"/>
          <p:cNvSpPr/>
          <p:nvPr>
            <p:custDataLst>
              <p:tags r:id="rId10"/>
            </p:custDataLst>
          </p:nvPr>
        </p:nvSpPr>
        <p:spPr>
          <a:xfrm rot="10800000">
            <a:off x="923317" y="1504455"/>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56" name="矩形 65"/>
          <p:cNvSpPr/>
          <p:nvPr>
            <p:custDataLst>
              <p:tags r:id="rId11"/>
            </p:custDataLst>
          </p:nvPr>
        </p:nvSpPr>
        <p:spPr>
          <a:xfrm>
            <a:off x="838200" y="1848571"/>
            <a:ext cx="171251" cy="1725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文本框 66"/>
          <p:cNvSpPr txBox="1"/>
          <p:nvPr>
            <p:custDataLst>
              <p:tags r:id="rId12"/>
            </p:custDataLst>
          </p:nvPr>
        </p:nvSpPr>
        <p:spPr>
          <a:xfrm>
            <a:off x="1123950" y="180662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识别问题：明确问题的定义、范围和影响</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60" name="任意多边形: 形状 68"/>
          <p:cNvSpPr/>
          <p:nvPr>
            <p:custDataLst>
              <p:tags r:id="rId13"/>
            </p:custDataLst>
          </p:nvPr>
        </p:nvSpPr>
        <p:spPr>
          <a:xfrm rot="10800000">
            <a:off x="4476345" y="1504455"/>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62" name="矩形 69"/>
          <p:cNvSpPr/>
          <p:nvPr>
            <p:custDataLst>
              <p:tags r:id="rId14"/>
            </p:custDataLst>
          </p:nvPr>
        </p:nvSpPr>
        <p:spPr>
          <a:xfrm>
            <a:off x="4390620" y="1848571"/>
            <a:ext cx="171251" cy="1725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文本框 70"/>
          <p:cNvSpPr txBox="1"/>
          <p:nvPr>
            <p:custDataLst>
              <p:tags r:id="rId15"/>
            </p:custDataLst>
          </p:nvPr>
        </p:nvSpPr>
        <p:spPr>
          <a:xfrm>
            <a:off x="4676370" y="1806621"/>
            <a:ext cx="2910719" cy="1208289"/>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收集信息：收集与问题相关的数据和信息</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66" name="任意多边形: 形状 72"/>
          <p:cNvSpPr/>
          <p:nvPr>
            <p:custDataLst>
              <p:tags r:id="rId16"/>
            </p:custDataLst>
          </p:nvPr>
        </p:nvSpPr>
        <p:spPr>
          <a:xfrm rot="10800000">
            <a:off x="8029372" y="1504455"/>
            <a:ext cx="3311112" cy="2136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8" name="矩形 73"/>
          <p:cNvSpPr/>
          <p:nvPr>
            <p:custDataLst>
              <p:tags r:id="rId17"/>
            </p:custDataLst>
          </p:nvPr>
        </p:nvSpPr>
        <p:spPr>
          <a:xfrm>
            <a:off x="7943647" y="1848571"/>
            <a:ext cx="171251" cy="1725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74"/>
          <p:cNvSpPr txBox="1"/>
          <p:nvPr>
            <p:custDataLst>
              <p:tags r:id="rId18"/>
            </p:custDataLst>
          </p:nvPr>
        </p:nvSpPr>
        <p:spPr>
          <a:xfrm>
            <a:off x="8229397" y="1806621"/>
            <a:ext cx="2910719" cy="1208289"/>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分析问题：对问题进行深入分析，找出根本原因</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4"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企业管理中的决策分析与问题解决</a:t>
            </a:r>
            <a:endParaRPr altLang="en-US" dirty="0" lang="zh-CN"/>
          </a:p>
        </p:txBody>
      </p:sp>
      <p:sp>
        <p:nvSpPr>
          <p:cNvPr id="104950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68" name="标题 1"/>
          <p:cNvSpPr>
            <a:spLocks noGrp="1"/>
          </p:cNvSpPr>
          <p:nvPr>
            <p:ph type="title"/>
          </p:nvPr>
        </p:nvSpPr>
        <p:spPr/>
        <p:txBody>
          <a:bodyPr/>
          <a:p>
            <a:r>
              <a:rPr altLang="en-US" lang="zh-CN"/>
              <a:t>企业管理中的决策分析</a:t>
            </a:r>
            <a:endParaRPr altLang="en-US" lang="zh-CN"/>
          </a:p>
        </p:txBody>
      </p:sp>
      <p:sp>
        <p:nvSpPr>
          <p:cNvPr id="104957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决策分析的定义和重要性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决策分析的实践案例</a:t>
            </a:r>
            <a:endParaRPr dirty="0" sz="2000" err="1">
              <a:solidFill>
                <a:schemeClr val="tx1">
                  <a:lumMod val="75000"/>
                  <a:lumOff val="25000"/>
                </a:schemeClr>
              </a:solidFill>
              <a:latin typeface="+mn-ea"/>
              <a:ea typeface="+mn-ea"/>
              <a:cs typeface="+mn-ea"/>
              <a:sym typeface="+mn-lt"/>
            </a:endParaRPr>
          </a:p>
        </p:txBody>
      </p:sp>
      <p:sp>
        <p:nvSpPr>
          <p:cNvPr id="104959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9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决策分析的挑战和应对策略</a:t>
            </a:r>
            <a:endParaRPr dirty="0" sz="2000" err="1">
              <a:solidFill>
                <a:schemeClr val="tx1">
                  <a:lumMod val="75000"/>
                  <a:lumOff val="25000"/>
                </a:schemeClr>
              </a:solidFill>
              <a:latin typeface="+mn-ea"/>
              <a:ea typeface="+mn-ea"/>
              <a:cs typeface="+mn-ea"/>
              <a:sym typeface="+mn-lt"/>
            </a:endParaRPr>
          </a:p>
        </p:txBody>
      </p:sp>
      <p:sp>
        <p:nvSpPr>
          <p:cNvPr id="10496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决策分析的步骤和方法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2" name="标题 1"/>
          <p:cNvSpPr>
            <a:spLocks noGrp="1"/>
          </p:cNvSpPr>
          <p:nvPr>
            <p:ph type="title"/>
          </p:nvPr>
        </p:nvSpPr>
        <p:spPr/>
        <p:txBody>
          <a:bodyPr/>
          <a:p>
            <a:r>
              <a:rPr altLang="en-US" lang="zh-CN"/>
              <a:t>企业管理中的问题解决</a:t>
            </a:r>
            <a:endParaRPr altLang="en-US" lang="zh-CN"/>
          </a:p>
        </p:txBody>
      </p:sp>
      <p:sp>
        <p:nvSpPr>
          <p:cNvPr id="1049644" name="对角圆角矩形 15"/>
          <p:cNvSpPr/>
          <p:nvPr>
            <p:custDataLst>
              <p:tags r:id="rId1"/>
            </p:custDataLst>
          </p:nvPr>
        </p:nvSpPr>
        <p:spPr>
          <a:xfrm>
            <a:off x="1372017" y="3481849"/>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对角圆角矩形 16"/>
          <p:cNvSpPr/>
          <p:nvPr>
            <p:custDataLst>
              <p:tags r:id="rId2"/>
            </p:custDataLst>
          </p:nvPr>
        </p:nvSpPr>
        <p:spPr>
          <a:xfrm>
            <a:off x="1372017" y="3352838"/>
            <a:ext cx="511207" cy="48780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8" name="直角三角形 17"/>
          <p:cNvSpPr/>
          <p:nvPr>
            <p:custDataLst>
              <p:tags r:id="rId3"/>
            </p:custDataLst>
          </p:nvPr>
        </p:nvSpPr>
        <p:spPr>
          <a:xfrm>
            <a:off x="1883567" y="3353479"/>
            <a:ext cx="77021" cy="12836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文本框 27"/>
          <p:cNvSpPr txBox="1"/>
          <p:nvPr>
            <p:custDataLst>
              <p:tags r:id="rId4"/>
            </p:custDataLst>
          </p:nvPr>
        </p:nvSpPr>
        <p:spPr>
          <a:xfrm>
            <a:off x="1916943" y="3491476"/>
            <a:ext cx="8656571" cy="69576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分析问题：运用科学的方法对问题进行深入分析</a:t>
            </a:r>
            <a:endParaRPr altLang="zh-CN" dirty="0" lang="en-US">
              <a:solidFill>
                <a:schemeClr val="dk1">
                  <a:lumMod val="80000"/>
                  <a:lumOff val="20000"/>
                </a:schemeClr>
              </a:solidFill>
              <a:latin typeface="+mn-ea"/>
              <a:sym typeface="+mn-ea"/>
            </a:endParaRPr>
          </a:p>
        </p:txBody>
      </p:sp>
      <p:sp>
        <p:nvSpPr>
          <p:cNvPr id="1049652" name="对角圆角矩形 52"/>
          <p:cNvSpPr/>
          <p:nvPr>
            <p:custDataLst>
              <p:tags r:id="rId5"/>
            </p:custDataLst>
          </p:nvPr>
        </p:nvSpPr>
        <p:spPr>
          <a:xfrm>
            <a:off x="1372017" y="1493411"/>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对角圆角矩形 53"/>
          <p:cNvSpPr/>
          <p:nvPr>
            <p:custDataLst>
              <p:tags r:id="rId6"/>
            </p:custDataLst>
          </p:nvPr>
        </p:nvSpPr>
        <p:spPr>
          <a:xfrm>
            <a:off x="1372017" y="1364400"/>
            <a:ext cx="511207" cy="48780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直角三角形 54"/>
          <p:cNvSpPr/>
          <p:nvPr>
            <p:custDataLst>
              <p:tags r:id="rId7"/>
            </p:custDataLst>
          </p:nvPr>
        </p:nvSpPr>
        <p:spPr>
          <a:xfrm>
            <a:off x="1883567" y="1365042"/>
            <a:ext cx="77021" cy="12836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文本框 56"/>
          <p:cNvSpPr txBox="1"/>
          <p:nvPr>
            <p:custDataLst>
              <p:tags r:id="rId8"/>
            </p:custDataLst>
          </p:nvPr>
        </p:nvSpPr>
        <p:spPr>
          <a:xfrm>
            <a:off x="1916943" y="1496620"/>
            <a:ext cx="8656571" cy="69576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问题识别与定义：明确问题的性质、范围和影响</a:t>
            </a:r>
            <a:endParaRPr altLang="en-US" dirty="0" lang="zh-CN">
              <a:solidFill>
                <a:schemeClr val="dk1">
                  <a:lumMod val="80000"/>
                  <a:lumOff val="20000"/>
                </a:schemeClr>
              </a:solidFill>
              <a:latin typeface="+mn-ea"/>
              <a:sym typeface="+mn-ea"/>
            </a:endParaRPr>
          </a:p>
        </p:txBody>
      </p:sp>
      <p:sp>
        <p:nvSpPr>
          <p:cNvPr id="1049660" name="对角圆角矩形 5"/>
          <p:cNvSpPr/>
          <p:nvPr>
            <p:custDataLst>
              <p:tags r:id="rId9"/>
            </p:custDataLst>
          </p:nvPr>
        </p:nvSpPr>
        <p:spPr>
          <a:xfrm>
            <a:off x="1372017" y="2487630"/>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对角圆角矩形 6"/>
          <p:cNvSpPr/>
          <p:nvPr>
            <p:custDataLst>
              <p:tags r:id="rId10"/>
            </p:custDataLst>
          </p:nvPr>
        </p:nvSpPr>
        <p:spPr>
          <a:xfrm>
            <a:off x="1372017" y="2358619"/>
            <a:ext cx="511207" cy="48780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直角三角形 7"/>
          <p:cNvSpPr/>
          <p:nvPr>
            <p:custDataLst>
              <p:tags r:id="rId11"/>
            </p:custDataLst>
          </p:nvPr>
        </p:nvSpPr>
        <p:spPr>
          <a:xfrm>
            <a:off x="1883567" y="2359261"/>
            <a:ext cx="77021" cy="12836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文本框 8"/>
          <p:cNvSpPr txBox="1"/>
          <p:nvPr>
            <p:custDataLst>
              <p:tags r:id="rId12"/>
            </p:custDataLst>
          </p:nvPr>
        </p:nvSpPr>
        <p:spPr>
          <a:xfrm>
            <a:off x="1916943" y="2497257"/>
            <a:ext cx="8656571" cy="69576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收集信息：收集与问题相关的数据和信息</a:t>
            </a:r>
            <a:endParaRPr altLang="en-US" dirty="0" lang="zh-CN">
              <a:solidFill>
                <a:schemeClr val="dk1">
                  <a:lumMod val="80000"/>
                  <a:lumOff val="20000"/>
                </a:schemeClr>
              </a:solidFill>
              <a:latin typeface="+mn-ea"/>
              <a:sym typeface="+mn-ea"/>
            </a:endParaRPr>
          </a:p>
        </p:txBody>
      </p:sp>
      <p:sp>
        <p:nvSpPr>
          <p:cNvPr id="1049668" name="对角圆角矩形 9"/>
          <p:cNvSpPr/>
          <p:nvPr>
            <p:custDataLst>
              <p:tags r:id="rId13"/>
            </p:custDataLst>
          </p:nvPr>
        </p:nvSpPr>
        <p:spPr>
          <a:xfrm>
            <a:off x="1372017" y="4476067"/>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对角圆角矩形 10"/>
          <p:cNvSpPr/>
          <p:nvPr>
            <p:custDataLst>
              <p:tags r:id="rId14"/>
            </p:custDataLst>
          </p:nvPr>
        </p:nvSpPr>
        <p:spPr>
          <a:xfrm>
            <a:off x="1372017" y="4347056"/>
            <a:ext cx="511207" cy="48780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直角三角形 11"/>
          <p:cNvSpPr/>
          <p:nvPr>
            <p:custDataLst>
              <p:tags r:id="rId15"/>
            </p:custDataLst>
          </p:nvPr>
        </p:nvSpPr>
        <p:spPr>
          <a:xfrm>
            <a:off x="1883567" y="4347698"/>
            <a:ext cx="77021" cy="12836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文本框 12"/>
          <p:cNvSpPr txBox="1"/>
          <p:nvPr>
            <p:custDataLst>
              <p:tags r:id="rId16"/>
            </p:custDataLst>
          </p:nvPr>
        </p:nvSpPr>
        <p:spPr>
          <a:xfrm>
            <a:off x="1916943" y="4485695"/>
            <a:ext cx="8656571" cy="69576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制定解决方案：提出切实可行的解决方案并评估其优劣</a:t>
            </a:r>
            <a:endParaRPr altLang="zh-CN" dirty="0" lang="en-US">
              <a:solidFill>
                <a:schemeClr val="dk1">
                  <a:lumMod val="80000"/>
                  <a:lumOff val="20000"/>
                </a:schemeClr>
              </a:solidFill>
              <a:latin typeface="+mn-ea"/>
              <a:sym typeface="+mn-ea"/>
            </a:endParaRPr>
          </a:p>
        </p:txBody>
      </p:sp>
      <p:sp>
        <p:nvSpPr>
          <p:cNvPr id="1049676" name="对角圆角矩形 14"/>
          <p:cNvSpPr/>
          <p:nvPr>
            <p:custDataLst>
              <p:tags r:id="rId17"/>
            </p:custDataLst>
          </p:nvPr>
        </p:nvSpPr>
        <p:spPr>
          <a:xfrm>
            <a:off x="1372017" y="5470286"/>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对角圆角矩形 18"/>
          <p:cNvSpPr/>
          <p:nvPr>
            <p:custDataLst>
              <p:tags r:id="rId18"/>
            </p:custDataLst>
          </p:nvPr>
        </p:nvSpPr>
        <p:spPr>
          <a:xfrm>
            <a:off x="1372017" y="5341275"/>
            <a:ext cx="511207" cy="48780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直角三角形 19"/>
          <p:cNvSpPr/>
          <p:nvPr>
            <p:custDataLst>
              <p:tags r:id="rId19"/>
            </p:custDataLst>
          </p:nvPr>
        </p:nvSpPr>
        <p:spPr>
          <a:xfrm>
            <a:off x="1883567" y="5341917"/>
            <a:ext cx="77021" cy="12836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文本框 20"/>
          <p:cNvSpPr txBox="1"/>
          <p:nvPr>
            <p:custDataLst>
              <p:tags r:id="rId20"/>
            </p:custDataLst>
          </p:nvPr>
        </p:nvSpPr>
        <p:spPr>
          <a:xfrm>
            <a:off x="1916943" y="5479914"/>
            <a:ext cx="8656571" cy="69576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实施解决方案：将解决方案付诸实践并持续改进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6" name="标题 1"/>
          <p:cNvSpPr>
            <a:spLocks noGrp="1"/>
          </p:cNvSpPr>
          <p:nvPr>
            <p:ph type="title"/>
          </p:nvPr>
        </p:nvSpPr>
        <p:spPr/>
        <p:txBody>
          <a:bodyPr/>
          <a:p>
            <a:r>
              <a:rPr altLang="en-US" lang="zh-CN"/>
              <a:t>决策分析与问题解决的互动关系</a:t>
            </a:r>
            <a:endParaRPr altLang="en-US" lang="zh-CN"/>
          </a:p>
        </p:txBody>
      </p:sp>
      <p:sp>
        <p:nvSpPr>
          <p:cNvPr id="104971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决策分析是问题解决的基础：通过数据收集、分析和预测，为问题解决提供科学依据。</a:t>
            </a:r>
            <a:endParaRPr altLang="en-US" dirty="0" sz="1200" lang="zh-CN" spc="150">
              <a:solidFill>
                <a:schemeClr val="tx1">
                  <a:lumMod val="65000"/>
                  <a:lumOff val="35000"/>
                </a:schemeClr>
              </a:solidFill>
              <a:latin typeface="+mn-ea"/>
              <a:sym typeface="+mn-ea"/>
            </a:endParaRPr>
          </a:p>
        </p:txBody>
      </p:sp>
      <p:sp>
        <p:nvSpPr>
          <p:cNvPr id="104972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问题解决是决策分析的实践：将决策分析的结果应用于实际问题，通过实践验证决策的正确性。</a:t>
            </a:r>
            <a:endParaRPr altLang="en-US" dirty="0" sz="1200" lang="zh-CN" spc="150">
              <a:solidFill>
                <a:schemeClr val="tx1">
                  <a:lumMod val="65000"/>
                  <a:lumOff val="35000"/>
                </a:schemeClr>
              </a:solidFill>
              <a:latin typeface="+mn-ea"/>
              <a:sym typeface="+mn-ea"/>
            </a:endParaRPr>
          </a:p>
        </p:txBody>
      </p:sp>
      <p:sp>
        <p:nvSpPr>
          <p:cNvPr id="104972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互动关系促进企业持续发展：通过不断的问题解决和决策分析，推动企业持续改进和创新。</a:t>
            </a:r>
            <a:endParaRPr altLang="en-US" dirty="0" sz="1200" lang="zh-CN" spc="150">
              <a:solidFill>
                <a:schemeClr val="tx1">
                  <a:lumMod val="65000"/>
                  <a:lumOff val="35000"/>
                </a:schemeClr>
              </a:solidFill>
              <a:latin typeface="+mn-ea"/>
              <a:sym typeface="+mn-ea"/>
            </a:endParaRPr>
          </a:p>
        </p:txBody>
      </p:sp>
      <p:sp>
        <p:nvSpPr>
          <p:cNvPr id="104972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决策分析与问题解决相互补充：在企业管理中，决策分析和问题解决相互补充，共同推动企业实现目标。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8" name="标题 1"/>
          <p:cNvSpPr>
            <a:spLocks noGrp="1"/>
          </p:cNvSpPr>
          <p:nvPr>
            <p:ph type="title"/>
          </p:nvPr>
        </p:nvSpPr>
        <p:spPr/>
        <p:txBody>
          <a:bodyPr>
            <a:normAutofit fontScale="96818"/>
          </a:bodyPr>
          <a:p>
            <a:r>
              <a:rPr altLang="en-US" lang="zh-CN"/>
              <a:t>企业管理中决策分析与问题解决的实践应用</a:t>
            </a:r>
            <a:endParaRPr altLang="en-US" lang="zh-CN"/>
          </a:p>
        </p:txBody>
      </p:sp>
      <p:sp>
        <p:nvSpPr>
          <p:cNvPr id="104976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6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实践案例分析：介绍一些成功的企业管理案例，展示决策分析和问题解决在实践中的应用和效果。</a:t>
            </a:r>
            <a:endParaRPr altLang="en-US" dirty="0" sz="2400" lang="zh-CN">
              <a:latin typeface="+mn-ea"/>
              <a:ea typeface="+mn-ea"/>
            </a:endParaRPr>
          </a:p>
        </p:txBody>
      </p:sp>
      <p:sp>
        <p:nvSpPr>
          <p:cNvPr id="104977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未来发展趋势：探讨未来企业管理中决策分析和问题解决的发展趋势和应用前景。</a:t>
            </a:r>
            <a:endParaRPr altLang="en-US" dirty="0" sz="2400" lang="zh-CN">
              <a:latin typeface="+mn-ea"/>
              <a:ea typeface="+mn-ea"/>
            </a:endParaRPr>
          </a:p>
        </p:txBody>
      </p:sp>
      <p:sp>
        <p:nvSpPr>
          <p:cNvPr id="104978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决策分析在企业中的应用：通过数据和信息收集、分析和评估，为企业管理层提供决策依据，提高决策的科学性和准确性。</a:t>
            </a:r>
            <a:endParaRPr altLang="en-US" dirty="0" sz="2400" lang="zh-CN">
              <a:latin typeface="+mn-ea"/>
              <a:ea typeface="+mn-ea"/>
            </a:endParaRPr>
          </a:p>
        </p:txBody>
      </p:sp>
      <p:sp>
        <p:nvSpPr>
          <p:cNvPr id="104978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问题解决在企业中的应用：通过识别、分析和解决企业运营中遇到的问题，提高企业的运营效率和竞争力。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16"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企业管理的决策分析与问题解决案例分析</a:t>
            </a:r>
            <a:endParaRPr altLang="en-US" dirty="0" lang="zh-CN"/>
          </a:p>
        </p:txBody>
      </p:sp>
      <p:sp>
        <p:nvSpPr>
          <p:cNvPr id="1049818"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80" name="标题 1"/>
          <p:cNvSpPr>
            <a:spLocks noGrp="1"/>
          </p:cNvSpPr>
          <p:nvPr>
            <p:ph type="title"/>
          </p:nvPr>
        </p:nvSpPr>
        <p:spPr/>
        <p:txBody>
          <a:bodyPr/>
          <a:p>
            <a:r>
              <a:rPr altLang="en-US" lang="zh-CN"/>
              <a:t>成功案例分析</a:t>
            </a:r>
            <a:endParaRPr altLang="en-US" lang="zh-CN"/>
          </a:p>
        </p:txBody>
      </p:sp>
      <p:sp>
        <p:nvSpPr>
          <p:cNvPr id="104988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决策分析与问题解决过程：华为公司如何进行决策和解决问题</a:t>
            </a:r>
            <a:endParaRPr altLang="zh-CN" dirty="0" lang="en-US">
              <a:solidFill>
                <a:schemeClr val="dk1">
                  <a:lumMod val="80000"/>
                  <a:lumOff val="20000"/>
                </a:schemeClr>
              </a:solidFill>
              <a:latin typeface="+mn-ea"/>
              <a:sym typeface="+mn-ea"/>
            </a:endParaRPr>
          </a:p>
        </p:txBody>
      </p:sp>
      <p:sp>
        <p:nvSpPr>
          <p:cNvPr id="104989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案例名称：华为公司的决策分析与问题解决</a:t>
            </a:r>
            <a:endParaRPr altLang="en-US" dirty="0" lang="zh-CN">
              <a:solidFill>
                <a:schemeClr val="dk1">
                  <a:lumMod val="80000"/>
                  <a:lumOff val="20000"/>
                </a:schemeClr>
              </a:solidFill>
              <a:latin typeface="+mn-ea"/>
              <a:sym typeface="+mn-ea"/>
            </a:endParaRPr>
          </a:p>
        </p:txBody>
      </p:sp>
      <p:sp>
        <p:nvSpPr>
          <p:cNvPr id="104989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案例背景：华为公司面临的市场环境和挑战</a:t>
            </a:r>
            <a:endParaRPr altLang="en-US" dirty="0" lang="zh-CN">
              <a:solidFill>
                <a:schemeClr val="dk1">
                  <a:lumMod val="80000"/>
                  <a:lumOff val="20000"/>
                </a:schemeClr>
              </a:solidFill>
              <a:latin typeface="+mn-ea"/>
              <a:sym typeface="+mn-ea"/>
            </a:endParaRPr>
          </a:p>
        </p:txBody>
      </p:sp>
      <p:sp>
        <p:nvSpPr>
          <p:cNvPr id="104990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案例结果：华为公司的成功和影响</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46" name="标题 1"/>
          <p:cNvSpPr>
            <a:spLocks noGrp="1"/>
          </p:cNvSpPr>
          <p:nvPr>
            <p:ph type="title"/>
          </p:nvPr>
        </p:nvSpPr>
        <p:spPr/>
        <p:txBody>
          <a:bodyPr/>
          <a:p>
            <a:r>
              <a:rPr altLang="en-US" lang="zh-CN"/>
              <a:t>失败案例分析</a:t>
            </a:r>
            <a:endParaRPr altLang="en-US" lang="zh-CN"/>
          </a:p>
        </p:txBody>
      </p:sp>
      <p:sp>
        <p:nvSpPr>
          <p:cNvPr id="104994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案例名称：某公司新产品上市失败</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决策分析：该公司在推出新产品时未充分考虑市场需求和竞争状况，导致决策失误</a:t>
            </a:r>
            <a:endParaRPr dirty="0" sz="2000" err="1">
              <a:solidFill>
                <a:schemeClr val="tx1">
                  <a:lumMod val="75000"/>
                  <a:lumOff val="25000"/>
                </a:schemeClr>
              </a:solidFill>
              <a:latin typeface="+mn-ea"/>
              <a:ea typeface="+mn-ea"/>
              <a:cs typeface="+mn-ea"/>
              <a:sym typeface="+mn-lt"/>
            </a:endParaRPr>
          </a:p>
        </p:txBody>
      </p:sp>
      <p:sp>
        <p:nvSpPr>
          <p:cNvPr id="104996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7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问题解决：该公司通过重新定位产品、加强市场推广等措施，逐步扭转了不利局面</a:t>
            </a:r>
            <a:endParaRPr dirty="0" sz="2000" err="1">
              <a:solidFill>
                <a:schemeClr val="tx1">
                  <a:lumMod val="75000"/>
                  <a:lumOff val="25000"/>
                </a:schemeClr>
              </a:solidFill>
              <a:latin typeface="+mn-ea"/>
              <a:ea typeface="+mn-ea"/>
              <a:cs typeface="+mn-ea"/>
              <a:sym typeface="+mn-lt"/>
            </a:endParaRPr>
          </a:p>
        </p:txBody>
      </p:sp>
      <p:sp>
        <p:nvSpPr>
          <p:cNvPr id="10499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案例背景：该公司在市场调研不足的情况下推出新产品，导致市场反响不佳</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0" name="标题 1"/>
          <p:cNvSpPr>
            <a:spLocks noGrp="1"/>
          </p:cNvSpPr>
          <p:nvPr>
            <p:ph type="title"/>
          </p:nvPr>
        </p:nvSpPr>
        <p:spPr/>
        <p:txBody>
          <a:bodyPr/>
          <a:p>
            <a:r>
              <a:rPr altLang="en-US" lang="zh-CN"/>
              <a:t>案例分析的启示与借鉴</a:t>
            </a:r>
            <a:endParaRPr altLang="en-US" lang="zh-CN"/>
          </a:p>
        </p:txBody>
      </p:sp>
      <p:sp>
        <p:nvSpPr>
          <p:cNvPr id="105002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案例背景与问题描述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实施效果与影响</a:t>
            </a:r>
            <a:endParaRPr dirty="0" sz="2000" err="1">
              <a:solidFill>
                <a:schemeClr val="tx1">
                  <a:lumMod val="75000"/>
                  <a:lumOff val="25000"/>
                </a:schemeClr>
              </a:solidFill>
              <a:latin typeface="+mn-ea"/>
              <a:ea typeface="+mn-ea"/>
              <a:cs typeface="+mn-ea"/>
              <a:sym typeface="+mn-lt"/>
            </a:endParaRPr>
          </a:p>
        </p:txBody>
      </p:sp>
      <p:sp>
        <p:nvSpPr>
          <p:cNvPr id="105004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4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启示与借鉴意义</a:t>
            </a:r>
            <a:endParaRPr dirty="0" sz="2000" err="1">
              <a:solidFill>
                <a:schemeClr val="tx1">
                  <a:lumMod val="75000"/>
                  <a:lumOff val="25000"/>
                </a:schemeClr>
              </a:solidFill>
              <a:latin typeface="+mn-ea"/>
              <a:ea typeface="+mn-ea"/>
              <a:cs typeface="+mn-ea"/>
              <a:sym typeface="+mn-lt"/>
            </a:endParaRPr>
          </a:p>
        </p:txBody>
      </p:sp>
      <p:sp>
        <p:nvSpPr>
          <p:cNvPr id="1050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决策分析与问题解决过程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94" name="标题 1"/>
          <p:cNvSpPr>
            <a:spLocks noGrp="1"/>
          </p:cNvSpPr>
          <p:nvPr>
            <p:ph type="title"/>
          </p:nvPr>
        </p:nvSpPr>
        <p:spPr/>
        <p:txBody>
          <a:bodyPr/>
          <a:p>
            <a:r>
              <a:rPr altLang="en-US" lang="zh-CN"/>
              <a:t>案例分析的实践应用</a:t>
            </a:r>
            <a:endParaRPr altLang="en-US" lang="zh-CN"/>
          </a:p>
        </p:txBody>
      </p:sp>
      <p:sp>
        <p:nvSpPr>
          <p:cNvPr id="105009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案例选择：具有代表性、典型性，能够反映企业管理的决策分析与问题解决的实际应用</a:t>
            </a:r>
            <a:endParaRPr altLang="en-US" dirty="0" sz="1200" lang="zh-CN" spc="150">
              <a:solidFill>
                <a:schemeClr val="tx1">
                  <a:lumMod val="85000"/>
                  <a:lumOff val="15000"/>
                </a:schemeClr>
              </a:solidFill>
              <a:latin typeface="+mn-ea"/>
              <a:sym typeface="+mn-ea"/>
            </a:endParaRPr>
          </a:p>
        </p:txBody>
      </p:sp>
      <p:sp>
        <p:nvSpPr>
          <p:cNvPr id="105009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案例分析：对案例进行深入剖析，分析其中的决策过程、问题解决方法和实际效果</a:t>
            </a:r>
            <a:endParaRPr altLang="en-US" dirty="0" sz="1200" lang="zh-CN" spc="150">
              <a:solidFill>
                <a:schemeClr val="tx1">
                  <a:lumMod val="85000"/>
                  <a:lumOff val="15000"/>
                </a:schemeClr>
              </a:solidFill>
              <a:latin typeface="+mn-ea"/>
              <a:sym typeface="+mn-ea"/>
            </a:endParaRPr>
          </a:p>
        </p:txBody>
      </p:sp>
      <p:sp>
        <p:nvSpPr>
          <p:cNvPr id="105010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实践应用：将案例分析的结果应用于实际工作中，提高企业的管理水平和问题解决能力</a:t>
            </a:r>
            <a:endParaRPr altLang="en-US" dirty="0" sz="1200" lang="zh-CN" spc="150">
              <a:solidFill>
                <a:schemeClr val="tx1">
                  <a:lumMod val="85000"/>
                  <a:lumOff val="15000"/>
                </a:schemeClr>
              </a:solidFill>
              <a:latin typeface="+mn-ea"/>
              <a:sym typeface="+mn-ea"/>
            </a:endParaRPr>
          </a:p>
        </p:txBody>
      </p:sp>
      <p:sp>
        <p:nvSpPr>
          <p:cNvPr id="105011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案例总结：总结案例分析的成果，提炼出对企业管理的决策分析与问题解决有指导意义的经验和教训</a:t>
            </a:r>
            <a:endParaRPr altLang="en-US" dirty="0" sz="1200" lang="zh-CN" spc="150">
              <a:solidFill>
                <a:schemeClr val="tx1">
                  <a:lumMod val="85000"/>
                  <a:lumOff val="15000"/>
                </a:schemeClr>
              </a:solidFill>
              <a:latin typeface="+mn-ea"/>
              <a:sym typeface="+mn-ea"/>
            </a:endParaRPr>
          </a:p>
        </p:txBody>
      </p:sp>
      <p:sp>
        <p:nvSpPr>
          <p:cNvPr id="105011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52"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企业管理的决策分析与问题解决未来发展趋势</a:t>
            </a:r>
            <a:endParaRPr altLang="en-US" dirty="0" lang="zh-CN"/>
          </a:p>
        </p:txBody>
      </p:sp>
      <p:sp>
        <p:nvSpPr>
          <p:cNvPr id="105015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16" name="标题 1"/>
          <p:cNvSpPr>
            <a:spLocks noGrp="1"/>
          </p:cNvSpPr>
          <p:nvPr>
            <p:ph type="title"/>
          </p:nvPr>
        </p:nvSpPr>
        <p:spPr/>
        <p:txBody>
          <a:bodyPr/>
          <a:p>
            <a:r>
              <a:rPr altLang="en-US" lang="zh-CN"/>
              <a:t>未来发展趋势概述</a:t>
            </a:r>
            <a:endParaRPr altLang="en-US" lang="zh-CN"/>
          </a:p>
        </p:txBody>
      </p:sp>
      <p:sp>
        <p:nvSpPr>
          <p:cNvPr id="105021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2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2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3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3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跨部门和跨领域的协作将成为未来决策分析和问题解决的重要趋势</a:t>
            </a:r>
            <a:endParaRPr altLang="en-US" dirty="0" sz="2400" lang="zh-CN">
              <a:latin typeface="+mn-ea"/>
              <a:ea typeface="+mn-ea"/>
            </a:endParaRPr>
          </a:p>
        </p:txBody>
      </p:sp>
      <p:sp>
        <p:nvSpPr>
          <p:cNvPr id="105023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未来将更加注重决策分析和问题解决的透明度和可解释性</a:t>
            </a:r>
            <a:endParaRPr altLang="en-US" dirty="0" sz="2400" lang="zh-CN">
              <a:latin typeface="+mn-ea"/>
              <a:ea typeface="+mn-ea"/>
            </a:endParaRPr>
          </a:p>
        </p:txBody>
      </p:sp>
      <p:sp>
        <p:nvSpPr>
          <p:cNvPr id="105023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决策分析与问题解决将更加注重数据驱动和智能化</a:t>
            </a:r>
            <a:endParaRPr altLang="en-US" dirty="0" sz="2400" lang="zh-CN">
              <a:latin typeface="+mn-ea"/>
              <a:ea typeface="+mn-ea"/>
            </a:endParaRPr>
          </a:p>
        </p:txBody>
      </p:sp>
      <p:sp>
        <p:nvSpPr>
          <p:cNvPr id="105024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人工智能和机器学习将在决策分析和问题解决中发挥更大作用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74" name="标题 1"/>
          <p:cNvSpPr>
            <a:spLocks noGrp="1"/>
          </p:cNvSpPr>
          <p:nvPr>
            <p:ph type="title"/>
          </p:nvPr>
        </p:nvSpPr>
        <p:spPr/>
        <p:txBody>
          <a:bodyPr/>
          <a:p>
            <a:r>
              <a:rPr altLang="en-US" lang="zh-CN"/>
              <a:t>未来发展趋势的预测与分析</a:t>
            </a:r>
            <a:endParaRPr altLang="en-US" lang="zh-CN"/>
          </a:p>
        </p:txBody>
      </p:sp>
      <p:sp>
        <p:nvSpPr>
          <p:cNvPr id="105027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7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8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可持续发展与绿色管理成为核心价值</a:t>
            </a:r>
            <a:endParaRPr altLang="en-US" dirty="0" sz="1200" lang="zh-CN" spc="150">
              <a:solidFill>
                <a:srgbClr val="FFFFFF"/>
              </a:solidFill>
              <a:latin typeface="+mn-ea"/>
              <a:sym typeface="+mn-ea"/>
            </a:endParaRPr>
          </a:p>
        </p:txBody>
      </p:sp>
      <p:sp>
        <p:nvSpPr>
          <p:cNvPr id="105028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跨部门协同与合作促进问题解决</a:t>
            </a:r>
            <a:endParaRPr altLang="en-US" dirty="0" sz="1200" lang="zh-CN" spc="150">
              <a:solidFill>
                <a:schemeClr val="tx1">
                  <a:lumMod val="65000"/>
                  <a:lumOff val="35000"/>
                </a:schemeClr>
              </a:solidFill>
              <a:latin typeface="+mn-ea"/>
              <a:sym typeface="+mn-ea"/>
            </a:endParaRPr>
          </a:p>
        </p:txBody>
      </p:sp>
      <p:sp>
        <p:nvSpPr>
          <p:cNvPr id="105029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敏捷管理与快速响应市场变化</a:t>
            </a:r>
            <a:endParaRPr altLang="en-US" dirty="0" sz="1200" lang="zh-CN" spc="150">
              <a:solidFill>
                <a:srgbClr val="FFFFFF"/>
              </a:solidFill>
              <a:latin typeface="+mn-ea"/>
              <a:sym typeface="+mn-ea"/>
            </a:endParaRPr>
          </a:p>
        </p:txBody>
      </p:sp>
      <p:sp>
        <p:nvSpPr>
          <p:cNvPr id="105029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人工智能与大数据驱动决策分析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36" name="标题 1"/>
          <p:cNvSpPr>
            <a:spLocks noGrp="1"/>
          </p:cNvSpPr>
          <p:nvPr>
            <p:ph type="title"/>
          </p:nvPr>
        </p:nvSpPr>
        <p:spPr/>
        <p:txBody>
          <a:bodyPr/>
          <a:p>
            <a:r>
              <a:rPr altLang="en-US" lang="zh-CN"/>
              <a:t>未来发展趋势的应对策略与措施</a:t>
            </a:r>
            <a:endParaRPr altLang="en-US" lang="zh-CN"/>
          </a:p>
        </p:txBody>
      </p:sp>
      <p:sp>
        <p:nvSpPr>
          <p:cNvPr id="105033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4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建立完善的决策支持系统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4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4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强化问题解决能力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5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5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注重数据驱动的决策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5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5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培养跨领域合作能力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94" name="标题 1"/>
          <p:cNvSpPr>
            <a:spLocks noGrp="1"/>
          </p:cNvSpPr>
          <p:nvPr>
            <p:ph type="title"/>
          </p:nvPr>
        </p:nvSpPr>
        <p:spPr/>
        <p:txBody>
          <a:bodyPr/>
          <a:p>
            <a:r>
              <a:rPr altLang="en-US" lang="zh-CN"/>
              <a:t>未来发展趋势的实践应用</a:t>
            </a:r>
            <a:endParaRPr altLang="en-US" lang="zh-CN"/>
          </a:p>
        </p:txBody>
      </p:sp>
      <p:sp>
        <p:nvSpPr>
          <p:cNvPr id="10503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人工智能与大数据：利用先进技术进行数据挖掘和分析，为决策提供更准确的信息支持</a:t>
            </a:r>
            <a:endParaRPr altLang="en-US" dirty="0" sz="1200" lang="zh-CN" spc="150">
              <a:solidFill>
                <a:schemeClr val="tx1">
                  <a:lumMod val="65000"/>
                  <a:lumOff val="35000"/>
                </a:schemeClr>
              </a:solidFill>
              <a:latin typeface="+mn-ea"/>
              <a:sym typeface="+mn-ea"/>
            </a:endParaRPr>
          </a:p>
        </p:txBody>
      </p:sp>
      <p:sp>
        <p:nvSpPr>
          <p:cNvPr id="10503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敏捷管理与快速响应：适应快速变化的市场环境，提高企业的应变能力和创新能力</a:t>
            </a:r>
            <a:endParaRPr altLang="en-US" dirty="0" sz="1200" lang="zh-CN" spc="150">
              <a:solidFill>
                <a:schemeClr val="tx1">
                  <a:lumMod val="65000"/>
                  <a:lumOff val="35000"/>
                </a:schemeClr>
              </a:solidFill>
              <a:latin typeface="+mn-ea"/>
              <a:sym typeface="+mn-ea"/>
            </a:endParaRPr>
          </a:p>
        </p:txBody>
      </p:sp>
      <p:sp>
        <p:nvSpPr>
          <p:cNvPr id="10504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跨部门协作与沟通：加强企业内部不同部门之间的协作与沟通，形成合力，共同解决问题</a:t>
            </a:r>
            <a:endParaRPr altLang="en-US" dirty="0" sz="1200" lang="zh-CN" spc="150">
              <a:solidFill>
                <a:schemeClr val="tx1">
                  <a:lumMod val="65000"/>
                  <a:lumOff val="35000"/>
                </a:schemeClr>
              </a:solidFill>
              <a:latin typeface="+mn-ea"/>
              <a:sym typeface="+mn-ea"/>
            </a:endParaRPr>
          </a:p>
        </p:txBody>
      </p:sp>
      <p:sp>
        <p:nvSpPr>
          <p:cNvPr id="10504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持续改进与优化：不断寻求改进和优化的机会，提高企业的运营效率和竞争力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36"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438"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440"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6*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6*l_h_i*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6*l_h_a*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6*l_h_i*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6*l_h_a*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1"/>
  <p:tag name="KSO_WM_TEMPLATE_CATEGORY" val="custom"/>
  <p:tag name="KSO_WM_TEMPLATE_INDEX" val="20230997"/>
  <p:tag name="KSO_WM_UNIT_LAYERLEVEL" val="1_1"/>
  <p:tag name="KSO_WM_TAG_VERSION" val="1.0"/>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6*l_h_i*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6*l_h_a*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7_6*l_h_i*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7_6*l_h_a*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2"/>
  <p:tag name="KSO_WM_TEMPLATE_CATEGORY" val="custom"/>
  <p:tag name="KSO_WM_TEMPLATE_INDEX" val="20230997"/>
  <p:tag name="KSO_WM_UNIT_LAYERLEVEL" val="1_1"/>
  <p:tag name="KSO_WM_TAG_VERSION" val="1.0"/>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6*l_h_i*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6*l_h_a*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6*l_h_i*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6*l_h_a*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3"/>
  <p:tag name="KSO_WM_TEMPLATE_CATEGORY" val="custom"/>
  <p:tag name="KSO_WM_TEMPLATE_INDEX" val="20230997"/>
  <p:tag name="KSO_WM_UNIT_LAYERLEVEL" val="1_1"/>
  <p:tag name="KSO_WM_TAG_VERSION" val="1.0"/>
  <p:tag name="KSO_WM_DIAGRAM_GROUP_CODE" val="l1-1"/>
  <p:tag name="KSO_WM_UNIT_TYPE" val="l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xml><?xml version="1.0" encoding="utf-8"?>
<p:tagLst xmlns:p="http://schemas.openxmlformats.org/presentationml/2006/main">
  <p:tag name="KSO_WM_SLIDE_ID" val="custom2023099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9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6.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75.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46.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392.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2023-12-19T16:19:28Z</dcterms:created>
  <dcterms:modified xsi:type="dcterms:W3CDTF">2023-12-19T16:19:28Z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29429e90275a49cab2f0c09f0d35310d_21</vt:lpwstr>
  </property>
</Properties>
</file>