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7" r:id="rId1"/>
    <p:sldMasterId id="2147483904" r:id="rId2"/>
  </p:sldMasterIdLst>
  <p:notesMasterIdLst>
    <p:notesMasterId r:id="rId3"/>
  </p:notesMasterIdLst>
  <p:sldIdLst>
    <p:sldId id="366" r:id="rId4"/>
    <p:sldId id="371" r:id="rId5"/>
    <p:sldId id="375" r:id="rId6"/>
    <p:sldId id="378" r:id="rId7"/>
    <p:sldId id="384" r:id="rId9"/>
    <p:sldId id="387" r:id="rId10"/>
    <p:sldId id="390" r:id="rId11"/>
    <p:sldId id="393" r:id="rId12"/>
    <p:sldId id="399" r:id="rId14"/>
    <p:sldId id="402" r:id="rId15"/>
    <p:sldId id="405" r:id="rId16"/>
    <p:sldId id="408" r:id="rId17"/>
    <p:sldId id="411" r:id="rId18"/>
    <p:sldId id="417" r:id="rId20"/>
    <p:sldId id="420" r:id="rId21"/>
    <p:sldId id="423" r:id="rId22"/>
    <p:sldId id="426" r:id="rId23"/>
    <p:sldId id="429" r:id="rId24"/>
    <p:sldId id="435" r:id="rId26"/>
    <p:sldId id="438" r:id="rId27"/>
    <p:sldId id="441" r:id="rId28"/>
    <p:sldId id="444" r:id="rId29"/>
    <p:sldId id="447" r:id="rId30"/>
    <p:sldId id="453" r:id="rId32"/>
    <p:sldId id="456" r:id="rId33"/>
    <p:sldId id="459" r:id="rId34"/>
    <p:sldId id="462" r:id="rId35"/>
    <p:sldId id="468" r:id="rId37"/>
    <p:sldId id="471" r:id="rId38"/>
    <p:sldId id="474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数字校园中的在线学习社区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在线学习社区的背景和概念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在线学习社区的功能和优势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在线学习社区的应用和发展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在线学习社区的建设和管理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数字校园中的在线学习社区案例分析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在线学习社区的背景和概念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数字化校园的概念和特点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数字化校园对在线学习社区的影响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数字化校园的发展历程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/>
          </a:bodyPr>
          <a:p>
            <a:r>
              <a:rPr altLang="en-US" lang="zh-CN"/>
              <a:t>在线学习社区的定义：在线学习社区是一种基于互联网的学习平台，它通过提供各种学习资源和互动工具，帮助学习者进行自主学习和合作学习。</a:t>
            </a:r>
            <a:endParaRPr altLang="en-US" lang="zh-CN"/>
          </a:p>
          <a:p>
            <a:r>
              <a:rPr altLang="en-US" lang="zh-CN"/>
              <a:t>在线学习社区的特点： （1）自主学习：学习者可以在任何时间、任何地点进行学习，根据自己的兴趣和需求选择学习内容。 （2）合作学习：学习者可以在在线学习社区中与其他学习者进行交流和合作，共同解决问题和学习知识。 （3）个性化学习：在线学习社区可以根据学习者的学习进度和能力水平，提供个性化的学习资源和建议。 （4）互动性：在线学习社区提供了多种互动工具，如论坛、聊天室等，方便学习者之间的交流和讨论。</a:t>
            </a:r>
            <a:endParaRPr altLang="en-US" lang="zh-CN"/>
          </a:p>
          <a:p>
            <a:pPr lvl="1"/>
            <a:r>
              <a:rPr altLang="en-US" lang="zh-CN"/>
              <a:t>（1）自主学习：学习者可以在任何时间、任何地点进行学习，根据自己的兴趣和需求选择学习内容。</a:t>
            </a:r>
            <a:endParaRPr altLang="en-US" lang="zh-CN"/>
          </a:p>
          <a:p>
            <a:pPr lvl="1"/>
            <a:r>
              <a:rPr altLang="en-US" lang="zh-CN"/>
              <a:t>（2）合作学习：学习者可以在在线学习社区中与其他学习者进行交流和合作，共同解决问题和学习知识。</a:t>
            </a:r>
            <a:endParaRPr altLang="en-US" lang="zh-CN"/>
          </a:p>
          <a:p>
            <a:pPr lvl="1"/>
            <a:r>
              <a:rPr altLang="en-US" lang="zh-CN"/>
              <a:t>（3）个性化学习：在线学习社区可以根据学习者的学习进度和能力水平，提供个性化的学习资源和建议。</a:t>
            </a:r>
            <a:endParaRPr altLang="en-US" lang="zh-CN"/>
          </a:p>
          <a:p>
            <a:pPr lvl="1"/>
            <a:r>
              <a:rPr altLang="en-US" lang="zh-CN"/>
              <a:t>（4）互动性：在线学习社区提供了多种互动工具，如论坛、聊天室等，方便学习者之间的交流和讨论。</a:t>
            </a:r>
            <a:endParaRPr altLang="en-US" lang="zh-CN"/>
          </a:p>
        </p:txBody>
      </p:sp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在线学习社区的定义和特点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在线学习社区的重要性</a:t>
            </a:r>
            <a:endParaRPr altLang="en-US" lang="zh-CN"/>
          </a:p>
        </p:txBody>
      </p:sp>
      <p:sp>
        <p:nvSpPr>
          <p:cNvPr id="10491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促进教育公平：打破地域限制，让更多人有机会接受优质教育资源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培养自主学习能力：鼓励学生主动探索、发现问题、解决问题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增强学习效果：实时互动、讨论，加深对知识的理解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提高学习效率：个性化推荐学习内容，节省搜索时间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在线学习社区的功能和优势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互动交流功能</a:t>
            </a:r>
            <a:endParaRPr altLang="en-US" lang="zh-CN"/>
          </a:p>
        </p:txBody>
      </p:sp>
      <p:sp>
        <p:nvSpPr>
          <p:cNvPr id="10493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实时讨论：学生可以在在线学习社区中实时发表观点、提问和回答问题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小组合作：学生可以在线分组，共同完成任务，促进团队协作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互动评价：学生可以互相评价学习成果，提高学习效果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反馈机制：教师可以通过在线学习社区及时了解学生的学习情况，提供个性化指导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资源共享功能</a:t>
            </a:r>
            <a:endParaRPr altLang="en-US" lang="zh-CN"/>
          </a:p>
        </p:txBody>
      </p:sp>
      <p:sp>
        <p:nvSpPr>
          <p:cNvPr id="10493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提升学习效率：在线学习社区可以提供个性化的学习计划和推荐，帮助学生更好地规划学习时间和路径，提高学习效率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共享优质教学资源：在线学习社区可以汇聚各种优质教学资源，包括课程视频、课件、教案等，方便学生随时随地学习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促进知识交流：在线学习社区可以提供一个平台，让学生之间、师生之间进行知识交流和互动，促进知识的传播和共享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降低学习成本：在线学习社区可以降低学生的学习成本，包括时间成本和经济成本，让学生更加便捷地获取知识和技能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个性化学习功能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互动交流：提供在线讨论和交流功能，促进师生之间的互动和合作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定制学习计划：根据学生的需求和能力，制定个性化的学习计划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智能推荐资源：根据学生的学习进度和兴趣，推荐适合的学习资源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学习数据分析：对学生的学习数据进行统计和分析，帮助学生更好地了解自己的学习状况和进步情况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在线学习社区的优势</a:t>
            </a:r>
            <a:endParaRPr altLang="en-US" lang="zh-CN"/>
          </a:p>
        </p:txBody>
      </p:sp>
      <p:sp>
        <p:nvSpPr>
          <p:cNvPr id="10495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个性化学习：在线学习社区可以根据学生的需求和兴趣，提供个性化的学习内容和推荐，提高学习效果。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资源共享：在线学习社区可以汇聚各种优质教育资源，实现资源共享，提高学习效率。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互动交流：在线学习社区可以提供实时互动交流功能，方便学生之间、学生与老师之间的交流与合作。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灵活便捷：在线学习社区可以在任何时间、任何地点进行学习，不受时间和地点的限制，非常灵活便捷。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在线学习社区的建设和管理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确定建设目标：明确在线学习社区的建设目标，如提高学习效率、促进知识分享等。</a:t>
            </a:r>
            <a:endParaRPr altLang="en-US" lang="zh-CN"/>
          </a:p>
          <a:p>
            <a:r>
              <a:rPr altLang="en-US" lang="zh-CN"/>
              <a:t>选择合适的技术：根据建设目标，选择合适的技术，如云计算、大数据等，以支持在线学习社区的建设。</a:t>
            </a:r>
            <a:endParaRPr altLang="en-US" lang="zh-CN"/>
          </a:p>
          <a:p>
            <a:r>
              <a:rPr altLang="en-US" lang="zh-CN"/>
              <a:t>制定建设方案：制定详细的在线学习社区建设方案，包括功能设计、界面设计、内容规划等。</a:t>
            </a:r>
            <a:endParaRPr altLang="en-US" lang="zh-CN"/>
          </a:p>
          <a:p>
            <a:r>
              <a:rPr altLang="en-US" lang="zh-CN"/>
              <a:t>实施建设方案：按照建设方案，逐步实施在线学习社区的建设，确保各项功能和内容能够顺利实现。  在线学习社区的建设和管理</a:t>
            </a:r>
            <a:endParaRPr altLang="en-US" lang="zh-CN"/>
          </a:p>
          <a:p>
            <a:pPr lvl="1"/>
            <a:r>
              <a:rPr altLang="en-US" lang="zh-CN"/>
              <a:t>在线学习社区的建设和管理</a:t>
            </a:r>
            <a:endParaRPr altLang="en-US" lang="zh-CN"/>
          </a:p>
          <a:p>
            <a:r>
              <a:rPr altLang="en-US" lang="zh-CN"/>
              <a:t>确定管理目标：明确在线学习社区的管理目标，如提高用户满意度、保障信息安全等。</a:t>
            </a:r>
            <a:endParaRPr altLang="en-US" lang="zh-CN"/>
          </a:p>
          <a:p>
            <a:r>
              <a:rPr altLang="en-US" lang="zh-CN"/>
              <a:t>建立管理团队：组建专业的在线学习社区管理团队，负责社区的日常管理和维护。</a:t>
            </a:r>
            <a:endParaRPr altLang="en-US" lang="zh-CN"/>
          </a:p>
          <a:p>
            <a:r>
              <a:rPr altLang="en-US" lang="zh-CN"/>
              <a:t>制定管理规范：制定详细的在线学习社区管理规范，包括用户行为规范、内容审核标准等。</a:t>
            </a:r>
            <a:endParaRPr altLang="en-US" lang="zh-CN"/>
          </a:p>
          <a:p>
            <a:r>
              <a:rPr altLang="en-US" lang="zh-CN"/>
              <a:t>实施管理规范：按照管理规范，对在线学习社区进行日常管理和维护，确保社区的正常运行和用户满意度。</a:t>
            </a:r>
            <a:endParaRPr altLang="en-US" lang="zh-CN"/>
          </a:p>
        </p:txBody>
      </p:sp>
      <p:sp>
        <p:nvSpPr>
          <p:cNvPr id="10496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在线学习社区的建设策略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在线学习社区的管理模式</a:t>
            </a:r>
            <a:endParaRPr altLang="en-US" lang="zh-CN"/>
          </a:p>
        </p:txBody>
      </p:sp>
      <p:sp>
        <p:nvSpPr>
          <p:cNvPr id="10496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用户管理：对社区中的用户进行管理，包括用户注册、登录、权限管理等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管理员角色：负责社区的日常维护和运营，确保社区的正常运行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内容审核：对社区中的学习资源进行审核，确保资源的准确性和质量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数据分析：对社区中的学习数据进行分析，为社区的优化和改进提供数据支持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在线学习社区的运营和维护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互动交流：鼓励用户之间的互动，提高学习效果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内容更新与维护：定期更新学习资源，保持社区活跃度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用户管理：建立有效的用户管理体系，确保社区秩序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技术支持：提供必要的技术支持，确保社区稳定运行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在线学习社区的安全保障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用户隐私保护：保护用户的个人信息和隐私，防止个人信息被泄露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网络安全：确保在线学习社区的网络安全，防止黑客攻击和数据泄露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内容安全：对在线学习内容进行审核，确保学习内容的安全性和合规性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应急响应机制：建立应急响应机制，及时处理和应对安全事件和问题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在线学习社区的应用和发展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在线学习社区的应用场景</a:t>
            </a:r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在线课程学习：提供丰富的在线课程资源，满足学生个性化学习需求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学术交流与讨论：鼓励学生之间进行学术交流，促进知识分享和合作学习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辅导与答疑：提供在线辅导和答疑服务，解决学生在学习中遇到的问题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作业与考试：在线完成作业和参加考试，方便教师批改和评估学生的学习成果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在线学习社区的发展趋势</a:t>
            </a:r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多元化学习资源：提供丰富的学习资源，满足不同学习者的需求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个性化学习路径：根据学习者的特点和需求，提供个性化的学习路径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智能化学习辅助：利用人工智能技术，提供智能化的学习辅助和支持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社交化学习体验：营造社交化的学习氛围，增强学习者的参与感和归属感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在线学习社区的创新方向</a:t>
            </a:r>
            <a:endParaRPr altLang="en-US" lang="zh-CN"/>
          </a:p>
        </p:txBody>
      </p:sp>
      <p:sp>
        <p:nvSpPr>
          <p:cNvPr id="10500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智能化教学：利用人工智能技术，实现个性化教学和智能推荐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在线实践：提供虚拟实验室、在线实验等实践机会，增强学习者的实践能力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跨界融合：将不同领域的知识融合在一起，拓展学习者的视野和知识面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社交化学习：构建学习社交平台，促进学习者之间的交流与合作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在线学习社区的未来展望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智能化学习：利用人工智能技术提供个性化学习体验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社交化学习：增强在线学习社区的社交功能，促进学习者之间的互动与合作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多元化学习：支持多种学习方式和资源，满足不同学习者的需求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国际化发展：推动在线学习社区的国际化发展，促进跨文化交流与合作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数字校园中的在线学习社区案例分析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2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案例名称：某高校在线学习社区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案例背景：该高校为了提高教学质量和学生学习效果，建立了在线学习社区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案例内容：该社区提供了丰富的在线课程和学习资源，学生可以在线交流、讨论和分享学习经验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案例效果：该社区得到了广大师生的认可和好评，提高了学生的学习积极性和参与度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80000"/>
          </a:bodyPr>
          <a:p>
            <a:r>
              <a:rPr altLang="en-US" lang="zh-CN"/>
              <a:t>优点：  * 方便快捷：学生可以在任何时间、任何地点进行学习，不受时间和地点的限制。 * 资源共享：学生可以共享各种学习资源，如课件、视频、讨论等，提高学习效率。 * 个性化学习：学生可以根据自己的兴趣和需求选择学习内容，实现个性化学习。 * 互动交流：学生可以在在线学习社区中与其他学生互动交流，分享学习心得和经验。</a:t>
            </a:r>
            <a:endParaRPr altLang="en-US" lang="zh-CN"/>
          </a:p>
          <a:p>
            <a:pPr lvl="1"/>
            <a:r>
              <a:rPr altLang="en-US" lang="zh-CN"/>
              <a:t>* 方便快捷：学生可以在任何时间、任何地点进行学习，不受时间和地点的限制。</a:t>
            </a:r>
            <a:endParaRPr altLang="en-US" lang="zh-CN"/>
          </a:p>
          <a:p>
            <a:pPr lvl="1"/>
            <a:r>
              <a:rPr altLang="en-US" lang="zh-CN"/>
              <a:t>* 资源共享：学生可以共享各种学习资源，如课件、视频、讨论等，提高学习效率。</a:t>
            </a:r>
            <a:endParaRPr altLang="en-US" lang="zh-CN"/>
          </a:p>
          <a:p>
            <a:pPr lvl="1"/>
            <a:r>
              <a:rPr altLang="en-US" lang="zh-CN"/>
              <a:t>* 个性化学习：学生可以根据自己的兴趣和需求选择学习内容，实现个性化学习。</a:t>
            </a:r>
            <a:endParaRPr altLang="en-US" lang="zh-CN"/>
          </a:p>
          <a:p>
            <a:pPr lvl="1"/>
            <a:r>
              <a:rPr altLang="en-US" lang="zh-CN"/>
              <a:t>* 互动交流：学生可以在在线学习社区中与其他学生互动交流，分享学习心得和经验。</a:t>
            </a:r>
            <a:endParaRPr altLang="en-US" lang="zh-CN"/>
          </a:p>
          <a:p>
            <a:r>
              <a:rPr altLang="en-US" lang="zh-CN"/>
              <a:t>不足：  * 技术问题：在线学习社区需要稳定的技术支持，如果技术出现问题，会影响学生的学习效果。 * 学习效果：虽然在线学习可以提供个性化的学习体验，但学生的学习效果可能不如传统的课堂教学。 * 社交体验：在线学习社区中的社交体验可能不如传统的课堂教学，学生之间缺乏面对面的交流和互动。 * 监管问题：在线学习社区的监管可能存在一定的难度，需要加强监管和管理。</a:t>
            </a:r>
            <a:endParaRPr altLang="en-US" lang="zh-CN"/>
          </a:p>
          <a:p>
            <a:pPr lvl="1"/>
            <a:r>
              <a:rPr altLang="en-US" lang="zh-CN"/>
              <a:t>* 技术问题：在线学习社区需要稳定的技术支持，如果技术出现问题，会影响学生的学习效果。</a:t>
            </a:r>
            <a:endParaRPr altLang="en-US" lang="zh-CN"/>
          </a:p>
          <a:p>
            <a:pPr lvl="1"/>
            <a:r>
              <a:rPr altLang="en-US" lang="zh-CN"/>
              <a:t>* 学习效果：虽然在线学习可以提供个性化的学习体验，但学生的学习效果可能不如传统的课堂教学。</a:t>
            </a:r>
            <a:endParaRPr altLang="en-US" lang="zh-CN"/>
          </a:p>
          <a:p>
            <a:pPr lvl="1"/>
            <a:r>
              <a:rPr altLang="en-US" lang="zh-CN"/>
              <a:t>* 社交体验：在线学习社区中的社交体验可能不如传统的课堂教学，学生之间缺乏面对面的交流和互动。</a:t>
            </a:r>
            <a:endParaRPr altLang="en-US" lang="zh-CN"/>
          </a:p>
          <a:p>
            <a:pPr lvl="1"/>
            <a:r>
              <a:rPr altLang="en-US" lang="zh-CN"/>
              <a:t>* 监管问题：在线学习社区的监管可能存在一定的难度，需要加强监管和管理。</a:t>
            </a:r>
            <a:endParaRPr altLang="en-US" lang="zh-CN"/>
          </a:p>
        </p:txBody>
      </p:sp>
      <p:sp>
        <p:nvSpPr>
          <p:cNvPr id="10503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案例分析：优点和不足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案例启示：如何建设更好的在线学习社区</a:t>
            </a:r>
            <a:endParaRPr altLang="en-US" lang="zh-CN"/>
          </a:p>
        </p:txBody>
      </p:sp>
      <p:sp>
        <p:nvSpPr>
          <p:cNvPr id="10504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案例一：某高校在线学习社区的建设与实践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案例三：某国际学校在线学习社区的创新与发展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案例启示：结合案例分析，探讨如何建设更好的在线学习社区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案例二：某企业在线学习社区的运营与推广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4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6250"/>
          </a:bodyPr>
          <a:p>
            <a:r>
              <a:rPr altLang="en-US" lang="zh-CN"/>
              <a:t>数字校园中的在线学习社区的重要性  * 提供了更加便捷的学习方式，提高了学习效率 * 促进了学生之间的交流与合作，增强了学习效果 * 适应了现代教育的需求，推动了教育信息化的发展</a:t>
            </a:r>
            <a:endParaRPr altLang="en-US" lang="zh-CN"/>
          </a:p>
          <a:p>
            <a:pPr lvl="1"/>
            <a:r>
              <a:rPr altLang="en-US" lang="zh-CN"/>
              <a:t>* 提供了更加便捷的学习方式，提高了学习效率</a:t>
            </a:r>
            <a:endParaRPr altLang="en-US" lang="zh-CN"/>
          </a:p>
          <a:p>
            <a:pPr lvl="1"/>
            <a:r>
              <a:rPr altLang="en-US" lang="zh-CN"/>
              <a:t>* 促进了学生之间的交流与合作，增强了学习效果</a:t>
            </a:r>
            <a:endParaRPr altLang="en-US" lang="zh-CN"/>
          </a:p>
          <a:p>
            <a:pPr lvl="1"/>
            <a:r>
              <a:rPr altLang="en-US" lang="zh-CN"/>
              <a:t>* 适应了现代教育的需求，推动了教育信息化的发展</a:t>
            </a:r>
            <a:endParaRPr altLang="en-US" lang="zh-CN"/>
          </a:p>
          <a:p>
            <a:r>
              <a:rPr altLang="en-US" lang="zh-CN"/>
              <a:t>数字校园中的在线学习社区的发展趋势  * 个性化学习：根据学生的需求和兴趣，提供更加个性化的学习体验 * 智能化教学：利用人工智能技术，实现更加智能化的教学和学习 * 社交化学习：将在线学习社区与社交媒体相结合，实现更加社交化的学习方式 * 多元化评价：采用多元化的评价方式，更加全面地评价学生的学习成果</a:t>
            </a:r>
            <a:endParaRPr altLang="en-US" lang="zh-CN"/>
          </a:p>
          <a:p>
            <a:pPr lvl="1"/>
            <a:r>
              <a:rPr altLang="en-US" lang="zh-CN"/>
              <a:t>* 个性化学习：根据学生的需求和兴趣，提供更加个性化的学习体验</a:t>
            </a:r>
            <a:endParaRPr altLang="en-US" lang="zh-CN"/>
          </a:p>
          <a:p>
            <a:pPr lvl="1"/>
            <a:r>
              <a:rPr altLang="en-US" lang="zh-CN"/>
              <a:t>* 智能化教学：利用人工智能技术，实现更加智能化的教学和学习</a:t>
            </a:r>
            <a:endParaRPr altLang="en-US" lang="zh-CN"/>
          </a:p>
          <a:p>
            <a:pPr lvl="1"/>
            <a:r>
              <a:rPr altLang="en-US" lang="zh-CN"/>
              <a:t>* 社交化学习：将在线学习社区与社交媒体相结合，实现更加社交化的学习方式</a:t>
            </a:r>
            <a:endParaRPr altLang="en-US" lang="zh-CN"/>
          </a:p>
          <a:p>
            <a:pPr lvl="1"/>
            <a:r>
              <a:rPr altLang="en-US" lang="zh-CN"/>
              <a:t>* 多元化评价：采用多元化的评价方式，更加全面地评价学生的学习成果</a:t>
            </a:r>
            <a:endParaRPr altLang="en-US" lang="zh-CN"/>
          </a:p>
        </p:txBody>
      </p:sp>
      <p:sp>
        <p:nvSpPr>
          <p:cNvPr id="10505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总结：数字校园中的在线学习社区的重要性和发展趋势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展望：未来在线学习社区的创新方向和发展前景</a:t>
            </a:r>
            <a:endParaRPr altLang="en-US" lang="zh-CN"/>
          </a:p>
        </p:txBody>
      </p:sp>
      <p:sp>
        <p:nvSpPr>
          <p:cNvPr id="1050594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596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创新方向：结合人工智能、大数据等先进技术，提供个性化学习体验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602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604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发展前景：拓展国际合作，推动全球在线教育资源共享，提高教育质量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4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4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2023-12-15T11:19:39Z</dcterms:created>
  <dcterms:modified xsi:type="dcterms:W3CDTF">2023-12-15T11:19:39Z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d66af82529214b67bedb4123d7443e15_21</vt:lpwstr>
  </property>
</Properties>
</file>