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750" r:id="rId1"/>
    <p:sldMasterId id="2147510787" r:id="rId2"/>
  </p:sldMasterIdLst>
  <p:notesMasterIdLst>
    <p:notesMasterId r:id="rId3"/>
  </p:notesMasterIdLst>
  <p:sldIdLst>
    <p:sldId id="12040" r:id="rId4"/>
    <p:sldId id="12043" r:id="rId5"/>
    <p:sldId id="12046" r:id="rId6"/>
    <p:sldId id="12049" r:id="rId7"/>
    <p:sldId id="12052" r:id="rId8"/>
    <p:sldId id="12055" r:id="rId9"/>
    <p:sldId id="12058" r:id="rId10"/>
    <p:sldId id="12061" r:id="rId11"/>
    <p:sldId id="12064" r:id="rId12"/>
    <p:sldId id="12067" r:id="rId13"/>
    <p:sldId id="12070" r:id="rId14"/>
    <p:sldId id="12073" r:id="rId15"/>
    <p:sldId id="12076" r:id="rId16"/>
    <p:sldId id="12079" r:id="rId17"/>
    <p:sldId id="12082" r:id="rId18"/>
    <p:sldId id="12085" r:id="rId19"/>
    <p:sldId id="12088" r:id="rId20"/>
    <p:sldId id="12091" r:id="rId21"/>
    <p:sldId id="12094" r:id="rId22"/>
    <p:sldId id="12097" r:id="rId23"/>
    <p:sldId id="12100" r:id="rId24"/>
    <p:sldId id="12103" r:id="rId25"/>
    <p:sldId id="12106" r:id="rId26"/>
    <p:sldId id="12109" r:id="rId27"/>
    <p:sldId id="12112" r:id="rId28"/>
    <p:sldId id="12115" r:id="rId29"/>
    <p:sldId id="12118" r:id="rId30"/>
    <p:sldId id="1212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751" r:id="rId1"/>
    <p:sldLayoutId id="2147510752" r:id="rId2"/>
    <p:sldLayoutId id="2147510753" r:id="rId3"/>
    <p:sldLayoutId id="2147510754" r:id="rId4"/>
    <p:sldLayoutId id="2147510755" r:id="rId5"/>
    <p:sldLayoutId id="2147510756" r:id="rId6"/>
    <p:sldLayoutId id="2147510757" r:id="rId7"/>
    <p:sldLayoutId id="2147510758" r:id="rId8"/>
    <p:sldLayoutId id="2147510759" r:id="rId9"/>
    <p:sldLayoutId id="2147510760" r:id="rId10"/>
    <p:sldLayoutId id="21475107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788" r:id="rId1"/>
    <p:sldLayoutId id="2147510789" r:id="rId2"/>
    <p:sldLayoutId id="2147510790" r:id="rId3"/>
    <p:sldLayoutId id="2147510791" r:id="rId4"/>
    <p:sldLayoutId id="2147510792" r:id="rId5"/>
    <p:sldLayoutId id="2147510793" r:id="rId6"/>
    <p:sldLayoutId id="2147510794" r:id="rId7"/>
    <p:sldLayoutId id="2147510795" r:id="rId8"/>
    <p:sldLayoutId id="2147510796" r:id="rId9"/>
    <p:sldLayoutId id="2147510797" r:id="rId10"/>
    <p:sldLayoutId id="214751079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小学生生命教育的启蒙与培养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生命教育的重要性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小学生生命教育的启蒙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小学生生命教育的培养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小学生生命教育的实施策略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小学生生命教育的评价与反馈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生命教育的重要性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生命教育的意义</a:t>
            </a:r>
            <a:endParaRPr altLang="en-US" lang="zh-CN"/>
          </a:p>
        </p:txBody>
      </p:sp>
      <p:sp>
        <p:nvSpPr>
          <p:cNvPr id="10488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促进成长：引导学生正确认识自己和他人，培养良好的人际关系和团队协作能力。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提高素质：促进学生全面素质的发展，培养创新精神和实践能力。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珍爱生命：引导学生认识到生命的宝贵，学会珍惜生命和保护自己。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培养情感：帮助学生建立积极、健康的情感，学会感恩、关爱他人和社会。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生命教育的目标</a:t>
            </a:r>
            <a:endParaRPr altLang="en-US" lang="zh-CN"/>
          </a:p>
        </p:txBody>
      </p:sp>
      <p:sp>
        <p:nvSpPr>
          <p:cNvPr id="104890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引导学生认识生命、珍惜生命和热爱生命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提高学生自我保护和安全防范意识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培养学生的社会责任感和公民意识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帮助学生树立正确的价值观、人生观和世界观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生命教育的内容</a:t>
            </a:r>
            <a:endParaRPr altLang="en-US" lang="zh-CN"/>
          </a:p>
        </p:txBody>
      </p:sp>
      <p:sp>
        <p:nvSpPr>
          <p:cNvPr id="1048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认识生命：了解生命的起源、成长与死亡过程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健康生活：养成健康的生活习惯，包括饮食、运动和休息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安全防护：学习应对危险和紧急情况，提高自我保护能力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珍爱生命：培养对生命的尊重和爱护，避免伤害和虐待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生命教育的实施方式</a:t>
            </a:r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小学生生命教育的启蒙</a:t>
            </a:r>
            <a:endParaRPr altLang="en-US" dirty="0" lang="zh-CN"/>
          </a:p>
        </p:txBody>
      </p:sp>
      <p:sp>
        <p:nvSpPr>
          <p:cNvPr id="1049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家庭启蒙</a:t>
            </a:r>
            <a:endParaRPr altLang="en-US" lang="zh-CN"/>
          </a:p>
        </p:txBody>
      </p:sp>
      <p:sp>
        <p:nvSpPr>
          <p:cNvPr id="104909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家庭教育中的生命教育启蒙方法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家庭环境对小学生生命认知的影响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家长在生命教育中的角色和责任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家庭与学校在生命教育中的合作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学校启蒙</a:t>
            </a:r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社会启蒙</a:t>
            </a:r>
            <a:endParaRPr altLang="en-US" lang="zh-CN"/>
          </a:p>
        </p:txBody>
      </p:sp>
      <p:sp>
        <p:nvSpPr>
          <p:cNvPr id="104919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家庭启蒙：家长是孩子的第一任老师，应该引导孩子认识生命、珍惜生命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学校教育：学校应该加强对小学生的生命教育，让他们了解生命的价值和意义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社会氛围：社会应该营造关爱生命、尊重生命的氛围，让小学生感受到生命的重要性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媒体宣传：媒体应该积极宣传生命教育，提高小学生对于生命教育的认知和重视程度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媒体启蒙</a:t>
            </a:r>
            <a:endParaRPr altLang="en-US" lang="zh-CN"/>
          </a:p>
        </p:txBody>
      </p:sp>
      <p:sp>
        <p:nvSpPr>
          <p:cNvPr id="104924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电视节目：通过动画片、儿童节目等形式传递生命教育知识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网络资源：利用在线教育平台和社交媒体传播生命教育内容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图书绘本：借助儿童图书和绘本故事来引导孩子认识生命和珍惜生命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电影作品：通过优秀的儿童电影来启发孩子对生命的思考和感悟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小学生生命教育的培养</a:t>
            </a:r>
            <a:endParaRPr altLang="en-US" dirty="0" lang="zh-CN"/>
          </a:p>
        </p:txBody>
      </p:sp>
      <p:sp>
        <p:nvSpPr>
          <p:cNvPr id="10492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培养生命意识</a:t>
            </a:r>
            <a:endParaRPr altLang="en-US" lang="zh-CN"/>
          </a:p>
        </p:txBody>
      </p:sp>
      <p:sp>
        <p:nvSpPr>
          <p:cNvPr id="104931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培养珍爱生命的意识：教育小学生认识到生命的宝贵和脆弱，让他们学会珍惜生命、关爱生命。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培养自我保护的能力：教授小学生基本的安全知识和技能，让他们学会在危险情况下保护自己。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培养积极的生活态度：引导小学生树立正确的人生观和价值观，让他们积极面对生活中的挑战和困难。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培养良好的人际关系：教育小学生学会与他人相处、尊重他人、关心他人，建立良好的人际关系。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培养自我保护能力</a:t>
            </a:r>
            <a:endParaRPr altLang="en-US" lang="zh-CN"/>
          </a:p>
        </p:txBody>
      </p:sp>
      <p:sp>
        <p:nvSpPr>
          <p:cNvPr id="104937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教导学生认识生命的重要性，让他们珍惜自己的生命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与家长合作，共同关注孩子的安全与健康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开展安全教育活动，提高学生的安全意识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教会学生基本的自我保护技能，如火灾逃生、交通安全等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培养良好的生活习惯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规律作息：早睡早起，保证充足的睡眠时间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保持卫生：勤洗手、刷牙、洗脸，保持个人卫生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健康饮食：不挑食、不暴饮暴食，多吃蔬菜水果，少吃垃圾食品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坚持锻炼：每天进行适量的运动，增强身体素质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培养积极的生活态度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培养小学生的同理心，学会关心他人，尊重生命，珍惜友情。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引导小学生树立正确的价值观，明白生命的价值和意义，从而更加珍惜生命。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培养小学生的自我认知能力，认识自己的优点和不足，从而积极面对生活中的挑战。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鼓励小学生热爱生活，发现生活中的美好，培养乐观向上的心态。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小学生生命教育的实施策略</a:t>
            </a:r>
            <a:endParaRPr altLang="en-US" dirty="0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制定科学的教育计划</a:t>
            </a:r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1"/>
            </p:custDataLst>
          </p:nvPr>
        </p:nvSpPr>
        <p:spPr>
          <a:xfrm>
            <a:off x="38368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确定教育目标：明确小学生生命教育的目的和重点，确保教育计划与小学生发展阶段相适应。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标题"/>
          <p:cNvSpPr txBox="1"/>
          <p:nvPr>
            <p:custDataLst>
              <p:tags r:id="rId2"/>
            </p:custDataLst>
          </p:nvPr>
        </p:nvSpPr>
        <p:spPr>
          <a:xfrm>
            <a:off x="38368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"/>
            </p:custDataLst>
          </p:nvPr>
        </p:nvSpPr>
        <p:spPr>
          <a:xfrm>
            <a:off x="38368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设计课程：根据小学生的认知特点和生命教育目标，制定相应的课程计划，包括教材选择、教学内容和教学方法等。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标题"/>
          <p:cNvSpPr txBox="1"/>
          <p:nvPr>
            <p:custDataLst>
              <p:tags r:id="rId4"/>
            </p:custDataLst>
          </p:nvPr>
        </p:nvSpPr>
        <p:spPr>
          <a:xfrm>
            <a:off x="38368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5"/>
            </p:custDataLst>
          </p:nvPr>
        </p:nvSpPr>
        <p:spPr>
          <a:xfrm>
            <a:off x="38368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强化师资培训：对从事小学生生命教育的教师进行专业培训，提高教师的生命教育意识和教学能力。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标题"/>
          <p:cNvSpPr txBox="1"/>
          <p:nvPr>
            <p:custDataLst>
              <p:tags r:id="rId6"/>
            </p:custDataLst>
          </p:nvPr>
        </p:nvSpPr>
        <p:spPr>
          <a:xfrm>
            <a:off x="38368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7"/>
            </p:custDataLst>
          </p:nvPr>
        </p:nvSpPr>
        <p:spPr>
          <a:xfrm>
            <a:off x="38368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建立评估机制：对小学生生命教育效果进行定期评估，及时调整教育计划，确保教育目标的实现。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标题"/>
          <p:cNvSpPr txBox="1"/>
          <p:nvPr>
            <p:custDataLst>
              <p:tags r:id="rId8"/>
            </p:custDataLst>
          </p:nvPr>
        </p:nvSpPr>
        <p:spPr>
          <a:xfrm>
            <a:off x="38368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创设良好的教育环境</a:t>
            </a:r>
            <a:endParaRPr altLang="en-US" lang="zh-CN"/>
          </a:p>
        </p:txBody>
      </p:sp>
      <p:sp>
        <p:nvSpPr>
          <p:cNvPr id="104964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营造积极向上的班级氛围，让学生感受到集体的温暖和力量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建立和谐的师生关系，关注学生的情感需求，倾听学生的声音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创设多样化的教育场景，将生命教育融入日常学习和生活中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引导学生积极参与社会实践活动，增强学生对生命的体验和感悟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开展多样化的教育活动</a:t>
            </a:r>
            <a:endParaRPr altLang="en-US" lang="zh-CN"/>
          </a:p>
        </p:txBody>
      </p:sp>
      <p:sp>
        <p:nvSpPr>
          <p:cNvPr id="10496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组织生命教育主题活动，如生命故事分享会、生命科学展览等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开展生命教育实践课程，如种植植物、饲养小动物等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举办生命教育讲座和论坛，邀请专家学者进行分享交流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创设生命教育校园文化，如生命教育主题周、生命教育宣传栏等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497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定期组织家长会，加强家校之间的联系与沟通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鼓励家长参与学校活动，增进家校互动与了解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开展家长教育培训，提高家长的教育意识和能力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建立家长微信群，及时发布学校通知和孩子学习情况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小学生生命教育的评价与反馈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评价标准与指标体系</a:t>
            </a:r>
            <a:endParaRPr altLang="en-US" lang="zh-CN"/>
          </a:p>
        </p:txBody>
      </p:sp>
      <p:sp>
        <p:nvSpPr>
          <p:cNvPr id="104985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生命认知：学生对生命的意义、价值和尊严的理解程度。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自我管理：学生是否能有效地管理自己的情绪和行为，以及是否具备良好的自我保护能力。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社会适应：学生是否能适应社会环境，与他人建立良好的人际关系，积极参与社会活动。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生态意识：学生对环境保护和可持续发展的认识和行动能力。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评价方法与工具</a:t>
            </a:r>
            <a:endParaRPr altLang="en-US" lang="zh-CN"/>
          </a:p>
        </p:txBody>
      </p:sp>
      <p:sp>
        <p:nvSpPr>
          <p:cNvPr id="10499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观察法：通过观察学生在课堂和日常生活中的表现，评估其生命教育的发展情况。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测试法：通过测试学生对生命知识的掌握程度，评估其生命教育的效果。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反馈法：通过与学生、家长、教师等沟通交流，获取他们对生命教育的反馈意见，不断改进教育方法和内容。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问卷调查法：通过发放问卷，了解学生对生命教育的认知和态度，以及家庭和社会环境对其的影响。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反馈机制与改进措施</a:t>
            </a:r>
            <a:endParaRPr altLang="en-US" lang="zh-CN"/>
          </a:p>
        </p:txBody>
      </p:sp>
      <p:sp>
        <p:nvSpPr>
          <p:cNvPr id="104999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建立有效的反馈机制：定期收集学生、家长和教师的意见和建议，及时调整和改进生命教育的内容和方式。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定期评估与反馈：对学生的学习成果进行定期评估，及时发现和解决存在的问题，调整教学策略，提高教学效果。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强化家校合作：加强与家长的沟通与合作，共同关注学生的成长，及时反馈学生在家庭和学校中的表现，共同推进生命教育的发展。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持续改进：根据反馈和评估结果，不断优化教学内容和方法，提高教学质量，使生命教育更加符合学生的需求和实际情况。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持续改进与完善教育体系</a:t>
            </a:r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定期评估：对小学生生命教育的实施情况进行定期评估，收集反馈意见。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调整方案：根据评估结果，及时调整教育方案，确保教育效果。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强化沟通：加强与学生、家长、教师等各方的沟通，了解教育过程中的问题与难点。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培训提升：针对教师开展相关培训，提升其生命教育的专业素养和教学能力。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3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2024-01-05T10:10:29Z</dcterms:created>
  <dcterms:modified xsi:type="dcterms:W3CDTF">2024-01-05T10:10:29Z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4a2d1b8b7c784eaead3d4369c0f6cdb1_21</vt:lpwstr>
  </property>
</Properties>
</file>