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7377" r:id="rId1"/>
    <p:sldMasterId id="2147487414" r:id="rId2"/>
  </p:sldMasterIdLst>
  <p:notesMasterIdLst>
    <p:notesMasterId r:id="rId3"/>
  </p:notesMasterIdLst>
  <p:sldIdLst>
    <p:sldId id="1974" r:id="rId4"/>
    <p:sldId id="1977" r:id="rId5"/>
    <p:sldId id="1980" r:id="rId6"/>
    <p:sldId id="1983" r:id="rId7"/>
    <p:sldId id="1989" r:id="rId9"/>
    <p:sldId id="1992" r:id="rId10"/>
    <p:sldId id="1995" r:id="rId11"/>
    <p:sldId id="1998" r:id="rId12"/>
    <p:sldId id="2004" r:id="rId14"/>
    <p:sldId id="2007" r:id="rId15"/>
    <p:sldId id="2010" r:id="rId16"/>
    <p:sldId id="2013" r:id="rId17"/>
    <p:sldId id="2019" r:id="rId19"/>
    <p:sldId id="2022" r:id="rId20"/>
    <p:sldId id="2025" r:id="rId21"/>
    <p:sldId id="2028" r:id="rId22"/>
    <p:sldId id="2031" r:id="rId23"/>
    <p:sldId id="2037" r:id="rId25"/>
    <p:sldId id="2040" r:id="rId26"/>
    <p:sldId id="2043" r:id="rId27"/>
    <p:sldId id="2046" r:id="rId28"/>
    <p:sldId id="2049" r:id="rId29"/>
    <p:sldId id="2055" r:id="rId31"/>
    <p:sldId id="2058" r:id="rId32"/>
    <p:sldId id="2061" r:id="rId33"/>
    <p:sldId id="2064" r:id="rId34"/>
    <p:sldId id="2067" r:id="rId3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tableStyles" Target="tableStyles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tags" Target="../tags/tag14.xml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image" Target="../media/image2.png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3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tags" Target="../tags/tag39.xml"/><Relationship Id="rId6" Type="http://schemas.openxmlformats.org/officeDocument/2006/relationships/tags" Target="../tags/tag40.xml"/><Relationship Id="rId7" Type="http://schemas.openxmlformats.org/officeDocument/2006/relationships/tags" Target="../tags/tag41.xml"/><Relationship Id="rId8" Type="http://schemas.openxmlformats.org/officeDocument/2006/relationships/tags" Target="../tags/tag42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4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tags" Target="../tags/tag68.xml"/><Relationship Id="rId12" Type="http://schemas.openxmlformats.org/officeDocument/2006/relationships/tags" Target="../tags/tag69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6" descr="背景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8797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87365" y="1017905"/>
            <a:ext cx="5766435" cy="2159000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5586730" y="3231515"/>
            <a:ext cx="5767070" cy="751205"/>
          </a:xfrm>
        </p:spPr>
        <p:txBody>
          <a:bodyPr anchor="ctr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5586730" y="473710"/>
            <a:ext cx="576770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8303260" y="4082415"/>
            <a:ext cx="3050540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5588000" y="4081780"/>
            <a:ext cx="2714625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686" name="椭圆 8"/>
          <p:cNvSpPr/>
          <p:nvPr userDrawn="1">
            <p:custDataLst>
              <p:tags r:id="rId11"/>
            </p:custDataLst>
          </p:nvPr>
        </p:nvSpPr>
        <p:spPr>
          <a:xfrm rot="5400000" flipH="1">
            <a:off x="111163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8" name="椭圆 10"/>
          <p:cNvSpPr/>
          <p:nvPr userDrawn="1">
            <p:custDataLst>
              <p:tags r:id="rId12"/>
            </p:custDataLst>
          </p:nvPr>
        </p:nvSpPr>
        <p:spPr>
          <a:xfrm rot="5400000" flipH="1">
            <a:off x="108927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0" name="椭圆 11"/>
          <p:cNvSpPr/>
          <p:nvPr userDrawn="1">
            <p:custDataLst>
              <p:tags r:id="rId13"/>
            </p:custDataLst>
          </p:nvPr>
        </p:nvSpPr>
        <p:spPr>
          <a:xfrm rot="5400000" flipH="1">
            <a:off x="106686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5" descr="C:\Users\wps\Desktop\商务-读书_01(2).png商务-读书_01(2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839153" y="453300"/>
            <a:ext cx="10513695" cy="1081405"/>
          </a:xfrm>
        </p:spPr>
        <p:txBody>
          <a:bodyPr anchor="b">
            <a:normAutofit/>
          </a:bodyPr>
          <a:lstStyle>
            <a:lvl1pPr algn="ctr">
              <a:defRPr sz="6000">
                <a:solidFill>
                  <a:schemeClr val="accent1">
                    <a:alpha val="6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4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 descr="商务-读书_01(1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769620" y="2511425"/>
            <a:ext cx="10652760" cy="1697355"/>
          </a:xfrm>
        </p:spPr>
        <p:txBody>
          <a:bodyPr anchor="t" anchorCtr="0" tIns="144145"/>
          <a:lstStyle>
            <a:lvl1pPr algn="ctr">
              <a:defRPr sz="54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769938" y="1246505"/>
            <a:ext cx="10652125" cy="2004060"/>
          </a:xfrm>
        </p:spPr>
        <p:txBody>
          <a:bodyPr anchor="b" anchorCtr="0">
            <a:noAutofit/>
          </a:bodyPr>
          <a:lstStyle>
            <a:lvl1pPr algn="ctr" indent="0" marL="0">
              <a:buNone/>
              <a:defRPr b="1" sz="11500">
                <a:ln>
                  <a:gradFill>
                    <a:gsLst>
                      <a:gs pos="0">
                        <a:schemeClr val="accent1">
                          <a:lumMod val="60000"/>
                          <a:lumOff val="4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 descr="商务-读书_03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79110" y="1732280"/>
            <a:ext cx="5621655" cy="1800225"/>
          </a:xfrm>
        </p:spPr>
        <p:txBody>
          <a:bodyPr anchor="b"/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5578475" y="660400"/>
            <a:ext cx="5622925" cy="1071880"/>
          </a:xfrm>
        </p:spPr>
        <p:txBody>
          <a:bodyPr anchor="t" anchorCtr="0" bIns="0" lIns="0" rIns="0" rtlCol="0" tIns="179705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8321675" y="3835400"/>
            <a:ext cx="2879725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5578475" y="3835400"/>
            <a:ext cx="2743200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sp>
        <p:nvSpPr>
          <p:cNvPr id="1048794" name="椭圆 8"/>
          <p:cNvSpPr/>
          <p:nvPr userDrawn="1">
            <p:custDataLst>
              <p:tags r:id="rId10"/>
            </p:custDataLst>
          </p:nvPr>
        </p:nvSpPr>
        <p:spPr>
          <a:xfrm rot="5400000" flipH="1">
            <a:off x="109639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6" name="椭圆 10"/>
          <p:cNvSpPr/>
          <p:nvPr userDrawn="1">
            <p:custDataLst>
              <p:tags r:id="rId11"/>
            </p:custDataLst>
          </p:nvPr>
        </p:nvSpPr>
        <p:spPr>
          <a:xfrm rot="5400000" flipH="1">
            <a:off x="107403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8" name="椭圆 11"/>
          <p:cNvSpPr/>
          <p:nvPr userDrawn="1">
            <p:custDataLst>
              <p:tags r:id="rId12"/>
            </p:custDataLst>
          </p:nvPr>
        </p:nvSpPr>
        <p:spPr>
          <a:xfrm rot="5400000" flipH="1">
            <a:off x="105162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0.xml"/><Relationship Id="rId13" Type="http://schemas.openxmlformats.org/officeDocument/2006/relationships/image" Target="../media/image5.png"/><Relationship Id="rId14" Type="http://schemas.openxmlformats.org/officeDocument/2006/relationships/tags" Target="../tags/tag71.xml"/><Relationship Id="rId15" Type="http://schemas.openxmlformats.org/officeDocument/2006/relationships/tags" Target="../tags/tag72.xml"/><Relationship Id="rId16" Type="http://schemas.openxmlformats.org/officeDocument/2006/relationships/tags" Target="../tags/tag73.xml"/><Relationship Id="rId17" Type="http://schemas.openxmlformats.org/officeDocument/2006/relationships/tags" Target="../tags/tag74.xml"/><Relationship Id="rId18" Type="http://schemas.openxmlformats.org/officeDocument/2006/relationships/tags" Target="../tags/tag75.xml"/><Relationship Id="rId19" Type="http://schemas.openxmlformats.org/officeDocument/2006/relationships/tags" Target="../tags/tag76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378" r:id="rId1"/>
    <p:sldLayoutId id="2147487379" r:id="rId2"/>
    <p:sldLayoutId id="2147487380" r:id="rId3"/>
    <p:sldLayoutId id="2147487381" r:id="rId4"/>
    <p:sldLayoutId id="2147487382" r:id="rId5"/>
    <p:sldLayoutId id="2147487383" r:id="rId6"/>
    <p:sldLayoutId id="2147487384" r:id="rId7"/>
    <p:sldLayoutId id="2147487385" r:id="rId8"/>
    <p:sldLayoutId id="2147487386" r:id="rId9"/>
    <p:sldLayoutId id="2147487387" r:id="rId10"/>
    <p:sldLayoutId id="214748738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商务-读书_04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7415" r:id="rId1"/>
    <p:sldLayoutId id="2147487416" r:id="rId2"/>
    <p:sldLayoutId id="2147487417" r:id="rId3"/>
    <p:sldLayoutId id="2147487418" r:id="rId4"/>
    <p:sldLayoutId id="2147487419" r:id="rId5"/>
    <p:sldLayoutId id="2147487420" r:id="rId6"/>
    <p:sldLayoutId id="2147487421" r:id="rId7"/>
    <p:sldLayoutId id="2147487422" r:id="rId8"/>
    <p:sldLayoutId id="2147487423" r:id="rId9"/>
    <p:sldLayoutId id="2147487424" r:id="rId10"/>
    <p:sldLayoutId id="214748742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tags" Target="../tags/tag79.xml"/><Relationship Id="rId4" Type="http://schemas.openxmlformats.org/officeDocument/2006/relationships/tags" Target="../tags/tag80.xml"/><Relationship Id="rId5" Type="http://schemas.openxmlformats.org/officeDocument/2006/relationships/tags" Target="../tags/tag81.xml"/><Relationship Id="rId6" Type="http://schemas.openxmlformats.org/officeDocument/2006/relationships/tags" Target="../tags/tag82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0.xml"/><Relationship Id="rId2" Type="http://schemas.openxmlformats.org/officeDocument/2006/relationships/tags" Target="../tags/tag101.xml"/><Relationship Id="rId3" Type="http://schemas.openxmlformats.org/officeDocument/2006/relationships/tags" Target="../tags/tag10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tags" Target="../tags/tag106.xml"/><Relationship Id="rId5" Type="http://schemas.openxmlformats.org/officeDocument/2006/relationships/tags" Target="../tags/tag107.xml"/><Relationship Id="rId6" Type="http://schemas.openxmlformats.org/officeDocument/2006/relationships/tags" Target="../tags/tag108.xml"/><Relationship Id="rId7" Type="http://schemas.openxmlformats.org/officeDocument/2006/relationships/tags" Target="../tags/tag109.xml"/><Relationship Id="rId8" Type="http://schemas.openxmlformats.org/officeDocument/2006/relationships/tags" Target="../tags/tag110.xml"/><Relationship Id="rId9" Type="http://schemas.openxmlformats.org/officeDocument/2006/relationships/tags" Target="../tags/tag111.xml"/><Relationship Id="rId10" Type="http://schemas.openxmlformats.org/officeDocument/2006/relationships/tags" Target="../tags/tag112.xml"/><Relationship Id="rId11" Type="http://schemas.openxmlformats.org/officeDocument/2006/relationships/tags" Target="../tags/tag113.xml"/><Relationship Id="rId12" Type="http://schemas.openxmlformats.org/officeDocument/2006/relationships/tags" Target="../tags/tag114.xml"/><Relationship Id="rId13" Type="http://schemas.openxmlformats.org/officeDocument/2006/relationships/tags" Target="../tags/tag115.xml"/><Relationship Id="rId14" Type="http://schemas.openxmlformats.org/officeDocument/2006/relationships/tags" Target="../tags/tag116.xml"/><Relationship Id="rId15" Type="http://schemas.openxmlformats.org/officeDocument/2006/relationships/tags" Target="../tags/tag117.xml"/><Relationship Id="rId16" Type="http://schemas.openxmlformats.org/officeDocument/2006/relationships/tags" Target="../tags/tag118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tags" Target="../tags/tag122.xml"/><Relationship Id="rId5" Type="http://schemas.openxmlformats.org/officeDocument/2006/relationships/tags" Target="../tags/tag123.xml"/><Relationship Id="rId6" Type="http://schemas.openxmlformats.org/officeDocument/2006/relationships/tags" Target="../tags/tag124.xml"/><Relationship Id="rId7" Type="http://schemas.openxmlformats.org/officeDocument/2006/relationships/tags" Target="../tags/tag125.xml"/><Relationship Id="rId8" Type="http://schemas.openxmlformats.org/officeDocument/2006/relationships/tags" Target="../tags/tag126.xml"/><Relationship Id="rId9" Type="http://schemas.openxmlformats.org/officeDocument/2006/relationships/tags" Target="../tags/tag127.xml"/><Relationship Id="rId10" Type="http://schemas.openxmlformats.org/officeDocument/2006/relationships/tags" Target="../tags/tag128.xml"/><Relationship Id="rId11" Type="http://schemas.openxmlformats.org/officeDocument/2006/relationships/tags" Target="../tags/tag129.xml"/><Relationship Id="rId12" Type="http://schemas.openxmlformats.org/officeDocument/2006/relationships/tags" Target="../tags/tag130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tags" Target="../tags/tag138.xml"/><Relationship Id="rId6" Type="http://schemas.openxmlformats.org/officeDocument/2006/relationships/tags" Target="../tags/tag139.xml"/><Relationship Id="rId7" Type="http://schemas.openxmlformats.org/officeDocument/2006/relationships/tags" Target="../tags/tag140.xml"/><Relationship Id="rId8" Type="http://schemas.openxmlformats.org/officeDocument/2006/relationships/tags" Target="../tags/tag141.xml"/><Relationship Id="rId9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tags" Target="../tags/tag145.xml"/><Relationship Id="rId5" Type="http://schemas.openxmlformats.org/officeDocument/2006/relationships/tags" Target="../tags/tag146.xml"/><Relationship Id="rId6" Type="http://schemas.openxmlformats.org/officeDocument/2006/relationships/tags" Target="../tags/tag147.xml"/><Relationship Id="rId7" Type="http://schemas.openxmlformats.org/officeDocument/2006/relationships/tags" Target="../tags/tag148.xml"/><Relationship Id="rId8" Type="http://schemas.openxmlformats.org/officeDocument/2006/relationships/tags" Target="../tags/tag149.xml"/><Relationship Id="rId9" Type="http://schemas.openxmlformats.org/officeDocument/2006/relationships/tags" Target="../tags/tag150.xml"/><Relationship Id="rId10" Type="http://schemas.openxmlformats.org/officeDocument/2006/relationships/tags" Target="../tags/tag151.xml"/><Relationship Id="rId11" Type="http://schemas.openxmlformats.org/officeDocument/2006/relationships/tags" Target="../tags/tag152.xml"/><Relationship Id="rId12" Type="http://schemas.openxmlformats.org/officeDocument/2006/relationships/tags" Target="../tags/tag153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54.xml"/><Relationship Id="rId2" Type="http://schemas.openxmlformats.org/officeDocument/2006/relationships/tags" Target="../tags/tag155.xml"/><Relationship Id="rId3" Type="http://schemas.openxmlformats.org/officeDocument/2006/relationships/tags" Target="../tags/tag156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tags" Target="../tags/tag160.xml"/><Relationship Id="rId5" Type="http://schemas.openxmlformats.org/officeDocument/2006/relationships/tags" Target="../tags/tag161.xml"/><Relationship Id="rId6" Type="http://schemas.openxmlformats.org/officeDocument/2006/relationships/tags" Target="../tags/tag162.xml"/><Relationship Id="rId7" Type="http://schemas.openxmlformats.org/officeDocument/2006/relationships/tags" Target="../tags/tag163.xml"/><Relationship Id="rId8" Type="http://schemas.openxmlformats.org/officeDocument/2006/relationships/tags" Target="../tags/tag164.xml"/><Relationship Id="rId9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tags" Target="../tags/tag168.xml"/><Relationship Id="rId5" Type="http://schemas.openxmlformats.org/officeDocument/2006/relationships/tags" Target="../tags/tag169.xml"/><Relationship Id="rId6" Type="http://schemas.openxmlformats.org/officeDocument/2006/relationships/tags" Target="../tags/tag170.xml"/><Relationship Id="rId7" Type="http://schemas.openxmlformats.org/officeDocument/2006/relationships/tags" Target="../tags/tag171.xml"/><Relationship Id="rId8" Type="http://schemas.openxmlformats.org/officeDocument/2006/relationships/tags" Target="../tags/tag172.xml"/><Relationship Id="rId9" Type="http://schemas.openxmlformats.org/officeDocument/2006/relationships/tags" Target="../tags/tag173.xml"/><Relationship Id="rId10" Type="http://schemas.openxmlformats.org/officeDocument/2006/relationships/tags" Target="../tags/tag174.xml"/><Relationship Id="rId11" Type="http://schemas.openxmlformats.org/officeDocument/2006/relationships/tags" Target="../tags/tag175.xml"/><Relationship Id="rId12" Type="http://schemas.openxmlformats.org/officeDocument/2006/relationships/tags" Target="../tags/tag176.xml"/><Relationship Id="rId13" Type="http://schemas.openxmlformats.org/officeDocument/2006/relationships/tags" Target="../tags/tag177.xml"/><Relationship Id="rId14" Type="http://schemas.openxmlformats.org/officeDocument/2006/relationships/tags" Target="../tags/tag178.xml"/><Relationship Id="rId15" Type="http://schemas.openxmlformats.org/officeDocument/2006/relationships/tags" Target="../tags/tag179.xml"/><Relationship Id="rId16" Type="http://schemas.openxmlformats.org/officeDocument/2006/relationships/tags" Target="../tags/tag180.xml"/><Relationship Id="rId17" Type="http://schemas.openxmlformats.org/officeDocument/2006/relationships/tags" Target="../tags/tag181.xml"/><Relationship Id="rId18" Type="http://schemas.openxmlformats.org/officeDocument/2006/relationships/tags" Target="../tags/tag182.xml"/><Relationship Id="rId19" Type="http://schemas.openxmlformats.org/officeDocument/2006/relationships/tags" Target="../tags/tag183.xml"/><Relationship Id="rId20" Type="http://schemas.openxmlformats.org/officeDocument/2006/relationships/tags" Target="../tags/tag184.xml"/><Relationship Id="rId21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tags" Target="../tags/tag188.xml"/><Relationship Id="rId5" Type="http://schemas.openxmlformats.org/officeDocument/2006/relationships/tags" Target="../tags/tag189.xml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197.xml"/><Relationship Id="rId2" Type="http://schemas.openxmlformats.org/officeDocument/2006/relationships/tags" Target="../tags/tag198.xml"/><Relationship Id="rId3" Type="http://schemas.openxmlformats.org/officeDocument/2006/relationships/tags" Target="../tags/tag199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tags" Target="../tags/tag203.xml"/><Relationship Id="rId5" Type="http://schemas.openxmlformats.org/officeDocument/2006/relationships/tags" Target="../tags/tag204.xml"/><Relationship Id="rId6" Type="http://schemas.openxmlformats.org/officeDocument/2006/relationships/tags" Target="../tags/tag205.xml"/><Relationship Id="rId7" Type="http://schemas.openxmlformats.org/officeDocument/2006/relationships/tags" Target="../tags/tag206.xml"/><Relationship Id="rId8" Type="http://schemas.openxmlformats.org/officeDocument/2006/relationships/tags" Target="../tags/tag207.xml"/><Relationship Id="rId9" Type="http://schemas.openxmlformats.org/officeDocument/2006/relationships/tags" Target="../tags/tag208.xml"/><Relationship Id="rId10" Type="http://schemas.openxmlformats.org/officeDocument/2006/relationships/tags" Target="../tags/tag209.xml"/><Relationship Id="rId11" Type="http://schemas.openxmlformats.org/officeDocument/2006/relationships/tags" Target="../tags/tag210.xml"/><Relationship Id="rId12" Type="http://schemas.openxmlformats.org/officeDocument/2006/relationships/tags" Target="../tags/tag211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tags" Target="../tags/tag215.xml"/><Relationship Id="rId5" Type="http://schemas.openxmlformats.org/officeDocument/2006/relationships/tags" Target="../tags/tag216.xml"/><Relationship Id="rId6" Type="http://schemas.openxmlformats.org/officeDocument/2006/relationships/tags" Target="../tags/tag217.xml"/><Relationship Id="rId7" Type="http://schemas.openxmlformats.org/officeDocument/2006/relationships/tags" Target="../tags/tag218.xml"/><Relationship Id="rId8" Type="http://schemas.openxmlformats.org/officeDocument/2006/relationships/tags" Target="../tags/tag219.xml"/><Relationship Id="rId9" Type="http://schemas.openxmlformats.org/officeDocument/2006/relationships/tags" Target="../tags/tag220.xml"/><Relationship Id="rId10" Type="http://schemas.openxmlformats.org/officeDocument/2006/relationships/tags" Target="../tags/tag221.xml"/><Relationship Id="rId11" Type="http://schemas.openxmlformats.org/officeDocument/2006/relationships/tags" Target="../tags/tag222.xml"/><Relationship Id="rId12" Type="http://schemas.openxmlformats.org/officeDocument/2006/relationships/tags" Target="../tags/tag223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24.xml"/><Relationship Id="rId2" Type="http://schemas.openxmlformats.org/officeDocument/2006/relationships/tags" Target="../tags/tag225.xml"/><Relationship Id="rId3" Type="http://schemas.openxmlformats.org/officeDocument/2006/relationships/tags" Target="../tags/tag226.xml"/><Relationship Id="rId4" Type="http://schemas.openxmlformats.org/officeDocument/2006/relationships/tags" Target="../tags/tag227.xml"/><Relationship Id="rId5" Type="http://schemas.openxmlformats.org/officeDocument/2006/relationships/tags" Target="../tags/tag228.xml"/><Relationship Id="rId6" Type="http://schemas.openxmlformats.org/officeDocument/2006/relationships/tags" Target="../tags/tag229.xml"/><Relationship Id="rId7" Type="http://schemas.openxmlformats.org/officeDocument/2006/relationships/tags" Target="../tags/tag230.xml"/><Relationship Id="rId8" Type="http://schemas.openxmlformats.org/officeDocument/2006/relationships/tags" Target="../tags/tag231.xml"/><Relationship Id="rId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32.xml"/><Relationship Id="rId2" Type="http://schemas.openxmlformats.org/officeDocument/2006/relationships/tags" Target="../tags/tag233.xml"/><Relationship Id="rId3" Type="http://schemas.openxmlformats.org/officeDocument/2006/relationships/tags" Target="../tags/tag234.xml"/><Relationship Id="rId4" Type="http://schemas.openxmlformats.org/officeDocument/2006/relationships/tags" Target="../tags/tag235.xml"/><Relationship Id="rId5" Type="http://schemas.openxmlformats.org/officeDocument/2006/relationships/tags" Target="../tags/tag236.xml"/><Relationship Id="rId6" Type="http://schemas.openxmlformats.org/officeDocument/2006/relationships/tags" Target="../tags/tag237.xml"/><Relationship Id="rId7" Type="http://schemas.openxmlformats.org/officeDocument/2006/relationships/tags" Target="../tags/tag238.xml"/><Relationship Id="rId8" Type="http://schemas.openxmlformats.org/officeDocument/2006/relationships/tags" Target="../tags/tag239.xml"/><Relationship Id="rId9" Type="http://schemas.openxmlformats.org/officeDocument/2006/relationships/tags" Target="../tags/tag240.xml"/><Relationship Id="rId10" Type="http://schemas.openxmlformats.org/officeDocument/2006/relationships/tags" Target="../tags/tag241.xml"/><Relationship Id="rId11" Type="http://schemas.openxmlformats.org/officeDocument/2006/relationships/tags" Target="../tags/tag242.xml"/><Relationship Id="rId12" Type="http://schemas.openxmlformats.org/officeDocument/2006/relationships/tags" Target="../tags/tag243.xml"/><Relationship Id="rId13" Type="http://schemas.openxmlformats.org/officeDocument/2006/relationships/tags" Target="../tags/tag244.xml"/><Relationship Id="rId14" Type="http://schemas.openxmlformats.org/officeDocument/2006/relationships/tags" Target="../tags/tag245.xml"/><Relationship Id="rId15" Type="http://schemas.openxmlformats.org/officeDocument/2006/relationships/tags" Target="../tags/tag246.xml"/><Relationship Id="rId16" Type="http://schemas.openxmlformats.org/officeDocument/2006/relationships/tags" Target="../tags/tag247.xml"/><Relationship Id="rId17" Type="http://schemas.openxmlformats.org/officeDocument/2006/relationships/tags" Target="../tags/tag248.xml"/><Relationship Id="rId18" Type="http://schemas.openxmlformats.org/officeDocument/2006/relationships/tags" Target="../tags/tag249.xml"/><Relationship Id="rId19" Type="http://schemas.openxmlformats.org/officeDocument/2006/relationships/tags" Target="../tags/tag250.xml"/><Relationship Id="rId20" Type="http://schemas.openxmlformats.org/officeDocument/2006/relationships/tags" Target="../tags/tag251.xml"/><Relationship Id="rId21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52.xml"/><Relationship Id="rId2" Type="http://schemas.openxmlformats.org/officeDocument/2006/relationships/tags" Target="../tags/tag253.xml"/><Relationship Id="rId3" Type="http://schemas.openxmlformats.org/officeDocument/2006/relationships/tags" Target="../tags/tag254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55.xml"/><Relationship Id="rId2" Type="http://schemas.openxmlformats.org/officeDocument/2006/relationships/tags" Target="../tags/tag256.xml"/><Relationship Id="rId3" Type="http://schemas.openxmlformats.org/officeDocument/2006/relationships/tags" Target="../tags/tag257.xml"/><Relationship Id="rId4" Type="http://schemas.openxmlformats.org/officeDocument/2006/relationships/tags" Target="../tags/tag258.xml"/><Relationship Id="rId5" Type="http://schemas.openxmlformats.org/officeDocument/2006/relationships/tags" Target="../tags/tag259.xml"/><Relationship Id="rId6" Type="http://schemas.openxmlformats.org/officeDocument/2006/relationships/tags" Target="../tags/tag260.xml"/><Relationship Id="rId7" Type="http://schemas.openxmlformats.org/officeDocument/2006/relationships/tags" Target="../tags/tag261.xml"/><Relationship Id="rId8" Type="http://schemas.openxmlformats.org/officeDocument/2006/relationships/tags" Target="../tags/tag262.xml"/><Relationship Id="rId9" Type="http://schemas.openxmlformats.org/officeDocument/2006/relationships/tags" Target="../tags/tag263.xml"/><Relationship Id="rId10" Type="http://schemas.openxmlformats.org/officeDocument/2006/relationships/tags" Target="../tags/tag264.xml"/><Relationship Id="rId11" Type="http://schemas.openxmlformats.org/officeDocument/2006/relationships/tags" Target="../tags/tag265.xml"/><Relationship Id="rId12" Type="http://schemas.openxmlformats.org/officeDocument/2006/relationships/tags" Target="../tags/tag266.xml"/><Relationship Id="rId13" Type="http://schemas.openxmlformats.org/officeDocument/2006/relationships/tags" Target="../tags/tag267.xml"/><Relationship Id="rId14" Type="http://schemas.openxmlformats.org/officeDocument/2006/relationships/tags" Target="../tags/tag268.xml"/><Relationship Id="rId15" Type="http://schemas.openxmlformats.org/officeDocument/2006/relationships/tags" Target="../tags/tag269.xml"/><Relationship Id="rId16" Type="http://schemas.openxmlformats.org/officeDocument/2006/relationships/tags" Target="../tags/tag270.xml"/><Relationship Id="rId17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271.xml"/><Relationship Id="rId2" Type="http://schemas.openxmlformats.org/officeDocument/2006/relationships/tags" Target="../tags/tag272.xml"/><Relationship Id="rId3" Type="http://schemas.openxmlformats.org/officeDocument/2006/relationships/tags" Target="../tags/tag273.xml"/><Relationship Id="rId4" Type="http://schemas.openxmlformats.org/officeDocument/2006/relationships/tags" Target="../tags/tag274.xml"/><Relationship Id="rId5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tags" Target="../tags/tag278.xml"/><Relationship Id="rId5" Type="http://schemas.openxmlformats.org/officeDocument/2006/relationships/tags" Target="../tags/tag279.xml"/><Relationship Id="rId6" Type="http://schemas.openxmlformats.org/officeDocument/2006/relationships/tags" Target="../tags/tag280.xml"/><Relationship Id="rId7" Type="http://schemas.openxmlformats.org/officeDocument/2006/relationships/tags" Target="../tags/tag281.xml"/><Relationship Id="rId8" Type="http://schemas.openxmlformats.org/officeDocument/2006/relationships/tags" Target="../tags/tag282.xml"/><Relationship Id="rId9" Type="http://schemas.openxmlformats.org/officeDocument/2006/relationships/tags" Target="../tags/tag283.xml"/><Relationship Id="rId10" Type="http://schemas.openxmlformats.org/officeDocument/2006/relationships/tags" Target="../tags/tag284.xml"/><Relationship Id="rId11" Type="http://schemas.openxmlformats.org/officeDocument/2006/relationships/tags" Target="../tags/tag285.xml"/><Relationship Id="rId12" Type="http://schemas.openxmlformats.org/officeDocument/2006/relationships/tags" Target="../tags/tag286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287.xml"/><Relationship Id="rId2" Type="http://schemas.openxmlformats.org/officeDocument/2006/relationships/tags" Target="../tags/tag288.xml"/><Relationship Id="rId3" Type="http://schemas.openxmlformats.org/officeDocument/2006/relationships/tags" Target="../tags/tag289.xml"/><Relationship Id="rId4" Type="http://schemas.openxmlformats.org/officeDocument/2006/relationships/tags" Target="../tags/tag290.xml"/><Relationship Id="rId5" Type="http://schemas.openxmlformats.org/officeDocument/2006/relationships/tags" Target="../tags/tag291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1667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2024年教育技术行业工作总结和展望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xxx,a click to unlimited possibilities</a:t>
            </a:r>
            <a:endParaRPr altLang="en-US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zh-CN" lang="en-US"/>
              <a:t>目录</a:t>
            </a:r>
            <a:endParaRPr altLang="zh-CN" lang="en-US"/>
          </a:p>
        </p:txBody>
      </p:sp>
      <p:sp>
        <p:nvSpPr>
          <p:cNvPr id="1048824" name="序号"/>
          <p:cNvSpPr txBox="1"/>
          <p:nvPr>
            <p:custDataLst>
              <p:tags r:id="rId2"/>
            </p:custDataLst>
          </p:nvPr>
        </p:nvSpPr>
        <p:spPr>
          <a:xfrm>
            <a:off x="11715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01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26" name="项标题"/>
          <p:cNvSpPr txBox="1"/>
          <p:nvPr>
            <p:custDataLst>
              <p:tags r:id="rId3"/>
            </p:custDataLst>
          </p:nvPr>
        </p:nvSpPr>
        <p:spPr>
          <a:xfrm>
            <a:off x="11715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添加目录标题</a:t>
            </a:r>
            <a:endParaRPr altLang="zh-CN" b="1" dirty="0" sz="1900" lang="en-US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8" name="序号"/>
          <p:cNvSpPr txBox="1"/>
          <p:nvPr>
            <p:custDataLst>
              <p:tags r:id="rId4"/>
            </p:custDataLst>
          </p:nvPr>
        </p:nvSpPr>
        <p:spPr>
          <a:xfrm>
            <a:off x="487362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02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0" name="项标题"/>
          <p:cNvSpPr txBox="1"/>
          <p:nvPr>
            <p:custDataLst>
              <p:tags r:id="rId5"/>
            </p:custDataLst>
          </p:nvPr>
        </p:nvSpPr>
        <p:spPr>
          <a:xfrm>
            <a:off x="487362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教育技术行业概述</a:t>
            </a:r>
            <a:endParaRPr altLang="en-US" b="1" dirty="0" sz="19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2" name="序号"/>
          <p:cNvSpPr txBox="1"/>
          <p:nvPr>
            <p:custDataLst>
              <p:tags r:id="rId6"/>
            </p:custDataLst>
          </p:nvPr>
        </p:nvSpPr>
        <p:spPr>
          <a:xfrm>
            <a:off x="85756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03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7"/>
            </p:custDataLst>
          </p:nvPr>
        </p:nvSpPr>
        <p:spPr>
          <a:xfrm>
            <a:off x="85756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2024年教育技术行业工作总结</a:t>
            </a:r>
            <a:endParaRPr altLang="en-US" b="1" dirty="0" sz="19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序号"/>
          <p:cNvSpPr txBox="1"/>
          <p:nvPr>
            <p:custDataLst>
              <p:tags r:id="rId8"/>
            </p:custDataLst>
          </p:nvPr>
        </p:nvSpPr>
        <p:spPr>
          <a:xfrm>
            <a:off x="117157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04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8" name="项标题"/>
          <p:cNvSpPr txBox="1"/>
          <p:nvPr>
            <p:custDataLst>
              <p:tags r:id="rId9"/>
            </p:custDataLst>
          </p:nvPr>
        </p:nvSpPr>
        <p:spPr>
          <a:xfrm>
            <a:off x="117157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教育技术行业发展趋势分析</a:t>
            </a:r>
            <a:endParaRPr altLang="en-US" b="1" dirty="0" sz="19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0" name="序号"/>
          <p:cNvSpPr txBox="1"/>
          <p:nvPr>
            <p:custDataLst>
              <p:tags r:id="rId10"/>
            </p:custDataLst>
          </p:nvPr>
        </p:nvSpPr>
        <p:spPr>
          <a:xfrm>
            <a:off x="487362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05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11"/>
            </p:custDataLst>
          </p:nvPr>
        </p:nvSpPr>
        <p:spPr>
          <a:xfrm>
            <a:off x="487362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教育技术行业展望与预测</a:t>
            </a:r>
            <a:endParaRPr altLang="en-US" b="1" dirty="0" sz="19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4" name="序号"/>
          <p:cNvSpPr txBox="1"/>
          <p:nvPr>
            <p:custDataLst>
              <p:tags r:id="rId12"/>
            </p:custDataLst>
          </p:nvPr>
        </p:nvSpPr>
        <p:spPr>
          <a:xfrm>
            <a:off x="857567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06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13"/>
            </p:custDataLst>
          </p:nvPr>
        </p:nvSpPr>
        <p:spPr>
          <a:xfrm>
            <a:off x="857567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fontScale="88333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教育技术行业未来工作重点与建议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单击添加章节标题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7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教育技术行业概述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1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行业定义与发展历程</a:t>
            </a:r>
            <a:endParaRPr altLang="en-US" lang="zh-CN"/>
          </a:p>
        </p:txBody>
      </p:sp>
      <p:sp>
        <p:nvSpPr>
          <p:cNvPr id="104897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教育技术行业的主要产品和服务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教育技术行业的定义和范围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教育技术行业的发展历程和阶段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教育技术行业的发展趋势和未来展望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市场规模与增长趋势</a:t>
            </a:r>
            <a:endParaRPr altLang="en-US" lang="zh-CN"/>
          </a:p>
        </p:txBody>
      </p:sp>
      <p:sp>
        <p:nvSpPr>
          <p:cNvPr id="104904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市场规模：全球教育技术市场规模持续增长，预计未来几年将保持快速增长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增长趋势：数字化教育、在线教育、人工智能等新兴技术推动教育技术行业快速发展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市场竞争：教育技术行业市场竞争激烈，各大企业纷纷加大投入，推出创新产品和服务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未来展望：随着技术的不断进步和应用场景的不断拓展，教育技术行业未来发展前景广阔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主要参与者与竞争格局</a:t>
            </a:r>
            <a:endParaRPr altLang="en-US" lang="zh-CN"/>
          </a:p>
        </p:txBody>
      </p:sp>
      <p:sp>
        <p:nvSpPr>
          <p:cNvPr id="1049102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65000"/>
          </a:bodyPr>
          <a:p>
            <a:r>
              <a:rPr altLang="en-US" lang="zh-CN"/>
              <a:t>主要参与者：教育技术公司、教育机构、政府机构、研究机构等</a:t>
            </a:r>
            <a:endParaRPr altLang="en-US" lang="zh-CN"/>
          </a:p>
          <a:p>
            <a:r>
              <a:rPr altLang="en-US" lang="zh-CN"/>
              <a:t>竞争格局：教育技术行业的竞争日益激烈，主要表现在产品创新、市场份额、人才争夺等方面  主要参与者与竞争格局</a:t>
            </a:r>
            <a:endParaRPr altLang="en-US" lang="zh-CN"/>
          </a:p>
          <a:p>
            <a:pPr lvl="1"/>
            <a:r>
              <a:rPr altLang="en-US" lang="zh-CN"/>
              <a:t>主要参与者与竞争格局</a:t>
            </a:r>
            <a:endParaRPr altLang="en-US" lang="zh-CN"/>
          </a:p>
          <a:p>
            <a:r>
              <a:rPr altLang="en-US" lang="zh-CN"/>
              <a:t>主要参与者：教育技术公司、教育机构、政府机构、研究机构等</a:t>
            </a:r>
            <a:endParaRPr altLang="en-US" lang="zh-CN"/>
          </a:p>
          <a:p>
            <a:r>
              <a:rPr altLang="en-US" lang="zh-CN"/>
              <a:t>竞争格局：教育技术行业的竞争日益激烈，主要表现在产品创新、市场份额、人才争夺等方面  主要参与者与竞争格局</a:t>
            </a:r>
            <a:endParaRPr altLang="en-US" lang="zh-CN"/>
          </a:p>
          <a:p>
            <a:pPr lvl="1"/>
            <a:r>
              <a:rPr altLang="en-US" lang="zh-CN"/>
              <a:t>主要参与者与竞争格局</a:t>
            </a:r>
            <a:endParaRPr altLang="en-US" lang="zh-CN"/>
          </a:p>
          <a:p>
            <a:r>
              <a:rPr altLang="en-US" lang="zh-CN"/>
              <a:t>主要参与者：教育技术公司、教育机构、政府机构、研究机构等</a:t>
            </a:r>
            <a:endParaRPr altLang="en-US" lang="zh-CN"/>
          </a:p>
          <a:p>
            <a:r>
              <a:rPr altLang="en-US" lang="zh-CN"/>
              <a:t>竞争格局：教育技术行业的竞争日益激烈，主要表现在产品创新、市场份额、人才争夺等方面  主要参与者与竞争格局</a:t>
            </a:r>
            <a:endParaRPr altLang="en-US" lang="zh-CN"/>
          </a:p>
          <a:p>
            <a:pPr lvl="1"/>
            <a:r>
              <a:rPr altLang="en-US" lang="zh-CN"/>
              <a:t>主要参与者与竞争格局</a:t>
            </a:r>
            <a:endParaRPr altLang="en-US" lang="zh-CN"/>
          </a:p>
          <a:p>
            <a:r>
              <a:rPr altLang="en-US" lang="zh-CN"/>
              <a:t>主要参与者：教育技术公司、教育机构、政府机构、研究机构等</a:t>
            </a:r>
            <a:endParaRPr altLang="en-US" lang="zh-CN"/>
          </a:p>
          <a:p>
            <a:r>
              <a:rPr altLang="en-US" lang="zh-CN"/>
              <a:t>竞争格局：教育技术行业的竞争日益激烈，主要表现在产品创新、市场份额、人才争夺等方面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2024年教育技术行业工作总结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13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行业重点工作回顾</a:t>
            </a:r>
            <a:endParaRPr altLang="en-US" lang="zh-CN"/>
          </a:p>
        </p:txBody>
      </p:sp>
      <p:sp>
        <p:nvSpPr>
          <p:cNvPr id="104920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0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0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0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1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加强在线教育平台建设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1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推动教育数字化转型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1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提升教师信息技术应用能力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1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推进教育信息化基础设施建设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行业成果展示与亮点分析</a:t>
            </a:r>
            <a:endParaRPr altLang="en-US" lang="zh-CN"/>
          </a:p>
        </p:txBody>
      </p:sp>
      <p:sp>
        <p:nvSpPr>
          <p:cNvPr id="1049252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54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256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行业规模增长：2024年教育技术行业规模持续扩大，成为教育领域的重要支柱。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8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60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62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技术创新：教育技术行业在技术创新方面取得了显著进展，如人工智能、大数据、云计算等技术的应用。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4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66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68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数字化转型：教育技术行业推动数字化转型，促进教育资源的优化配置和共享，提高教育质量和效率。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0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72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74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国际化发展：教育技术行业积极推动国际化发展，加强国际交流与合作，提高我国教育技术的国际影响力。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行业挑战与问题剖析</a:t>
            </a:r>
            <a:endParaRPr altLang="en-US" lang="zh-CN"/>
          </a:p>
        </p:txBody>
      </p:sp>
      <p:sp>
        <p:nvSpPr>
          <p:cNvPr id="1049310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60000"/>
          </a:bodyPr>
          <a:p>
            <a:r>
              <a:rPr altLang="en-US" lang="zh-CN"/>
              <a:t>行业挑战：市场竞争激烈、技术更新迅速、教育资源分布不均等</a:t>
            </a:r>
            <a:endParaRPr altLang="en-US" lang="zh-CN"/>
          </a:p>
          <a:p>
            <a:r>
              <a:rPr altLang="en-US" lang="zh-CN"/>
              <a:t>问题剖析：教育技术应用中的技术问题、教育理念与技术融合问题、教育资源分配问题等  行业挑战与问题剖析</a:t>
            </a:r>
            <a:endParaRPr altLang="en-US" lang="zh-CN"/>
          </a:p>
          <a:p>
            <a:pPr lvl="1"/>
            <a:r>
              <a:rPr altLang="en-US" lang="zh-CN"/>
              <a:t>行业挑战与问题剖析</a:t>
            </a:r>
            <a:endParaRPr altLang="en-US" lang="zh-CN"/>
          </a:p>
          <a:p>
            <a:r>
              <a:rPr altLang="en-US" lang="zh-CN"/>
              <a:t>行业挑战：技术更新迅速，需要不断跟进；市场竞争激烈，需要不断提升竞争力；教育资源分布不均，需要解决资源共享问题。</a:t>
            </a:r>
            <a:endParaRPr altLang="en-US" lang="zh-CN"/>
          </a:p>
          <a:p>
            <a:r>
              <a:rPr altLang="en-US" lang="zh-CN"/>
              <a:t>问题剖析：教育技术应用中的技术问题主要包括技术稳定性、安全性、易用性等方面；教育理念与技术融合问题则需要加强教育者和技术者的沟通合作；教育资源分配问题则需要优化资源分配机制，提高资源利用效率。  行业挑战与问题剖析</a:t>
            </a:r>
            <a:endParaRPr altLang="en-US" lang="zh-CN"/>
          </a:p>
          <a:p>
            <a:pPr lvl="1"/>
            <a:r>
              <a:rPr altLang="en-US" lang="zh-CN"/>
              <a:t>行业挑战与问题剖析</a:t>
            </a:r>
            <a:endParaRPr altLang="en-US" lang="zh-CN"/>
          </a:p>
          <a:p>
            <a:r>
              <a:rPr altLang="en-US" lang="zh-CN"/>
              <a:t>行业挑战：教育技术行业面临着技术更新迅速、市场竞争激烈、教育资源分布不均等挑战。</a:t>
            </a:r>
            <a:endParaRPr altLang="en-US" lang="zh-CN"/>
          </a:p>
          <a:p>
            <a:r>
              <a:rPr altLang="en-US" lang="zh-CN"/>
              <a:t>问题剖析：在教育技术应用中，存在技术问题、教育理念与技术融合问题以及教育资源分配问题。  行业挑战与问题剖析</a:t>
            </a:r>
            <a:endParaRPr altLang="en-US" lang="zh-CN"/>
          </a:p>
          <a:p>
            <a:pPr lvl="1"/>
            <a:r>
              <a:rPr altLang="en-US" lang="zh-CN"/>
              <a:t>行业挑战与问题剖析</a:t>
            </a:r>
            <a:endParaRPr altLang="en-US" lang="zh-CN"/>
          </a:p>
          <a:p>
            <a:r>
              <a:rPr altLang="en-US" lang="zh-CN"/>
              <a:t>行业挑战：教育技术行业在发展过程中，面临着技术更新迅速、市场竞争激烈、教育资源分布不均等挑战。</a:t>
            </a:r>
            <a:endParaRPr altLang="en-US" lang="zh-CN"/>
          </a:p>
          <a:p>
            <a:r>
              <a:rPr altLang="en-US" lang="zh-CN"/>
              <a:t>问题剖析：在教育技术应用中，存在技术问题、教育理念与技术融合问题以及教育资源分配问题。这些问题需要我们深入剖析，找出解决方案，推动教育技术行业的健康发展。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教育技术行业发展趋势分析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34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技术创新驱动发展</a:t>
            </a:r>
            <a:endParaRPr altLang="en-US" lang="zh-CN"/>
          </a:p>
        </p:txBody>
      </p:sp>
      <p:sp>
        <p:nvSpPr>
          <p:cNvPr id="1049410" name="正文"/>
          <p:cNvSpPr txBox="1"/>
          <p:nvPr>
            <p:custDataLst>
              <p:tags r:id="rId1"/>
            </p:custDataLst>
          </p:nvPr>
        </p:nvSpPr>
        <p:spPr>
          <a:xfrm>
            <a:off x="3493911" y="1888800"/>
            <a:ext cx="5204177" cy="635255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人工智能、大数据等技术在教育领域的广泛应用，为教育技术行业带来新的发展机遇。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2" name="标题"/>
          <p:cNvSpPr txBox="1"/>
          <p:nvPr>
            <p:custDataLst>
              <p:tags r:id="rId2"/>
            </p:custDataLst>
          </p:nvPr>
        </p:nvSpPr>
        <p:spPr>
          <a:xfrm>
            <a:off x="3493911" y="1364400"/>
            <a:ext cx="5204177" cy="52240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414" name="正文"/>
          <p:cNvSpPr txBox="1"/>
          <p:nvPr>
            <p:custDataLst>
              <p:tags r:id="rId3"/>
            </p:custDataLst>
          </p:nvPr>
        </p:nvSpPr>
        <p:spPr>
          <a:xfrm>
            <a:off x="3493911" y="3106870"/>
            <a:ext cx="5204177" cy="635255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虚拟现实、增强现实等技术的普及，为教育技术行业提供了更加丰富的教学资源和教学方式。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6" name="标题"/>
          <p:cNvSpPr txBox="1"/>
          <p:nvPr>
            <p:custDataLst>
              <p:tags r:id="rId4"/>
            </p:custDataLst>
          </p:nvPr>
        </p:nvSpPr>
        <p:spPr>
          <a:xfrm>
            <a:off x="3493911" y="2582469"/>
            <a:ext cx="5204177" cy="52240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418" name="正文"/>
          <p:cNvSpPr txBox="1"/>
          <p:nvPr>
            <p:custDataLst>
              <p:tags r:id="rId5"/>
            </p:custDataLst>
          </p:nvPr>
        </p:nvSpPr>
        <p:spPr>
          <a:xfrm>
            <a:off x="3493911" y="4324939"/>
            <a:ext cx="5204177" cy="635255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云计算、物联网等技术的不断发展，为教育技术行业提供了更加高效、便捷的技术支持和服务。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0" name="标题"/>
          <p:cNvSpPr txBox="1"/>
          <p:nvPr>
            <p:custDataLst>
              <p:tags r:id="rId6"/>
            </p:custDataLst>
          </p:nvPr>
        </p:nvSpPr>
        <p:spPr>
          <a:xfrm>
            <a:off x="3493911" y="3800539"/>
            <a:ext cx="5204177" cy="52240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422" name="正文"/>
          <p:cNvSpPr txBox="1"/>
          <p:nvPr>
            <p:custDataLst>
              <p:tags r:id="rId7"/>
            </p:custDataLst>
          </p:nvPr>
        </p:nvSpPr>
        <p:spPr>
          <a:xfrm>
            <a:off x="3493911" y="5543009"/>
            <a:ext cx="5204177" cy="635255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跨界融合成为教育技术行业发展的新趋势，将不同领域的技术和资源进行整合，为教育提供更加全面、个性化的服务。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4" name="标题"/>
          <p:cNvSpPr txBox="1"/>
          <p:nvPr>
            <p:custDataLst>
              <p:tags r:id="rId8"/>
            </p:custDataLst>
          </p:nvPr>
        </p:nvSpPr>
        <p:spPr>
          <a:xfrm>
            <a:off x="3493911" y="5018608"/>
            <a:ext cx="5204177" cy="52240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智能化、个性化教育需求增长</a:t>
            </a:r>
            <a:endParaRPr altLang="en-US" lang="zh-CN"/>
          </a:p>
        </p:txBody>
      </p:sp>
      <p:sp>
        <p:nvSpPr>
          <p:cNvPr id="1049460" name="Freeform 27"/>
          <p:cNvSpPr/>
          <p:nvPr>
            <p:custDataLst>
              <p:tags r:id="rId1"/>
            </p:custDataLst>
          </p:nvPr>
        </p:nvSpPr>
        <p:spPr bwMode="auto">
          <a:xfrm>
            <a:off x="838200" y="5832201"/>
            <a:ext cx="181965" cy="167247"/>
          </a:xfrm>
          <a:custGeom>
            <a:avLst/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/>
          </a:p>
        </p:txBody>
      </p:sp>
      <p:sp>
        <p:nvSpPr>
          <p:cNvPr id="1049462" name="矩形: 圆角 32"/>
          <p:cNvSpPr/>
          <p:nvPr>
            <p:custDataLst>
              <p:tags r:id="rId2"/>
            </p:custDataLst>
          </p:nvPr>
        </p:nvSpPr>
        <p:spPr>
          <a:xfrm flipH="1">
            <a:off x="962839" y="1454939"/>
            <a:ext cx="2149138" cy="4631822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64" name="任意多边形: 形状 33"/>
          <p:cNvSpPr/>
          <p:nvPr>
            <p:custDataLst>
              <p:tags r:id="rId3"/>
            </p:custDataLst>
          </p:nvPr>
        </p:nvSpPr>
        <p:spPr bwMode="auto">
          <a:xfrm>
            <a:off x="838200" y="5054600"/>
            <a:ext cx="2125529" cy="879715"/>
          </a:xfrm>
          <a:custGeom>
            <a:avLst/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algn="ctr" blurRad="76200" dir="5400000" dist="508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 defTabSz="913765"/>
            <a:endParaRPr altLang="en-US" b="1" sz="2000" lang="zh-CN">
              <a:solidFill>
                <a:schemeClr val="bg1"/>
              </a:solidFill>
            </a:endParaRPr>
          </a:p>
        </p:txBody>
      </p:sp>
      <p:sp>
        <p:nvSpPr>
          <p:cNvPr id="1049466" name="正文"/>
          <p:cNvSpPr txBox="1"/>
          <p:nvPr>
            <p:custDataLst>
              <p:tags r:id="rId4"/>
            </p:custDataLst>
          </p:nvPr>
        </p:nvSpPr>
        <p:spPr>
          <a:xfrm>
            <a:off x="1092440" y="1542372"/>
            <a:ext cx="1890134" cy="3493253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智能化教育技术应用：随着人工智能技术的发展，教育技术将更加智能化，为学生提供更加个性化、精准的学习体验。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468" name="标题"/>
          <p:cNvSpPr txBox="1"/>
          <p:nvPr>
            <p:custDataLst>
              <p:tags r:id="rId5"/>
            </p:custDataLst>
          </p:nvPr>
        </p:nvSpPr>
        <p:spPr>
          <a:xfrm>
            <a:off x="905170" y="5102348"/>
            <a:ext cx="2032115" cy="641124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470" name="Freeform 27"/>
          <p:cNvSpPr/>
          <p:nvPr>
            <p:custDataLst>
              <p:tags r:id="rId6"/>
            </p:custDataLst>
          </p:nvPr>
        </p:nvSpPr>
        <p:spPr bwMode="auto">
          <a:xfrm>
            <a:off x="3585228" y="5832201"/>
            <a:ext cx="181965" cy="167247"/>
          </a:xfrm>
          <a:custGeom>
            <a:avLst/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/>
          </a:p>
        </p:txBody>
      </p:sp>
      <p:sp>
        <p:nvSpPr>
          <p:cNvPr id="1049472" name="矩形: 圆角 38"/>
          <p:cNvSpPr/>
          <p:nvPr>
            <p:custDataLst>
              <p:tags r:id="rId7"/>
            </p:custDataLst>
          </p:nvPr>
        </p:nvSpPr>
        <p:spPr>
          <a:xfrm flipH="1">
            <a:off x="3709868" y="1454939"/>
            <a:ext cx="2149138" cy="4631822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74" name="任意多边形: 形状 39"/>
          <p:cNvSpPr/>
          <p:nvPr>
            <p:custDataLst>
              <p:tags r:id="rId8"/>
            </p:custDataLst>
          </p:nvPr>
        </p:nvSpPr>
        <p:spPr bwMode="auto">
          <a:xfrm>
            <a:off x="3585228" y="5054600"/>
            <a:ext cx="2125529" cy="879715"/>
          </a:xfrm>
          <a:custGeom>
            <a:avLst/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algn="ctr" blurRad="76200" dir="5400000" dist="508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 defTabSz="913765"/>
            <a:endParaRPr altLang="en-US" b="1" sz="2000" lang="zh-CN">
              <a:solidFill>
                <a:schemeClr val="bg1"/>
              </a:solidFill>
            </a:endParaRPr>
          </a:p>
        </p:txBody>
      </p:sp>
      <p:sp>
        <p:nvSpPr>
          <p:cNvPr id="1049476" name="正文"/>
          <p:cNvSpPr txBox="1"/>
          <p:nvPr>
            <p:custDataLst>
              <p:tags r:id="rId9"/>
            </p:custDataLst>
          </p:nvPr>
        </p:nvSpPr>
        <p:spPr>
          <a:xfrm>
            <a:off x="3839468" y="1542372"/>
            <a:ext cx="1890134" cy="3493253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个性化教育需求增长：随着社会对个性化教育的重视，教育技术行业将更加注重个性化教育需求的满足，提供更加多样化、个性化的学习资源和教学方式。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478" name="标题"/>
          <p:cNvSpPr txBox="1"/>
          <p:nvPr>
            <p:custDataLst>
              <p:tags r:id="rId10"/>
            </p:custDataLst>
          </p:nvPr>
        </p:nvSpPr>
        <p:spPr>
          <a:xfrm>
            <a:off x="3652199" y="5102348"/>
            <a:ext cx="2032115" cy="641124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480" name="Freeform 27"/>
          <p:cNvSpPr/>
          <p:nvPr>
            <p:custDataLst>
              <p:tags r:id="rId11"/>
            </p:custDataLst>
          </p:nvPr>
        </p:nvSpPr>
        <p:spPr bwMode="auto">
          <a:xfrm>
            <a:off x="6332257" y="5832201"/>
            <a:ext cx="181965" cy="167247"/>
          </a:xfrm>
          <a:custGeom>
            <a:avLst/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/>
          </a:p>
        </p:txBody>
      </p:sp>
      <p:sp>
        <p:nvSpPr>
          <p:cNvPr id="1049482" name="矩形: 圆角 68"/>
          <p:cNvSpPr/>
          <p:nvPr>
            <p:custDataLst>
              <p:tags r:id="rId12"/>
            </p:custDataLst>
          </p:nvPr>
        </p:nvSpPr>
        <p:spPr>
          <a:xfrm flipH="1">
            <a:off x="6456896" y="1454939"/>
            <a:ext cx="2149138" cy="4631822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84" name="任意多边形: 形状 69"/>
          <p:cNvSpPr/>
          <p:nvPr>
            <p:custDataLst>
              <p:tags r:id="rId13"/>
            </p:custDataLst>
          </p:nvPr>
        </p:nvSpPr>
        <p:spPr bwMode="auto">
          <a:xfrm>
            <a:off x="6332257" y="5054600"/>
            <a:ext cx="2125529" cy="879715"/>
          </a:xfrm>
          <a:custGeom>
            <a:avLst/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algn="ctr" blurRad="76200" dir="5400000" dist="508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 defTabSz="913765"/>
            <a:endParaRPr altLang="en-US" b="1" sz="2000" lang="zh-CN">
              <a:solidFill>
                <a:schemeClr val="bg1"/>
              </a:solidFill>
            </a:endParaRPr>
          </a:p>
        </p:txBody>
      </p:sp>
      <p:sp>
        <p:nvSpPr>
          <p:cNvPr id="1049486" name="正文"/>
          <p:cNvSpPr txBox="1"/>
          <p:nvPr>
            <p:custDataLst>
              <p:tags r:id="rId14"/>
            </p:custDataLst>
          </p:nvPr>
        </p:nvSpPr>
        <p:spPr>
          <a:xfrm>
            <a:off x="6586496" y="1542372"/>
            <a:ext cx="1890134" cy="3493253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智能化、个性化教育技术应用案例：介绍一些已经成功应用的智能化、个性化教育技术案例，展示其实际效果和价值。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488" name="标题"/>
          <p:cNvSpPr txBox="1"/>
          <p:nvPr>
            <p:custDataLst>
              <p:tags r:id="rId15"/>
            </p:custDataLst>
          </p:nvPr>
        </p:nvSpPr>
        <p:spPr>
          <a:xfrm>
            <a:off x="6399227" y="5102348"/>
            <a:ext cx="2032115" cy="641124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490" name="Freeform 27"/>
          <p:cNvSpPr/>
          <p:nvPr>
            <p:custDataLst>
              <p:tags r:id="rId16"/>
            </p:custDataLst>
          </p:nvPr>
        </p:nvSpPr>
        <p:spPr bwMode="auto">
          <a:xfrm>
            <a:off x="9079285" y="5832201"/>
            <a:ext cx="181965" cy="167247"/>
          </a:xfrm>
          <a:custGeom>
            <a:avLst/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/>
          </a:p>
        </p:txBody>
      </p:sp>
      <p:sp>
        <p:nvSpPr>
          <p:cNvPr id="1049492" name="矩形: 圆角 74"/>
          <p:cNvSpPr/>
          <p:nvPr>
            <p:custDataLst>
              <p:tags r:id="rId17"/>
            </p:custDataLst>
          </p:nvPr>
        </p:nvSpPr>
        <p:spPr>
          <a:xfrm flipH="1">
            <a:off x="9204545" y="1454939"/>
            <a:ext cx="2149138" cy="4631822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94" name="任意多边形: 形状 75"/>
          <p:cNvSpPr/>
          <p:nvPr>
            <p:custDataLst>
              <p:tags r:id="rId18"/>
            </p:custDataLst>
          </p:nvPr>
        </p:nvSpPr>
        <p:spPr bwMode="auto">
          <a:xfrm>
            <a:off x="9079285" y="5054600"/>
            <a:ext cx="2125529" cy="879715"/>
          </a:xfrm>
          <a:custGeom>
            <a:avLst/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algn="ctr" blurRad="76200" dir="5400000" dist="508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 defTabSz="913765"/>
            <a:endParaRPr altLang="en-US" b="1" sz="2000" lang="zh-CN">
              <a:solidFill>
                <a:schemeClr val="bg1"/>
              </a:solidFill>
            </a:endParaRPr>
          </a:p>
        </p:txBody>
      </p:sp>
      <p:sp>
        <p:nvSpPr>
          <p:cNvPr id="1049496" name="正文"/>
          <p:cNvSpPr txBox="1"/>
          <p:nvPr>
            <p:custDataLst>
              <p:tags r:id="rId19"/>
            </p:custDataLst>
          </p:nvPr>
        </p:nvSpPr>
        <p:spPr>
          <a:xfrm>
            <a:off x="9333525" y="1542372"/>
            <a:ext cx="1890134" cy="3493253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未来发展趋势：分析未来教育技术行业的发展趋势，包括智能化、个性化教育需求的持续增长以及相关技术的不断进步和应用。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498" name="标题"/>
          <p:cNvSpPr txBox="1"/>
          <p:nvPr>
            <p:custDataLst>
              <p:tags r:id="rId20"/>
            </p:custDataLst>
          </p:nvPr>
        </p:nvSpPr>
        <p:spPr>
          <a:xfrm>
            <a:off x="9146876" y="5102348"/>
            <a:ext cx="2032115" cy="641124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跨界合作与融合发展</a:t>
            </a:r>
            <a:endParaRPr altLang="en-US" lang="zh-CN"/>
          </a:p>
        </p:txBody>
      </p:sp>
      <p:sp>
        <p:nvSpPr>
          <p:cNvPr id="1049534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教育技术与产业融合：教育技术行业与相关产业的合作，共同推动教育技术的发展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6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38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40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跨界合作与创新：教育技术行业与其他领域的跨界合作，共同推动教育技术的创新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2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44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46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融合发展的趋势：教育技术行业与其他领域的融合发展趋势，以及未来可能的发展方向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8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50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52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跨界合作与融合发展的挑战与机遇：教育技术行业在跨界合作与融合发展过程中面临的挑战和机遇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4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56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政策法规对行业的影响</a:t>
            </a:r>
            <a:endParaRPr altLang="en-US" lang="zh-CN"/>
          </a:p>
        </p:txBody>
      </p:sp>
      <p:sp>
        <p:nvSpPr>
          <p:cNvPr id="1049592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55000"/>
          </a:bodyPr>
          <a:p>
            <a:r>
              <a:rPr altLang="en-US" lang="zh-CN"/>
              <a:t>政策法规对教育技术行业的推动作用  近年来，国家出台了一系列政策法规，鼓励和支持教育技术行业的发展。这些政策法规为教育技术行业提供了良好的发展环境和政策保障，推动了行业的快速发展。</a:t>
            </a:r>
            <a:endParaRPr altLang="en-US" lang="zh-CN"/>
          </a:p>
          <a:p>
            <a:pPr lvl="1"/>
            <a:r>
              <a:rPr altLang="en-US" lang="zh-CN"/>
              <a:t>近年来，国家出台了一系列政策法规，鼓励和支持教育技术行业的发展。这些政策法规为教育技术行业提供了良好的发展环境和政策保障，推动了行业的快速发展。</a:t>
            </a:r>
            <a:endParaRPr altLang="en-US" lang="zh-CN"/>
          </a:p>
          <a:p>
            <a:r>
              <a:rPr altLang="en-US" lang="zh-CN"/>
              <a:t>政策法规对教育技术行业的影响分析  政策法规对教育技术行业的影响是多方面的。首先，政策法规可以规范行业的发展，避免无序竞争和资源浪费。其次，政策法规可以引导行业的发展方向，促进技术创新和人才培养。最后，政策法规还可以为行业提供资金支持和税收优惠，降低企业的运营成本，提高企业的竞争力。</a:t>
            </a:r>
            <a:endParaRPr altLang="en-US" lang="zh-CN"/>
          </a:p>
          <a:p>
            <a:pPr lvl="1"/>
            <a:r>
              <a:rPr altLang="en-US" lang="zh-CN"/>
              <a:t>政策法规对教育技术行业的影响是多方面的。首先，政策法规可以规范行业的发展，避免无序竞争和资源浪费。其次，政策法规可以引导行业的发展方向，促进技术创新和人才培养。最后，政策法规还可以为行业提供资金支持和税收优惠，降低企业的运营成本，提高企业的竞争力。</a:t>
            </a:r>
            <a:endParaRPr altLang="en-US" lang="zh-CN"/>
          </a:p>
          <a:p>
            <a:r>
              <a:rPr altLang="en-US" lang="zh-CN"/>
              <a:t>政策法规对教育技术行业未来发展的影响  随着国家对教育技术行业的重视和支持力度不断加大，未来政策法规对教育技术行业的影响也将更加显著。未来，政策法规将继续推动教育技术行业的创新和发展，促进数字化、智能化、个性化等新型教育技术的应用和普及。同时，政策法规还将加强对教育技术行业的监管和管理，保障行业的健康、稳定和可持续发展。</a:t>
            </a:r>
            <a:endParaRPr altLang="en-US" lang="zh-CN"/>
          </a:p>
          <a:p>
            <a:pPr lvl="1"/>
            <a:r>
              <a:rPr altLang="en-US" lang="zh-CN"/>
              <a:t>随着国家对教育技术行业的重视和支持力度不断加大，未来政策法规对教育技术行业的影响也将更加显著。未来，政策法规将继续推动教育技术行业的创新和发展，促进数字化、智能化、个性化等新型教育技术的应用和普及。同时，政策法规还将加强对教育技术行业的监管和管理，保障行业的健康、稳定和可持续发展。</a:t>
            </a:r>
            <a:endParaRPr altLang="en-US" lang="zh-CN"/>
          </a:p>
          <a:p>
            <a:r>
              <a:rPr altLang="en-US" lang="zh-CN"/>
              <a:t>结论和建议  综上所述，政策法规对教育技术行业的影响是显著的。为了更好地推动教育技术行业的发展，建议政府和企业加强合作，共同推动政策的制定和实施；同时，加强行业自律和规范管理，提高行业的整体素质和竞争力；最后，加强人才培养和技术创新，为行业的未来发展提供强有力的人才和技术支持。</a:t>
            </a:r>
            <a:endParaRPr altLang="en-US" lang="zh-CN"/>
          </a:p>
          <a:p>
            <a:pPr lvl="1"/>
            <a:r>
              <a:rPr altLang="en-US" lang="zh-CN"/>
              <a:t>综上所述，政策法规对教育技术行业的影响是显著的。为了更好地推动教育技术行业的发展，建议政府和企业加强合作，共同推动政策的制定和实施；同时，加强行业自律和规范管理，提高行业的整体素质和竞争力；最后，加强人才培养和技术创新，为行业的未来发展提供强有力的人才和技术支持。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教育技术行业展望与预测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62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未来市场规模预测</a:t>
            </a:r>
            <a:endParaRPr altLang="en-US" lang="zh-CN"/>
          </a:p>
        </p:txBody>
      </p:sp>
      <p:sp>
        <p:nvSpPr>
          <p:cNvPr id="104969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市场规模增长趋势：随着教育技术的不断发展和普及，未来市场规模将持续增长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增长动力：政策支持、技术创新、市场需求等因素将推动市场规模的增长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未来市场结构：在线教育、虚拟现实、人工智能等新兴技术将成为市场增长的重要领域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竞争格局：市场竞争将更加激烈，技术创新和品牌影响力将成为企业竞争的关键因素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未来发展趋势预测</a:t>
            </a:r>
            <a:endParaRPr altLang="en-US" lang="zh-CN"/>
          </a:p>
        </p:txBody>
      </p:sp>
      <p:sp>
        <p:nvSpPr>
          <p:cNvPr id="104975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5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人工智能与大数据在教育技术中的应用将更加广泛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5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5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虚拟现实与增强现实技术将为教育带来更多创新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6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6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在线教育与混合式学习将成为主流学习方式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6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7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教育技术将更加注重个性化与自适应学习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未来挑战与机遇分析</a:t>
            </a:r>
            <a:endParaRPr altLang="en-US" lang="zh-CN"/>
          </a:p>
        </p:txBody>
      </p:sp>
      <p:sp>
        <p:nvSpPr>
          <p:cNvPr id="1049808" name="矩形 14"/>
          <p:cNvSpPr/>
          <p:nvPr>
            <p:custDataLst>
              <p:tags r:id="rId1"/>
            </p:custDataLst>
          </p:nvPr>
        </p:nvSpPr>
        <p:spPr>
          <a:xfrm>
            <a:off x="2299384" y="1364400"/>
            <a:ext cx="8778450" cy="2269924"/>
          </a:xfrm>
          <a:prstGeom prst="rect"/>
          <a:noFill/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 fontAlgn="auto">
              <a:lnSpc>
                <a:spcPct val="130000"/>
              </a:lnSpc>
            </a:pPr>
            <a:endParaRPr altLang="en-US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810" name="文本框 15"/>
          <p:cNvSpPr txBox="1"/>
          <p:nvPr>
            <p:custDataLst>
              <p:tags r:id="rId2"/>
            </p:custDataLst>
          </p:nvPr>
        </p:nvSpPr>
        <p:spPr>
          <a:xfrm>
            <a:off x="2383510" y="1508250"/>
            <a:ext cx="8584685" cy="199819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l" lv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sz="2400" lang="zh-CN" spc="1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挑战：技术更新迅速，需要不断学习和适应；市场竞争激烈，需要不断创新和提升；教育需求多样化，需要更加个性化、灵活化的解决方案。</a:t>
            </a:r>
            <a:endParaRPr altLang="en-US" sz="2400" lang="zh-CN" spc="1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2" name="剪去对角的矩形 3"/>
          <p:cNvSpPr/>
          <p:nvPr>
            <p:custDataLst>
              <p:tags r:id="rId3"/>
            </p:custDataLst>
          </p:nvPr>
        </p:nvSpPr>
        <p:spPr>
          <a:xfrm>
            <a:off x="1104272" y="1409995"/>
            <a:ext cx="1011966" cy="1012724"/>
          </a:xfrm>
          <a:prstGeom prst="snip2Diag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49814" name="文本框 18"/>
          <p:cNvSpPr txBox="1"/>
          <p:nvPr>
            <p:custDataLst>
              <p:tags r:id="rId4"/>
            </p:custDataLst>
          </p:nvPr>
        </p:nvSpPr>
        <p:spPr>
          <a:xfrm>
            <a:off x="1187756" y="1508250"/>
            <a:ext cx="845450" cy="81593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3636"/>
          </a:bodyPr>
          <a:p>
            <a:pPr algn="ctr" fontAlgn="auto">
              <a:lnSpc>
                <a:spcPct val="130000"/>
              </a:lnSpc>
            </a:pPr>
            <a:r>
              <a:rPr altLang="zh-CN" b="1" dirty="0" sz="4400" lang="en-US" spc="150">
                <a:solidFill>
                  <a:srgbClr val="FFFFFF"/>
                </a:solidFill>
                <a:latin typeface="+mn-ea"/>
              </a:rPr>
              <a:t>01</a:t>
            </a:r>
            <a:endParaRPr altLang="zh-CN" b="1" dirty="0" sz="4400" lang="en-US" spc="15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1049816" name="矩形 22"/>
          <p:cNvSpPr/>
          <p:nvPr>
            <p:custDataLst>
              <p:tags r:id="rId5"/>
            </p:custDataLst>
          </p:nvPr>
        </p:nvSpPr>
        <p:spPr>
          <a:xfrm>
            <a:off x="2309017" y="3908107"/>
            <a:ext cx="8778450" cy="2269924"/>
          </a:xfrm>
          <a:prstGeom prst="rect"/>
          <a:noFill/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 fontAlgn="auto">
              <a:lnSpc>
                <a:spcPct val="130000"/>
              </a:lnSpc>
            </a:pPr>
            <a:endParaRPr altLang="en-US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818" name="文本框 23"/>
          <p:cNvSpPr txBox="1"/>
          <p:nvPr>
            <p:custDataLst>
              <p:tags r:id="rId6"/>
            </p:custDataLst>
          </p:nvPr>
        </p:nvSpPr>
        <p:spPr>
          <a:xfrm>
            <a:off x="2392501" y="4051957"/>
            <a:ext cx="8584685" cy="199819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l" lv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sz="2400" lang="zh-CN" spc="1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机遇：随着技术的不断发展，教育技术行业将有更多的应用场景和可能性；政策支持和市场需求将为行业带来更多的发展机遇；同时，跨界合作和共享经济也将为行业带来更多的创新和突破。</a:t>
            </a:r>
            <a:endParaRPr altLang="en-US" sz="2400" lang="zh-CN" spc="1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0" name="剪去对角的矩形 25"/>
          <p:cNvSpPr/>
          <p:nvPr>
            <p:custDataLst>
              <p:tags r:id="rId7"/>
            </p:custDataLst>
          </p:nvPr>
        </p:nvSpPr>
        <p:spPr>
          <a:xfrm>
            <a:off x="1113262" y="3953702"/>
            <a:ext cx="1011966" cy="1012724"/>
          </a:xfrm>
          <a:prstGeom prst="snip2Diag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49822" name="文本框 26"/>
          <p:cNvSpPr txBox="1"/>
          <p:nvPr>
            <p:custDataLst>
              <p:tags r:id="rId8"/>
            </p:custDataLst>
          </p:nvPr>
        </p:nvSpPr>
        <p:spPr>
          <a:xfrm>
            <a:off x="1196747" y="4051957"/>
            <a:ext cx="845450" cy="81593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3636"/>
          </a:bodyPr>
          <a:p>
            <a:pPr algn="ctr" fontAlgn="auto">
              <a:lnSpc>
                <a:spcPct val="130000"/>
              </a:lnSpc>
            </a:pPr>
            <a:r>
              <a:rPr altLang="zh-CN" b="1" dirty="0" sz="4400" lang="en-US" spc="150">
                <a:solidFill>
                  <a:srgbClr val="FFFFFF"/>
                </a:solidFill>
                <a:latin typeface="+mn-ea"/>
              </a:rPr>
              <a:t>02</a:t>
            </a:r>
            <a:endParaRPr altLang="zh-CN" b="1" dirty="0" sz="4400" lang="en-US" spc="150">
              <a:solidFill>
                <a:srgbClr val="FFFFFF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未来政策法规走向预测</a:t>
            </a:r>
            <a:endParaRPr altLang="en-US" lang="zh-CN"/>
          </a:p>
        </p:txBody>
      </p:sp>
      <p:sp>
        <p:nvSpPr>
          <p:cNvPr id="104985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政策法规对教育技术行业的影响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教育技术行业在政策法规下的机遇与挑战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7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企业如何应对未来政策法规的变化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未来政策法规走向的预测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教育技术行业未来工作重点与建议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93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06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加强技术创新与应用推广</a:t>
            </a:r>
            <a:endParaRPr altLang="en-US" lang="zh-CN"/>
          </a:p>
        </p:txBody>
      </p:sp>
      <p:sp>
        <p:nvSpPr>
          <p:cNvPr id="104999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加强教育技术的应用与推广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推动教育技术与传统教育的融合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促进教育技术的创新与发展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提升教育技术的质量和效果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提升教育质量与个性化服务水平</a:t>
            </a:r>
            <a:endParaRPr altLang="en-US" lang="zh-CN"/>
          </a:p>
        </p:txBody>
      </p:sp>
      <p:sp>
        <p:nvSpPr>
          <p:cNvPr id="1050062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60000"/>
          </a:bodyPr>
          <a:p>
            <a:r>
              <a:rPr altLang="en-US" lang="zh-CN"/>
              <a:t>提升教育质量：利用教育技术手段，提高教学内容的生动性和趣味性，增强学生的学习体验和参与度，从而提高教育质量。</a:t>
            </a:r>
            <a:endParaRPr altLang="en-US" lang="zh-CN"/>
          </a:p>
          <a:p>
            <a:r>
              <a:rPr altLang="en-US" lang="zh-CN"/>
              <a:t>个性化服务水平：通过大数据、人工智能等技术手段，对学生的学习情况和需求进行精准分析，提供个性化的教学服务和资源推荐，提高学生的学习效果和满意度。  以下是用户提供的信息和标题： 我正在写一份主题为“2024年教育技术行业工作总结和展望”的PPT,现在准备介绍“教育技术行业未来工作重点与建议”,请帮我生成“加强行业合作与交流”为标题的内容 加强行业合作与交流</a:t>
            </a:r>
            <a:endParaRPr altLang="en-US" lang="zh-CN"/>
          </a:p>
          <a:p>
            <a:pPr lvl="1"/>
            <a:r>
              <a:rPr altLang="en-US" lang="zh-CN"/>
              <a:t>以下是用户提供的信息和标题：</a:t>
            </a:r>
            <a:endParaRPr altLang="en-US" lang="zh-CN"/>
          </a:p>
          <a:p>
            <a:pPr lvl="1"/>
            <a:r>
              <a:rPr altLang="en-US" lang="zh-CN"/>
              <a:t>我正在写一份主题为“2024年教育技术行业工作总结和展望”的PPT,现在准备介绍“教育技术行业未来工作重点与建议”,请帮我生成“加强行业合作与交流”为标题的内容</a:t>
            </a:r>
            <a:endParaRPr altLang="en-US" lang="zh-CN"/>
          </a:p>
          <a:p>
            <a:pPr lvl="1"/>
            <a:r>
              <a:rPr altLang="en-US" lang="zh-CN"/>
              <a:t>加强行业合作与交流</a:t>
            </a:r>
            <a:endParaRPr altLang="en-US" lang="zh-CN"/>
          </a:p>
          <a:p>
            <a:r>
              <a:rPr altLang="en-US" lang="zh-CN"/>
              <a:t>建立行业合作机制：加强教育技术行业内的企业、机构和专家之间的合作，共同推动行业的发展和创新。</a:t>
            </a:r>
            <a:endParaRPr altLang="en-US" lang="zh-CN"/>
          </a:p>
          <a:p>
            <a:r>
              <a:rPr altLang="en-US" lang="zh-CN"/>
              <a:t>加强国际交流与合作：积极参与国际教育技术交流与合作，引进国际先进的教育技术理念和经验，推动我国教育技术行业的国际化发展。</a:t>
            </a:r>
            <a:endParaRPr altLang="en-US" lang="zh-CN"/>
          </a:p>
          <a:p>
            <a:r>
              <a:rPr altLang="en-US" lang="zh-CN"/>
              <a:t>促进产学研合作：加强企业、高校和研究机构之间的合作，共同开展教育技术研究和应用，推动教育技术的创新和发展。</a:t>
            </a:r>
            <a:endParaRPr altLang="en-US" lang="zh-CN"/>
          </a:p>
          <a:p>
            <a:r>
              <a:rPr altLang="en-US" lang="zh-CN"/>
              <a:t>建立信息共享平台：建立教育技术行业的信息共享平台，促进信息交流和资源共享，推动行业的协同发展。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加强跨界合作与资源整合</a:t>
            </a:r>
            <a:endParaRPr altLang="en-US" lang="zh-CN"/>
          </a:p>
        </p:txBody>
      </p:sp>
      <p:sp>
        <p:nvSpPr>
          <p:cNvPr id="1050098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跨界合作：教育技术行业与其他领域的合作，如与科技公司、教育机构等合作，共同推动教育技术的发展。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0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资源整合：将各种教育技术资源进行整合，包括硬件、软件、课程等，以更好地满足教育需求。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2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创新发展：通过跨界合作和资源整合，推动教育技术的创新发展，提高教育质量和效率。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4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政策支持：政府应加大对教育技术行业的支持力度，鼓励跨界合作和资源整合，为教育技术的发展提供更好的政策环境。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关注政策法规变化并积极应对挑战</a:t>
            </a:r>
            <a:endParaRPr altLang="en-US" lang="zh-CN"/>
          </a:p>
        </p:txBody>
      </p:sp>
      <p:sp>
        <p:nvSpPr>
          <p:cNvPr id="1050140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42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144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关注政策法规变化：密切关注教育技术行业的政策法规变化，及时了解相关政策法规对行业发展的影响。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6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48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50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积极应对挑战：针对政策法规变化带来的挑战，积极寻求解决方案，调整业务策略，确保公司稳健发展。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2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54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56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加强合规管理：建立健全合规管理体系，确保公司业务符合政策法规要求，降低合规风险。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8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60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62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推动行业健康发展：积极参与政策法规的制定和修订，为行业健康发展贡献力量，促进教育技术行业的可持续发展。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6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THANK YOU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198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50200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/>
        <p:txBody>
          <a:bodyPr/>
          <a:p>
            <a:r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50202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2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  <p:tag name="KSO_WM_UNIT_VALUE" val="128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  <p:tag name="KSO_WM_UNIT_VALUE" val="128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72"/>
  <p:tag name="KSO_WM_UNIT_TYPE" val="f"/>
  <p:tag name="KSO_WM_UNIT_INDEX" val="3"/>
  <p:tag name="KSO_WM_UNIT_SUBTYPE" val="g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2"/>
  <p:tag name="KSO_WM_TEMPLATE_THUMBS_INDEX" val="1、9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2_1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单击添加标题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2_1*b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79.xml><?xml version="1.0" encoding="utf-8"?>
<p:tagLst xmlns:p="http://schemas.openxmlformats.org/presentationml/2006/main">
  <p:tag name="KSO_WM_UNIT_NOCLEAR" val="0"/>
  <p:tag name="KSO_WM_UNIT_VALUE" val="2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2_1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0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2_1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时间：20X-XX-XX"/>
</p:tagLst>
</file>

<file path=ppt/tags/tag81.xml><?xml version="1.0" encoding="utf-8"?>
<p:tagLst xmlns:p="http://schemas.openxmlformats.org/presentationml/2006/main">
  <p:tag name="KSO_WM_UNIT_SUBTYPE" val="b"/>
  <p:tag name="KSO_WM_UNIT_NOCLEAR" val="0"/>
  <p:tag name="KSO_WM_UNIT_VALUE" val="4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2_1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0982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2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6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2_6*l_h_i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2_6*l_h_a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2_6*l_h_i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2_6*l_h_a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2_6*l_h_i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2_6*l_h_a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2_6*l_h_i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2_6*l_h_a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2_6*l_h_i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2_6*l_h_a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82_6*l_h_i*1_6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2_6*l_h_a*1_6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SLIDE_ID" val="custom20230982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2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9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99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0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02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33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5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56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0930_3*l_h_f*1_1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0930_3*l_h_a*1_1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0930_3*l_h_f*1_2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0930_3*l_h_a*1_2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0930_3*l_h_f*1_3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0930_3*l_h_a*1_3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0930_3*l_h_f*1_4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0930_3*l_h_a*1_4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655_3*l_h_i*1_1_3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55_3*l_h_i*1_1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55_3*l_h_i*1_1_2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55_3*l_h_f*1_1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（你的）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55_3*l_h_a*1_1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655_3*l_h_i*1_2_3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55_3*l_h_i*1_2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55_3*l_h_i*1_2_2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55_3*l_h_f*1_2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（你的）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55_3*l_h_a*1_2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655_3*l_h_i*1_3_3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55_3*l_h_i*1_3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55_3*l_h_i*1_3_2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55_3*l_h_f*1_3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（你的）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55_3*l_h_a*1_3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655_3*l_h_i*1_4_3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55_3*l_h_i*1_4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55_3*l_h_i*1_4_2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55_3*l_h_f*1_4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（你的）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55_3*l_h_a*1_4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9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199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6_1*l_h_i*1_1_2"/>
  <p:tag name="KSO_WM_TEMPLATE_CATEGORY" val="diagram"/>
  <p:tag name="KSO_WM_TEMPLATE_INDEX" val="2023130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374.79992125984245,&quot;width&quot;:862.9855118110233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6_1*l_h_f*1_1_1"/>
  <p:tag name="KSO_WM_TEMPLATE_CATEGORY" val="diagram"/>
  <p:tag name="KSO_WM_TEMPLATE_INDEX" val="2023130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单击此处输入你的正文，文字是您思想的提炼，为了最终演示发布的良好效果，请尽量言简意赅的阐述观点；根据需要可酌情增减文字，以便观者可以准确理解您所传达的信息"/>
  <p:tag name="KSO_WM_DIAGRAM_MAX_ITEMCNT" val="6"/>
  <p:tag name="KSO_WM_DIAGRAM_MIN_ITEMCNT" val="2"/>
  <p:tag name="KSO_WM_DIAGRAM_VIRTUALLY_FRAME" val="{&quot;height&quot;:374.79992125984245,&quot;width&quot;:862.98551181102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6_1*l_h_i*1_1_3"/>
  <p:tag name="KSO_WM_TEMPLATE_CATEGORY" val="diagram"/>
  <p:tag name="KSO_WM_TEMPLATE_INDEX" val="2023130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4.79992125984245,&quot;width&quot;:862.9855118110233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1_1"/>
  <p:tag name="KSO_WM_UNIT_ID" val="diagram20231306_1*l_h_i*1_1_1"/>
  <p:tag name="KSO_WM_TEMPLATE_CATEGORY" val="diagram"/>
  <p:tag name="KSO_WM_TEMPLATE_INDEX" val="2023130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4.79992125984245,&quot;width&quot;:862.98551181102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6_1*l_h_i*1_2_2"/>
  <p:tag name="KSO_WM_TEMPLATE_CATEGORY" val="diagram"/>
  <p:tag name="KSO_WM_TEMPLATE_INDEX" val="2023130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LINE_FORE_SCHEMECOLOR_INDEX" val="6"/>
  <p:tag name="KSO_WM_DIAGRAM_MAX_ITEMCNT" val="6"/>
  <p:tag name="KSO_WM_DIAGRAM_MIN_ITEMCNT" val="2"/>
  <p:tag name="KSO_WM_DIAGRAM_VIRTUALLY_FRAME" val="{&quot;height&quot;:374.79992125984245,&quot;width&quot;:862.9855118110233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6_1*l_h_f*1_2_1"/>
  <p:tag name="KSO_WM_TEMPLATE_CATEGORY" val="diagram"/>
  <p:tag name="KSO_WM_TEMPLATE_INDEX" val="20231306"/>
  <p:tag name="KSO_WM_UNIT_LAYERLEVEL" val="1_1_1"/>
  <p:tag name="KSO_WM_TAG_VERSION" val="3.0"/>
  <p:tag name="KSO_WM_DIAGRAM_VERSION" val="3"/>
  <p:tag name="KSO_WM_DIAGRAM_COLOR_TEXT_CAN_REMOVE" val="n"/>
  <p:tag name="KSO_WM_UNIT_VALUE" val="276"/>
  <p:tag name="KSO_WM_BEAUTIFY_FLAG" val="#wm#"/>
  <p:tag name="KSO_WM_UNIT_PRESET_TEXT" val="单击此处输入你的正文，文字是您思想的提炼，为了最终演示发布的良好效果，请尽量言简意赅的阐述观点；根据需要可酌情增减文字，以便观者可以准确理解您所传达的信息"/>
  <p:tag name="KSO_WM_DIAGRAM_MAX_ITEMCNT" val="6"/>
  <p:tag name="KSO_WM_DIAGRAM_MIN_ITEMCNT" val="2"/>
  <p:tag name="KSO_WM_DIAGRAM_VIRTUALLY_FRAME" val="{&quot;height&quot;:374.79992125984245,&quot;width&quot;:862.98551181102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6_1*l_h_i*1_2_3"/>
  <p:tag name="KSO_WM_TEMPLATE_CATEGORY" val="diagram"/>
  <p:tag name="KSO_WM_TEMPLATE_INDEX" val="2023130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74.79992125984245,&quot;width&quot;:862.9855118110233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2_1"/>
  <p:tag name="KSO_WM_UNIT_ID" val="diagram20231306_1*l_h_i*1_2_1"/>
  <p:tag name="KSO_WM_TEMPLATE_CATEGORY" val="diagram"/>
  <p:tag name="KSO_WM_TEMPLATE_INDEX" val="2023130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4.79992125984245,&quot;width&quot;:862.98551181102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5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254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69"/>
  <p:tag name="KSO_WM_UNIT_TYPE" val="f"/>
  <p:tag name="KSO_WM_UNIT_INDEX" val="2"/>
  <p:tag name="KSO_WM_UNIT_SUBTYPE" val="g"/>
  <p:tag name="KSO_WM_UNIT_PRESET_TEXT" val="YOUR LOGO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-XX-XX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44"/>
  <p:tag name="KSO_WM_UNIT_TYPE" val="f"/>
  <p:tag name="KSO_WM_UNIT_INDEX" val="3"/>
  <p:tag name="KSO_WM_UNIT_PRESET_TEXT" val="汇报人：WPS"/>
</p:tagLst>
</file>

<file path=ppt/tags/tag291.xml><?xml version="1.0" encoding="utf-8"?>
<p:tagLst xmlns:p="http://schemas.openxmlformats.org/presentationml/2006/main">
  <p:tag name="KSO_WM_SLIDE_ID" val="custom20230982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2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8">
      <a:dk1>
        <a:srgbClr val="000000"/>
      </a:dk1>
      <a:lt1>
        <a:srgbClr val="FFFFFF"/>
      </a:lt1>
      <a:dk2>
        <a:srgbClr val="2D180D"/>
      </a:dk2>
      <a:lt2>
        <a:srgbClr val="FCE9DA"/>
      </a:lt2>
      <a:accent1>
        <a:srgbClr val="ED7D31"/>
      </a:accent1>
      <a:accent2>
        <a:srgbClr val="E9692B"/>
      </a:accent2>
      <a:accent3>
        <a:srgbClr val="E45425"/>
      </a:accent3>
      <a:accent4>
        <a:srgbClr val="E04020"/>
      </a:accent4>
      <a:accent5>
        <a:srgbClr val="DB2B1A"/>
      </a:accent5>
      <a:accent6>
        <a:srgbClr val="D71714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/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2023-12-17T15:22:54Z</dcterms:created>
  <dcterms:modified xsi:type="dcterms:W3CDTF">2023-12-17T15:22:54Z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2dcfffc0549143fbb63577c1b4b49cf2_21</vt:lpwstr>
  </property>
</Properties>
</file>