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563" r:id="rId1"/>
    <p:sldMasterId id="2147487600" r:id="rId2"/>
  </p:sldMasterIdLst>
  <p:notesMasterIdLst>
    <p:notesMasterId r:id="rId3"/>
  </p:notesMasterIdLst>
  <p:sldIdLst>
    <p:sldId id="2085" r:id="rId4"/>
    <p:sldId id="2090" r:id="rId5"/>
    <p:sldId id="2095" r:id="rId6"/>
    <p:sldId id="2099" r:id="rId7"/>
    <p:sldId id="2102" r:id="rId8"/>
    <p:sldId id="2105" r:id="rId9"/>
    <p:sldId id="2109" r:id="rId10"/>
    <p:sldId id="2113" r:id="rId11"/>
    <p:sldId id="2116" r:id="rId12"/>
    <p:sldId id="2119" r:id="rId13"/>
    <p:sldId id="2123" r:id="rId14"/>
    <p:sldId id="2127" r:id="rId15"/>
    <p:sldId id="2130" r:id="rId16"/>
    <p:sldId id="2133" r:id="rId17"/>
    <p:sldId id="2137" r:id="rId18"/>
    <p:sldId id="2141" r:id="rId19"/>
    <p:sldId id="2144" r:id="rId20"/>
    <p:sldId id="2147" r:id="rId21"/>
    <p:sldId id="2151" r:id="rId22"/>
    <p:sldId id="2155" r:id="rId23"/>
    <p:sldId id="2158" r:id="rId24"/>
    <p:sldId id="2161" r:id="rId25"/>
    <p:sldId id="2165" r:id="rId26"/>
    <p:sldId id="2169" r:id="rId27"/>
    <p:sldId id="2172" r:id="rId28"/>
    <p:sldId id="2175" r:id="rId29"/>
    <p:sldId id="2179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64" r:id="rId1"/>
    <p:sldLayoutId id="2147487565" r:id="rId2"/>
    <p:sldLayoutId id="2147487566" r:id="rId3"/>
    <p:sldLayoutId id="2147487567" r:id="rId4"/>
    <p:sldLayoutId id="2147487568" r:id="rId5"/>
    <p:sldLayoutId id="2147487569" r:id="rId6"/>
    <p:sldLayoutId id="2147487570" r:id="rId7"/>
    <p:sldLayoutId id="2147487571" r:id="rId8"/>
    <p:sldLayoutId id="2147487572" r:id="rId9"/>
    <p:sldLayoutId id="2147487573" r:id="rId10"/>
    <p:sldLayoutId id="214748757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601" r:id="rId1"/>
    <p:sldLayoutId id="2147487602" r:id="rId2"/>
    <p:sldLayoutId id="2147487603" r:id="rId3"/>
    <p:sldLayoutId id="2147487604" r:id="rId4"/>
    <p:sldLayoutId id="2147487605" r:id="rId5"/>
    <p:sldLayoutId id="2147487606" r:id="rId6"/>
    <p:sldLayoutId id="2147487607" r:id="rId7"/>
    <p:sldLayoutId id="2147487608" r:id="rId8"/>
    <p:sldLayoutId id="2147487609" r:id="rId9"/>
    <p:sldLayoutId id="2147487610" r:id="rId10"/>
    <p:sldLayoutId id="214748761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tags" Target="../tags/tag123.xml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ags" Target="../tags/tag134.xml"/><Relationship Id="rId25" Type="http://schemas.openxmlformats.org/officeDocument/2006/relationships/tags" Target="../tags/tag135.xml"/><Relationship Id="rId26" Type="http://schemas.openxmlformats.org/officeDocument/2006/relationships/tags" Target="../tags/tag136.xml"/><Relationship Id="rId27" Type="http://schemas.openxmlformats.org/officeDocument/2006/relationships/tags" Target="../tags/tag137.xml"/><Relationship Id="rId28" Type="http://schemas.openxmlformats.org/officeDocument/2006/relationships/tags" Target="../tags/tag138.xml"/><Relationship Id="rId29" Type="http://schemas.openxmlformats.org/officeDocument/2006/relationships/tags" Target="../tags/tag139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tags" Target="../tags/tag245.xml"/><Relationship Id="rId22" Type="http://schemas.openxmlformats.org/officeDocument/2006/relationships/tags" Target="../tags/tag246.xml"/><Relationship Id="rId23" Type="http://schemas.openxmlformats.org/officeDocument/2006/relationships/tags" Target="../tags/tag247.xml"/><Relationship Id="rId24" Type="http://schemas.openxmlformats.org/officeDocument/2006/relationships/tags" Target="../tags/tag248.xml"/><Relationship Id="rId25" Type="http://schemas.openxmlformats.org/officeDocument/2006/relationships/tags" Target="../tags/tag249.xml"/><Relationship Id="rId26" Type="http://schemas.openxmlformats.org/officeDocument/2006/relationships/tags" Target="../tags/tag250.xml"/><Relationship Id="rId27" Type="http://schemas.openxmlformats.org/officeDocument/2006/relationships/tags" Target="../tags/tag251.xml"/><Relationship Id="rId28" Type="http://schemas.openxmlformats.org/officeDocument/2006/relationships/tags" Target="../tags/tag252.xml"/><Relationship Id="rId29" Type="http://schemas.openxmlformats.org/officeDocument/2006/relationships/tags" Target="../tags/tag253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tags" Target="../tags/tag270.xml"/><Relationship Id="rId18" Type="http://schemas.openxmlformats.org/officeDocument/2006/relationships/tags" Target="../tags/tag271.xml"/><Relationship Id="rId19" Type="http://schemas.openxmlformats.org/officeDocument/2006/relationships/tags" Target="../tags/tag272.xml"/><Relationship Id="rId20" Type="http://schemas.openxmlformats.org/officeDocument/2006/relationships/tags" Target="../tags/tag273.xml"/><Relationship Id="rId21" Type="http://schemas.openxmlformats.org/officeDocument/2006/relationships/tags" Target="../tags/tag274.xml"/><Relationship Id="rId22" Type="http://schemas.openxmlformats.org/officeDocument/2006/relationships/tags" Target="../tags/tag275.xml"/><Relationship Id="rId23" Type="http://schemas.openxmlformats.org/officeDocument/2006/relationships/tags" Target="../tags/tag276.xml"/><Relationship Id="rId24" Type="http://schemas.openxmlformats.org/officeDocument/2006/relationships/tags" Target="../tags/tag277.xml"/><Relationship Id="rId25" Type="http://schemas.openxmlformats.org/officeDocument/2006/relationships/tags" Target="../tags/tag278.xml"/><Relationship Id="rId26" Type="http://schemas.openxmlformats.org/officeDocument/2006/relationships/tags" Target="../tags/tag279.xml"/><Relationship Id="rId27" Type="http://schemas.openxmlformats.org/officeDocument/2006/relationships/tags" Target="../tags/tag280.xml"/><Relationship Id="rId28" Type="http://schemas.openxmlformats.org/officeDocument/2006/relationships/tags" Target="../tags/tag281.xml"/><Relationship Id="rId29" Type="http://schemas.openxmlformats.org/officeDocument/2006/relationships/tags" Target="../tags/tag282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tags" Target="../tags/tag361.xml"/><Relationship Id="rId18" Type="http://schemas.openxmlformats.org/officeDocument/2006/relationships/tags" Target="../tags/tag362.xml"/><Relationship Id="rId19" Type="http://schemas.openxmlformats.org/officeDocument/2006/relationships/tags" Target="../tags/tag363.xml"/><Relationship Id="rId20" Type="http://schemas.openxmlformats.org/officeDocument/2006/relationships/tags" Target="../tags/tag364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证券市场分析及2024年投资机会展望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证券市场概述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证券市场分析方法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2024年证券市场展望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投资策略与建议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案例分析与实践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未来展望与总结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证券市场概述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证券市场定义</a:t>
            </a:r>
            <a:endParaRPr altLang="en-US" lang="zh-CN"/>
          </a:p>
        </p:txBody>
      </p:sp>
      <p:sp>
        <p:nvSpPr>
          <p:cNvPr id="104889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89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89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0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0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0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0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1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1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2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2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2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证券市场是股票、债券等有价证券买卖的场所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证券市场的功能包括融资、投资和优化资源配置等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证券市场的参与者包括投资者、上市公司和中介机构等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证券市场分为一级市场和二级市场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证券市场参与者</a:t>
            </a:r>
            <a:endParaRPr altLang="en-US" lang="zh-CN"/>
          </a:p>
        </p:txBody>
      </p:sp>
      <p:sp>
        <p:nvSpPr>
          <p:cNvPr id="104897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证券投资者：个人或机构投资者购买和持有证券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证券发行人：公司、政府等发行证券的实体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证券中介机构：包括证券公司、投资银行等，提供交易服务和咨询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监管机构：如证券交易所、证券监督管理机构等，对市场进行监管和规范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证券市场交易品种</a:t>
            </a:r>
            <a:endParaRPr altLang="en-US" lang="zh-CN"/>
          </a:p>
        </p:txBody>
      </p:sp>
      <p:sp>
        <p:nvSpPr>
          <p:cNvPr id="104902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股票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债券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期货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证券市场分析方法</a:t>
            </a:r>
            <a:endParaRPr altLang="en-US" lang="zh-CN"/>
          </a:p>
        </p:txBody>
      </p:sp>
      <p:sp>
        <p:nvSpPr>
          <p:cNvPr id="10490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基本面分析</a:t>
            </a:r>
            <a:endParaRPr altLang="en-US" lang="zh-CN"/>
          </a:p>
        </p:txBody>
      </p:sp>
      <p:sp>
        <p:nvSpPr>
          <p:cNvPr id="104910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定义：对公司的财务状况、经营状况、行业地位等进行全面分析，以评估公司的价值。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财务指标：包括收入、利润、资产、负债等，用于评估公司的盈利能力、偿债能力和运营效率。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行业分析：研究行业的发展趋势、竞争格局、政策环境等，以评估行业的潜力和公司的竞争优势。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宏观经济分析：研究国家的经济政策、经济增长、通货膨胀等，以评估证券市场的整体风险和机会。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技术面分析</a:t>
            </a:r>
            <a:endParaRPr altLang="en-US" lang="zh-CN"/>
          </a:p>
        </p:txBody>
      </p:sp>
      <p:sp>
        <p:nvSpPr>
          <p:cNvPr id="104914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图表分析：通过研究历史价格和交易量，预测未来趋势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4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指标分析：利用技术指标如移动平均线、相对强弱指数等，判断市场走势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5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形态分析：识别价格图表上的特定形态，如头肩顶、双顶等，预测价格变动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6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量价关系分析：研究成交量和价格之间的关系，判断市场走势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量化分析</a:t>
            </a:r>
            <a:endParaRPr altLang="en-US" lang="zh-CN"/>
          </a:p>
        </p:txBody>
      </p:sp>
      <p:sp>
        <p:nvSpPr>
          <p:cNvPr id="104920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优势：客观、准确、可重复性强，能够处理大量数据并发现隐藏的规律和趋势。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定义：通过数学模型和计算机程序对证券市场数据进行处理和分析的方法。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主要分析工具：技术指标、统计分析、机器学习等。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应用场景：股票、期货、外汇等市场的价格预测、风险控制和投资策略制定。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2024年证券市场展望</a:t>
            </a:r>
            <a:endParaRPr altLang="en-US" lang="zh-CN"/>
          </a:p>
        </p:txBody>
      </p:sp>
      <p:sp>
        <p:nvSpPr>
          <p:cNvPr id="10492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国际经济形势对证券市场的影响</a:t>
            </a:r>
            <a:endParaRPr altLang="en-US" lang="zh-CN"/>
          </a:p>
        </p:txBody>
      </p:sp>
      <p:sp>
        <p:nvSpPr>
          <p:cNvPr id="104928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国际贸易关系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全球经济复苏情况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国际政策环境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国际资本流动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国内经济政策对证券市场的影响</a:t>
            </a:r>
            <a:endParaRPr altLang="en-US" lang="zh-CN"/>
          </a:p>
        </p:txBody>
      </p:sp>
      <p:sp>
        <p:nvSpPr>
          <p:cNvPr id="1049352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货币政策：通过调整利率和货币供应量来影响证券市场的资金面和投资者信心。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财政政策：通过增加或减少政府支出、减税等措施来刺激或抑制经济增长，从而影响证券市场的走势。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产业政策：通过鼓励或限制某些产业的发展来调整经济结构，对相关产业的上市公司产生影响。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监管政策：通过加强或放松监管来影响证券市场的交易和投资环境，例如对IPO、再融资等业务的监管政策。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市场热点板块及个股机会</a:t>
            </a:r>
            <a:endParaRPr altLang="en-US" lang="zh-CN"/>
          </a:p>
        </p:txBody>
      </p:sp>
      <p:sp>
        <p:nvSpPr>
          <p:cNvPr id="104941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医药股：受益于人口老龄化和健康意识的提高，具有稳定的增长潜力。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金融股：受益于全球经济复苏和利率环境，具有一定的投资机会。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新能源板块：受益于政策支持和市场需求，具有较大的发展空间。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科技股：受益于5G、人工智能等新兴产业的快速发展，具备较高的投资价值。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投资策略与建议</a:t>
            </a:r>
            <a:endParaRPr altLang="en-US" lang="zh-CN"/>
          </a:p>
        </p:txBody>
      </p:sp>
      <p:sp>
        <p:nvSpPr>
          <p:cNvPr id="104946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投资组合配置策略</a:t>
            </a:r>
            <a:endParaRPr altLang="en-US" lang="zh-CN"/>
          </a:p>
        </p:txBody>
      </p:sp>
      <p:sp>
        <p:nvSpPr>
          <p:cNvPr id="104950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资产配置：分散投资，降低风险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风险控制：设置止损点，控制亏损幅度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个股选择：深入研究公司基本面，选择优质个股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行业配置：关注行业发展趋势，选择具有潜力的行业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风险控制策略</a:t>
            </a:r>
            <a:endParaRPr altLang="en-US" lang="zh-CN"/>
          </a:p>
        </p:txBody>
      </p:sp>
      <p:sp>
        <p:nvSpPr>
          <p:cNvPr id="104958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分散投资：将资金分散投资于不同的资产类别，以降低单一资产的风险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风险管理：了解自身的风险承受能力，避免投资超过自身承受能力的风险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定期调整：定期调整投资组合，剔除表现不佳的资产，增加表现良好的资产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止损设置：设置止损点，当市场价格跌破止损点时及时卖出，避免亏损扩大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投资心态与纪律</a:t>
            </a:r>
            <a:endParaRPr altLang="en-US" lang="zh-CN"/>
          </a:p>
        </p:txBody>
      </p:sp>
      <p:sp>
        <p:nvSpPr>
          <p:cNvPr id="10496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保持冷静，避免盲目跟风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坚持长期投资，不要过分关注短期波动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制定明确的投资计划和止损点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定期审视投资组合，适时调整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案例分析与实践</a:t>
            </a:r>
            <a:endParaRPr altLang="en-US" lang="zh-CN"/>
          </a:p>
        </p:txBody>
      </p:sp>
      <p:sp>
        <p:nvSpPr>
          <p:cNvPr id="104971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经典投资案例解析</a:t>
            </a:r>
            <a:endParaRPr altLang="en-US" lang="zh-CN"/>
          </a:p>
        </p:txBody>
      </p:sp>
      <p:sp>
        <p:nvSpPr>
          <p:cNvPr id="1049754" name="任意多边形 35"/>
          <p:cNvSpPr/>
          <p:nvPr>
            <p:custDataLst>
              <p:tags r:id="rId1"/>
            </p:custDataLst>
          </p:nvPr>
        </p:nvSpPr>
        <p:spPr>
          <a:xfrm>
            <a:off x="608330" y="146284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56" name="任意多边形 39"/>
          <p:cNvSpPr/>
          <p:nvPr>
            <p:custDataLst>
              <p:tags r:id="rId2"/>
            </p:custDataLst>
          </p:nvPr>
        </p:nvSpPr>
        <p:spPr>
          <a:xfrm>
            <a:off x="691544" y="155305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8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6922" y="177664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58" name="正文"/>
          <p:cNvSpPr txBox="1"/>
          <p:nvPr>
            <p:custDataLst>
              <p:tags r:id="rId4"/>
            </p:custDataLst>
          </p:nvPr>
        </p:nvSpPr>
        <p:spPr>
          <a:xfrm>
            <a:off x="2260539" y="153844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案例名称：亚马逊公司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60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859" y="153462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62" name="任意多边形 45"/>
          <p:cNvSpPr/>
          <p:nvPr>
            <p:custDataLst>
              <p:tags r:id="rId6"/>
            </p:custDataLst>
          </p:nvPr>
        </p:nvSpPr>
        <p:spPr>
          <a:xfrm>
            <a:off x="608330" y="270025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64" name="任意多边形 46"/>
          <p:cNvSpPr/>
          <p:nvPr>
            <p:custDataLst>
              <p:tags r:id="rId7"/>
            </p:custDataLst>
          </p:nvPr>
        </p:nvSpPr>
        <p:spPr>
          <a:xfrm>
            <a:off x="691544" y="279046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8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6922" y="301405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66" name="正文"/>
          <p:cNvSpPr txBox="1"/>
          <p:nvPr>
            <p:custDataLst>
              <p:tags r:id="rId9"/>
            </p:custDataLst>
          </p:nvPr>
        </p:nvSpPr>
        <p:spPr>
          <a:xfrm>
            <a:off x="2260539" y="277585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9375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案例概述：亚马逊公司从一家在线书店发展成为全球最大的电子商务平台之一，其成功的关键在于不断创新和扩大业务范围。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68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859" y="277203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70" name="任意多边形 51"/>
          <p:cNvSpPr/>
          <p:nvPr>
            <p:custDataLst>
              <p:tags r:id="rId11"/>
            </p:custDataLst>
          </p:nvPr>
        </p:nvSpPr>
        <p:spPr>
          <a:xfrm>
            <a:off x="608330" y="393766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72" name="任意多边形 52"/>
          <p:cNvSpPr/>
          <p:nvPr>
            <p:custDataLst>
              <p:tags r:id="rId12"/>
            </p:custDataLst>
          </p:nvPr>
        </p:nvSpPr>
        <p:spPr>
          <a:xfrm>
            <a:off x="691544" y="402787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8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6922" y="425146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74" name="正文"/>
          <p:cNvSpPr txBox="1"/>
          <p:nvPr>
            <p:custDataLst>
              <p:tags r:id="rId14"/>
            </p:custDataLst>
          </p:nvPr>
        </p:nvSpPr>
        <p:spPr>
          <a:xfrm>
            <a:off x="2260539" y="401326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67778" lnSpcReduction="2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分析：亚马逊公司的成功归功于其卓越的商业模式、技术创新和战略眼光。它通过不断降低成本、提高运营效率和技术创新，实现了快速增长。此外，亚马逊还通过不断扩大业务范围，进入了新的市场和领域，进一步提高了其竞争力和市场份额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76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859" y="400944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78" name="任意多边形 57"/>
          <p:cNvSpPr/>
          <p:nvPr>
            <p:custDataLst>
              <p:tags r:id="rId16"/>
            </p:custDataLst>
          </p:nvPr>
        </p:nvSpPr>
        <p:spPr>
          <a:xfrm>
            <a:off x="608330" y="5175078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80" name="任意多边形 58"/>
          <p:cNvSpPr/>
          <p:nvPr>
            <p:custDataLst>
              <p:tags r:id="rId17"/>
            </p:custDataLst>
          </p:nvPr>
        </p:nvSpPr>
        <p:spPr>
          <a:xfrm>
            <a:off x="691544" y="526528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8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6922" y="5488877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82" name="正文"/>
          <p:cNvSpPr txBox="1"/>
          <p:nvPr>
            <p:custDataLst>
              <p:tags r:id="rId19"/>
            </p:custDataLst>
          </p:nvPr>
        </p:nvSpPr>
        <p:spPr>
          <a:xfrm>
            <a:off x="2260539" y="525067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9375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案例总结：亚马逊公司的成功经验表明，不断创新、扩大业务范围和保持竞争力是实现长期成功的关键。这些经验可以为证券市场分析和投资机会提供有益的参考和启示。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84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859" y="5246858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投资者经验分享与教训总结</a:t>
            </a:r>
            <a:endParaRPr altLang="en-US" lang="zh-CN"/>
          </a:p>
        </p:txBody>
      </p:sp>
      <p:sp>
        <p:nvSpPr>
          <p:cNvPr id="104982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投资者经验分享：成功的投资案例与策略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2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投资者教训总结：失败的投资案例与原因分析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3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投资心态与风险管理：如何保持冷静，避免盲目跟风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3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投资知识与技能提升：不断学习，提高自己的投资水平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投资实践中的常见误区与防范措施</a:t>
            </a:r>
            <a:endParaRPr altLang="en-US" lang="zh-CN"/>
          </a:p>
        </p:txBody>
      </p:sp>
      <p:sp>
        <p:nvSpPr>
          <p:cNvPr id="10498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盲目跟风，不理性投资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缺乏风险意识，冒险投资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缺乏长期规划，短期投机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缺乏专业知识和经验，盲目投资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未来展望与总结</a:t>
            </a:r>
            <a:endParaRPr altLang="en-US" lang="zh-CN"/>
          </a:p>
        </p:txBody>
      </p:sp>
      <p:sp>
        <p:nvSpPr>
          <p:cNvPr id="10499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证券市场发展趋势预测</a:t>
            </a:r>
            <a:endParaRPr altLang="en-US" lang="zh-CN"/>
          </a:p>
        </p:txBody>
      </p:sp>
      <p:sp>
        <p:nvSpPr>
          <p:cNvPr id="10499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金融科技推动市场创新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监管政策不断完善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国际证券市场合作与竞争并存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投资者结构多元化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个人投资者如何应对市场变化</a:t>
            </a:r>
            <a:endParaRPr altLang="en-US" lang="zh-CN"/>
          </a:p>
        </p:txBody>
      </p:sp>
      <p:sp>
        <p:nvSpPr>
          <p:cNvPr id="105004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保持理性投资，避免盲目跟风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关注市场动态，了解行业趋势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制定投资策略，分散投资风险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定期审视投资组合，调整投资策略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长期投资与价值投资的重要性</a:t>
            </a:r>
            <a:endParaRPr altLang="en-US" lang="zh-CN"/>
          </a:p>
        </p:txBody>
      </p:sp>
      <p:sp>
        <p:nvSpPr>
          <p:cNvPr id="105011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长期投资的优势：降低市场波动影响，获取稳定收益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1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价值投资的理念：寻找低估优质股票，实现长期价值增长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2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未来展望：经济复苏推动股市上涨，优质股票更具投资价值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3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总结：长期投资与价值投资是证券市场分析的重要策略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7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5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8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2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9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4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95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2024-01-03T09:42:00Z</dcterms:created>
  <dcterms:modified xsi:type="dcterms:W3CDTF">2024-01-03T09:42:00Z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d95904e3d918451faa06afca1eb8c8e4_21</vt:lpwstr>
  </property>
</Properties>
</file>