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640" r:id="rId1"/>
    <p:sldMasterId id="2147494677" r:id="rId2"/>
  </p:sldMasterIdLst>
  <p:notesMasterIdLst>
    <p:notesMasterId r:id="rId3"/>
  </p:notesMasterIdLst>
  <p:sldIdLst>
    <p:sldId id="5415" r:id="rId4"/>
    <p:sldId id="5419" r:id="rId5"/>
    <p:sldId id="5422" r:id="rId6"/>
    <p:sldId id="5425" r:id="rId7"/>
    <p:sldId id="5431" r:id="rId9"/>
    <p:sldId id="5434" r:id="rId10"/>
    <p:sldId id="5437" r:id="rId11"/>
    <p:sldId id="5440" r:id="rId12"/>
    <p:sldId id="5446" r:id="rId14"/>
    <p:sldId id="5449" r:id="rId15"/>
    <p:sldId id="5452" r:id="rId16"/>
    <p:sldId id="5455" r:id="rId17"/>
    <p:sldId id="5461" r:id="rId19"/>
    <p:sldId id="5464" r:id="rId20"/>
    <p:sldId id="5467" r:id="rId21"/>
    <p:sldId id="5470" r:id="rId22"/>
    <p:sldId id="5476" r:id="rId24"/>
    <p:sldId id="5479" r:id="rId25"/>
    <p:sldId id="5482" r:id="rId26"/>
    <p:sldId id="5485" r:id="rId27"/>
    <p:sldId id="5491" r:id="rId29"/>
    <p:sldId id="5494" r:id="rId30"/>
    <p:sldId id="5497" r:id="rId31"/>
    <p:sldId id="5500" r:id="rId32"/>
    <p:sldId id="5506" r:id="rId34"/>
    <p:sldId id="5509" r:id="rId35"/>
    <p:sldId id="5512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641" r:id="rId1"/>
    <p:sldLayoutId id="2147494642" r:id="rId2"/>
    <p:sldLayoutId id="2147494643" r:id="rId3"/>
    <p:sldLayoutId id="2147494644" r:id="rId4"/>
    <p:sldLayoutId id="2147494645" r:id="rId5"/>
    <p:sldLayoutId id="2147494646" r:id="rId6"/>
    <p:sldLayoutId id="2147494647" r:id="rId7"/>
    <p:sldLayoutId id="2147494648" r:id="rId8"/>
    <p:sldLayoutId id="2147494649" r:id="rId9"/>
    <p:sldLayoutId id="2147494650" r:id="rId10"/>
    <p:sldLayoutId id="214749465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94678" r:id="rId1"/>
    <p:sldLayoutId id="2147494679" r:id="rId2"/>
    <p:sldLayoutId id="2147494680" r:id="rId3"/>
    <p:sldLayoutId id="2147494681" r:id="rId4"/>
    <p:sldLayoutId id="2147494682" r:id="rId5"/>
    <p:sldLayoutId id="2147494683" r:id="rId6"/>
    <p:sldLayoutId id="2147494684" r:id="rId7"/>
    <p:sldLayoutId id="2147494685" r:id="rId8"/>
    <p:sldLayoutId id="2147494686" r:id="rId9"/>
    <p:sldLayoutId id="2147494687" r:id="rId10"/>
    <p:sldLayoutId id="214749468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slideLayout" Target="../slideLayouts/slideLayout1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slideLayout" Target="../slideLayouts/slideLayout1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tags" Target="../tags/tag267.xml"/><Relationship Id="rId14" Type="http://schemas.openxmlformats.org/officeDocument/2006/relationships/tags" Target="../tags/tag268.xml"/><Relationship Id="rId15" Type="http://schemas.openxmlformats.org/officeDocument/2006/relationships/tags" Target="../tags/tag269.xml"/><Relationship Id="rId16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slideLayout" Target="../slideLayouts/slideLayout14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tags" Target="../tags/tag296.xml"/><Relationship Id="rId14" Type="http://schemas.openxmlformats.org/officeDocument/2006/relationships/tags" Target="../tags/tag297.xml"/><Relationship Id="rId15" Type="http://schemas.openxmlformats.org/officeDocument/2006/relationships/tags" Target="../tags/tag298.xml"/><Relationship Id="rId16" Type="http://schemas.openxmlformats.org/officeDocument/2006/relationships/tags" Target="../tags/tag299.xml"/><Relationship Id="rId17" Type="http://schemas.openxmlformats.org/officeDocument/2006/relationships/tags" Target="../tags/tag300.xml"/><Relationship Id="rId18" Type="http://schemas.openxmlformats.org/officeDocument/2006/relationships/tags" Target="../tags/tag301.xml"/><Relationship Id="rId19" Type="http://schemas.openxmlformats.org/officeDocument/2006/relationships/tags" Target="../tags/tag302.xml"/><Relationship Id="rId20" Type="http://schemas.openxmlformats.org/officeDocument/2006/relationships/tags" Target="../tags/tag303.xml"/><Relationship Id="rId21" Type="http://schemas.openxmlformats.org/officeDocument/2006/relationships/tags" Target="../tags/tag304.xml"/><Relationship Id="rId22" Type="http://schemas.openxmlformats.org/officeDocument/2006/relationships/tags" Target="../tags/tag305.xml"/><Relationship Id="rId23" Type="http://schemas.openxmlformats.org/officeDocument/2006/relationships/tags" Target="../tags/tag306.xml"/><Relationship Id="rId24" Type="http://schemas.openxmlformats.org/officeDocument/2006/relationships/tags" Target="../tags/tag307.xml"/><Relationship Id="rId25" Type="http://schemas.openxmlformats.org/officeDocument/2006/relationships/tags" Target="../tags/tag308.xml"/><Relationship Id="rId26" Type="http://schemas.openxmlformats.org/officeDocument/2006/relationships/tags" Target="../tags/tag309.xml"/><Relationship Id="rId27" Type="http://schemas.openxmlformats.org/officeDocument/2006/relationships/tags" Target="../tags/tag310.xml"/><Relationship Id="rId28" Type="http://schemas.openxmlformats.org/officeDocument/2006/relationships/tags" Target="../tags/tag311.xml"/><Relationship Id="rId29" Type="http://schemas.openxmlformats.org/officeDocument/2006/relationships/tags" Target="../tags/tag312.xml"/><Relationship Id="rId30" Type="http://schemas.openxmlformats.org/officeDocument/2006/relationships/tags" Target="../tags/tag313.xml"/><Relationship Id="rId31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slideLayout" Target="../slideLayouts/slideLayout1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tags" Target="../tags/tag349.xml"/><Relationship Id="rId14" Type="http://schemas.openxmlformats.org/officeDocument/2006/relationships/tags" Target="../tags/tag350.xml"/><Relationship Id="rId15" Type="http://schemas.openxmlformats.org/officeDocument/2006/relationships/tags" Target="../tags/tag351.xml"/><Relationship Id="rId16" Type="http://schemas.openxmlformats.org/officeDocument/2006/relationships/tags" Target="../tags/tag352.xml"/><Relationship Id="rId17" Type="http://schemas.openxmlformats.org/officeDocument/2006/relationships/tags" Target="../tags/tag353.xml"/><Relationship Id="rId18" Type="http://schemas.openxmlformats.org/officeDocument/2006/relationships/tags" Target="../tags/tag354.xml"/><Relationship Id="rId19" Type="http://schemas.openxmlformats.org/officeDocument/2006/relationships/tags" Target="../tags/tag355.xml"/><Relationship Id="rId20" Type="http://schemas.openxmlformats.org/officeDocument/2006/relationships/tags" Target="../tags/tag356.xml"/><Relationship Id="rId21" Type="http://schemas.openxmlformats.org/officeDocument/2006/relationships/tags" Target="../tags/tag357.xml"/><Relationship Id="rId22" Type="http://schemas.openxmlformats.org/officeDocument/2006/relationships/tags" Target="../tags/tag358.xml"/><Relationship Id="rId23" Type="http://schemas.openxmlformats.org/officeDocument/2006/relationships/tags" Target="../tags/tag359.xml"/><Relationship Id="rId24" Type="http://schemas.openxmlformats.org/officeDocument/2006/relationships/tags" Target="../tags/tag360.xml"/><Relationship Id="rId25" Type="http://schemas.openxmlformats.org/officeDocument/2006/relationships/tags" Target="../tags/tag361.xml"/><Relationship Id="rId26" Type="http://schemas.openxmlformats.org/officeDocument/2006/relationships/tags" Target="../tags/tag362.xml"/><Relationship Id="rId27" Type="http://schemas.openxmlformats.org/officeDocument/2006/relationships/tags" Target="../tags/tag363.xml"/><Relationship Id="rId28" Type="http://schemas.openxmlformats.org/officeDocument/2006/relationships/tags" Target="../tags/tag364.xml"/><Relationship Id="rId29" Type="http://schemas.openxmlformats.org/officeDocument/2006/relationships/tags" Target="../tags/tag365.xml"/><Relationship Id="rId30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构建创新的企业文化氛围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添加目录标题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企业文化的重要性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构建创新的企业文化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创新文化的具体表现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创新文化与企业管理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2"/>
            </p:custDataLst>
          </p:nvPr>
        </p:nvSpPr>
        <p:spPr>
          <a:xfrm>
            <a:off x="858329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Six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3"/>
            </p:custDataLst>
          </p:nvPr>
        </p:nvSpPr>
        <p:spPr>
          <a:xfrm>
            <a:off x="858329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创新文化与员工激励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企业文化的重要性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企业文化定义</a:t>
            </a:r>
            <a:endParaRPr altLang="en-US" lang="zh-CN"/>
          </a:p>
        </p:txBody>
      </p:sp>
      <p:sp>
        <p:nvSpPr>
          <p:cNvPr id="1049080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84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8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2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6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企业文化是企业的核心竞争力，能够提高企业的竞争力和可持续发展能力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8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企业文化是企业的品牌形象，能够增强企业的知名度和美誉度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0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企业文化是一种价值观、信仰和行为准则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2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企业文化是企业的灵魂，能够激发员工的归属感和创造力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企业文化对企业发展的影响</a:t>
            </a:r>
            <a:endParaRPr altLang="en-US" lang="zh-CN"/>
          </a:p>
        </p:txBody>
      </p:sp>
      <p:sp>
        <p:nvSpPr>
          <p:cNvPr id="1049150" name="正文"/>
          <p:cNvSpPr txBox="1"/>
          <p:nvPr>
            <p:custDataLst>
              <p:tags r:id="rId1"/>
            </p:custDataLst>
          </p:nvPr>
        </p:nvSpPr>
        <p:spPr>
          <a:xfrm>
            <a:off x="2468186" y="156279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塑造企业形象：企业文化是企业的灵魂，能够影响企业的形象和声誉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正文"/>
          <p:cNvSpPr txBox="1"/>
          <p:nvPr>
            <p:custDataLst>
              <p:tags r:id="rId2"/>
            </p:custDataLst>
          </p:nvPr>
        </p:nvSpPr>
        <p:spPr>
          <a:xfrm>
            <a:off x="2468186" y="282563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激发员工创造力：企业文化能够激发员工的创造力和创新精神，提高企业的竞争力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正文"/>
          <p:cNvSpPr txBox="1"/>
          <p:nvPr>
            <p:custDataLst>
              <p:tags r:id="rId3"/>
            </p:custDataLst>
          </p:nvPr>
        </p:nvSpPr>
        <p:spPr>
          <a:xfrm>
            <a:off x="2468186" y="408848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促进企业可持续发展：企业文化能够促进企业的可持续发展，提高企业的长期盈利能力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正文"/>
          <p:cNvSpPr txBox="1"/>
          <p:nvPr>
            <p:custDataLst>
              <p:tags r:id="rId4"/>
            </p:custDataLst>
          </p:nvPr>
        </p:nvSpPr>
        <p:spPr>
          <a:xfrm>
            <a:off x="2468186" y="535133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增强企业凝聚力：企业文化能够增强企业的凝聚力，使员工更加团结和协作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企业文化对员工的影响</a:t>
            </a:r>
            <a:endParaRPr altLang="en-US" lang="zh-CN"/>
          </a:p>
        </p:txBody>
      </p:sp>
      <p:sp>
        <p:nvSpPr>
          <p:cNvPr id="1049204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6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8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激发员工归属感和自豪感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10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2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4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提升员工素质和技能水平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16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促进员工之间的沟通和协作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2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增强员工的创新能力和创造力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7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构建创新的企业文化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创新文化的内涵</a:t>
            </a:r>
            <a:endParaRPr altLang="en-US" lang="zh-CN"/>
          </a:p>
        </p:txBody>
      </p:sp>
      <p:sp>
        <p:nvSpPr>
          <p:cNvPr id="1049378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创新理念：鼓励员工敢于尝试、勇于创新，追求卓越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开放思维：倡导开放、包容、跨界合作，激发创意火花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实践精神：鼓励员工勇于实践，不断探索，追求卓越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团队协作：倡导团队协作，共同成长，实现共同目标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如何构建创新的企业文化</a:t>
            </a:r>
            <a:endParaRPr altLang="en-US" lang="zh-CN"/>
          </a:p>
        </p:txBody>
      </p:sp>
      <p:sp>
        <p:nvSpPr>
          <p:cNvPr id="1049432" name="矩形 31"/>
          <p:cNvSpPr/>
          <p:nvPr>
            <p:custDataLst>
              <p:tags r:id="rId1"/>
            </p:custDataLst>
          </p:nvPr>
        </p:nvSpPr>
        <p:spPr>
          <a:xfrm>
            <a:off x="3427551" y="1562790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明确创新理念：将创新作为企业文化的核心，贯穿于企业发展的各个方面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4"/>
          <p:cNvSpPr/>
          <p:nvPr>
            <p:custDataLst>
              <p:tags r:id="rId2"/>
            </p:custDataLst>
          </p:nvPr>
        </p:nvSpPr>
        <p:spPr>
          <a:xfrm>
            <a:off x="3427551" y="2543469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鼓励员工创新：建立激励机制，鼓励员工提出新想法、新方案，激发创新潜力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5"/>
          <p:cNvSpPr/>
          <p:nvPr>
            <p:custDataLst>
              <p:tags r:id="rId3"/>
            </p:custDataLst>
          </p:nvPr>
        </p:nvSpPr>
        <p:spPr>
          <a:xfrm>
            <a:off x="3427551" y="3524148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营造开放氛围：打破传统思维定势，鼓励员工跨界合作，促进不同领域的知识交流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7"/>
          <p:cNvSpPr/>
          <p:nvPr>
            <p:custDataLst>
              <p:tags r:id="rId4"/>
            </p:custDataLst>
          </p:nvPr>
        </p:nvSpPr>
        <p:spPr>
          <a:xfrm>
            <a:off x="3427551" y="4504826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培养创新人才：加强员工培训，提高员工的创新能力和素质，为企业发展提供人才保障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3"/>
          <p:cNvSpPr/>
          <p:nvPr>
            <p:custDataLst>
              <p:tags r:id="rId5"/>
            </p:custDataLst>
          </p:nvPr>
        </p:nvSpPr>
        <p:spPr>
          <a:xfrm>
            <a:off x="3427551" y="5485505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持续改进：不断反思和调整企业文化建设的方式方法，确保企业文化始终保持创新活力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创新文化在企业中的实践</a:t>
            </a:r>
            <a:endParaRPr altLang="en-US" lang="zh-CN"/>
          </a:p>
        </p:txBody>
      </p:sp>
      <p:sp>
        <p:nvSpPr>
          <p:cNvPr id="104948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90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2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创新文化的定义和重要性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9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96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8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创新文化的核心价值观和实践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02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创新文化在企业管理中的体现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4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08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创新文化在员工激励中的作用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5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创新文化的具体表现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鼓励员工创新</a:t>
            </a:r>
            <a:endParaRPr altLang="en-US" lang="zh-CN"/>
          </a:p>
        </p:txBody>
      </p:sp>
      <p:sp>
        <p:nvSpPr>
          <p:cNvPr id="10496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提供创新平台：鼓励员工提出新想法、新方案，提供资源支持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容忍失败：鼓励员工勇于尝试，宽容失败，鼓励再次尝试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奖励创新成果：对员工的创新成果给予奖励，激励更多人参与创新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培训和发展：提供培训和发展机会，帮助员工提升创新能力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鼓励企业创新</a:t>
            </a:r>
            <a:endParaRPr altLang="en-US" lang="zh-CN"/>
          </a:p>
        </p:txBody>
      </p:sp>
      <p:sp>
        <p:nvSpPr>
          <p:cNvPr id="1049732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6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建立创新奖励机制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提供宽松的创新环境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鼓励员工提出新想法和解决方案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鼓励跨部门合作和知识共享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创新文化的成果</a:t>
            </a:r>
            <a:endParaRPr altLang="en-US" lang="zh-CN"/>
          </a:p>
        </p:txBody>
      </p:sp>
      <p:sp>
        <p:nvSpPr>
          <p:cNvPr id="1049802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创新产品：通过创新思维和研发，推出具有市场竞争力的新产品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创新服务：提供个性化、定制化的服务，满足客户需求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2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创新营销：采用创新的营销策略和手段，提高品牌知名度和美誉度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创新管理：采用先进的管理理念和方法，提高企业运营效率和管理水平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4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7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创新文化与企业管理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创新文化在企业管理中的应用</a:t>
            </a:r>
            <a:endParaRPr altLang="en-US" lang="zh-CN"/>
          </a:p>
        </p:txBody>
      </p:sp>
      <p:sp>
        <p:nvSpPr>
          <p:cNvPr id="104997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78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0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创新文化的定义和重要性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84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6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创新文化与企业管理之间的关系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90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创新文化在企业管理中的具体应用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2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96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8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创新文化对企业管理的积极影响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创新文化对企业管理的挑战</a:t>
            </a:r>
            <a:endParaRPr altLang="en-US" lang="zh-CN"/>
          </a:p>
        </p:txBody>
      </p:sp>
      <p:sp>
        <p:nvSpPr>
          <p:cNvPr id="1050046" name="矩形 38"/>
          <p:cNvSpPr/>
          <p:nvPr>
            <p:custDataLst>
              <p:tags r:id="rId1"/>
            </p:custDataLst>
          </p:nvPr>
        </p:nvSpPr>
        <p:spPr>
          <a:xfrm rot="204112">
            <a:off x="1573665" y="156279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8" name="矩形 39"/>
          <p:cNvSpPr/>
          <p:nvPr>
            <p:custDataLst>
              <p:tags r:id="rId2"/>
            </p:custDataLst>
          </p:nvPr>
        </p:nvSpPr>
        <p:spPr>
          <a:xfrm>
            <a:off x="1578344" y="156345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0" name="TextBox 2"/>
          <p:cNvSpPr txBox="1"/>
          <p:nvPr>
            <p:custDataLst>
              <p:tags r:id="rId3"/>
            </p:custDataLst>
          </p:nvPr>
        </p:nvSpPr>
        <p:spPr>
          <a:xfrm>
            <a:off x="1812962" y="172856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创新文化的内涵与特点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052" name="矩形 100"/>
          <p:cNvSpPr/>
          <p:nvPr>
            <p:custDataLst>
              <p:tags r:id="rId4"/>
            </p:custDataLst>
          </p:nvPr>
        </p:nvSpPr>
        <p:spPr>
          <a:xfrm rot="204112">
            <a:off x="6650368" y="156279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4" name="矩形 101"/>
          <p:cNvSpPr/>
          <p:nvPr>
            <p:custDataLst>
              <p:tags r:id="rId5"/>
            </p:custDataLst>
          </p:nvPr>
        </p:nvSpPr>
        <p:spPr>
          <a:xfrm>
            <a:off x="6655715" y="156345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6" name="TextBox 2"/>
          <p:cNvSpPr txBox="1"/>
          <p:nvPr>
            <p:custDataLst>
              <p:tags r:id="rId6"/>
            </p:custDataLst>
          </p:nvPr>
        </p:nvSpPr>
        <p:spPr>
          <a:xfrm>
            <a:off x="6891001" y="1728560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创新文化对企业管理的影响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058" name="矩形 122"/>
          <p:cNvSpPr/>
          <p:nvPr>
            <p:custDataLst>
              <p:tags r:id="rId7"/>
            </p:custDataLst>
          </p:nvPr>
        </p:nvSpPr>
        <p:spPr>
          <a:xfrm rot="204112">
            <a:off x="1573665" y="420775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0" name="矩形 123"/>
          <p:cNvSpPr/>
          <p:nvPr>
            <p:custDataLst>
              <p:tags r:id="rId8"/>
            </p:custDataLst>
          </p:nvPr>
        </p:nvSpPr>
        <p:spPr>
          <a:xfrm>
            <a:off x="1578344" y="420842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2" name="TextBox 2"/>
          <p:cNvSpPr txBox="1"/>
          <p:nvPr>
            <p:custDataLst>
              <p:tags r:id="rId9"/>
            </p:custDataLst>
          </p:nvPr>
        </p:nvSpPr>
        <p:spPr>
          <a:xfrm>
            <a:off x="1812293" y="437352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创新文化带来的挑战与机遇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064" name="矩形 89"/>
          <p:cNvSpPr/>
          <p:nvPr>
            <p:custDataLst>
              <p:tags r:id="rId10"/>
            </p:custDataLst>
          </p:nvPr>
        </p:nvSpPr>
        <p:spPr>
          <a:xfrm rot="204112">
            <a:off x="6650368" y="420775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6" name="矩形 90"/>
          <p:cNvSpPr/>
          <p:nvPr>
            <p:custDataLst>
              <p:tags r:id="rId11"/>
            </p:custDataLst>
          </p:nvPr>
        </p:nvSpPr>
        <p:spPr>
          <a:xfrm>
            <a:off x="6655715" y="420842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8" name="TextBox 2"/>
          <p:cNvSpPr txBox="1"/>
          <p:nvPr>
            <p:custDataLst>
              <p:tags r:id="rId12"/>
            </p:custDataLst>
          </p:nvPr>
        </p:nvSpPr>
        <p:spPr>
          <a:xfrm>
            <a:off x="6889664" y="437352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应对挑战的策略与方法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如何将创新文化融入企业管理</a:t>
            </a:r>
            <a:endParaRPr altLang="en-US" lang="zh-CN"/>
          </a:p>
        </p:txBody>
      </p:sp>
      <p:sp>
        <p:nvSpPr>
          <p:cNvPr id="1050116" name="任意多边形 20"/>
          <p:cNvSpPr/>
          <p:nvPr>
            <p:custDataLst>
              <p:tags r:id="rId1"/>
            </p:custDataLst>
          </p:nvPr>
        </p:nvSpPr>
        <p:spPr>
          <a:xfrm rot="2700000">
            <a:off x="991027" y="168396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54755" y="332530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明确创新文化的价值观：将创新作为企业文化的核心价值观，倡导员工敢于尝试、勇于创新。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矩形 42"/>
          <p:cNvSpPr/>
          <p:nvPr>
            <p:custDataLst>
              <p:tags r:id="rId3"/>
            </p:custDataLst>
          </p:nvPr>
        </p:nvSpPr>
        <p:spPr>
          <a:xfrm>
            <a:off x="779716" y="2968676"/>
            <a:ext cx="1635727" cy="11583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2" name="任意多边形 18"/>
          <p:cNvSpPr/>
          <p:nvPr>
            <p:custDataLst>
              <p:tags r:id="rId4"/>
            </p:custDataLst>
          </p:nvPr>
        </p:nvSpPr>
        <p:spPr>
          <a:xfrm rot="5400000">
            <a:off x="3262792" y="168396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925818" y="332530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建立创新激励机制：通过设立创新奖励、提供晋升机会等方式，激发员工的创新热情和动力。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矩形 43"/>
          <p:cNvSpPr/>
          <p:nvPr>
            <p:custDataLst>
              <p:tags r:id="rId6"/>
            </p:custDataLst>
          </p:nvPr>
        </p:nvSpPr>
        <p:spPr>
          <a:xfrm>
            <a:off x="3050779" y="2968676"/>
            <a:ext cx="1635727" cy="11583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533153" y="168396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96179" y="332530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营造开放包容的创新氛围：鼓励员工提出新思路、新方法，提供宽松的创新环境，让员工敢于尝试、不怕失败。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矩形 44"/>
          <p:cNvSpPr/>
          <p:nvPr>
            <p:custDataLst>
              <p:tags r:id="rId9"/>
            </p:custDataLst>
          </p:nvPr>
        </p:nvSpPr>
        <p:spPr>
          <a:xfrm>
            <a:off x="5321843" y="2968676"/>
            <a:ext cx="1635727" cy="11583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804216" y="168396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467243" y="332530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培养创新人才：通过培训、学习等方式，提高员工的创新能力，为企业培养更多的创新人才。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矩形 45"/>
          <p:cNvSpPr/>
          <p:nvPr>
            <p:custDataLst>
              <p:tags r:id="rId12"/>
            </p:custDataLst>
          </p:nvPr>
        </p:nvSpPr>
        <p:spPr>
          <a:xfrm>
            <a:off x="7592204" y="2968676"/>
            <a:ext cx="1635727" cy="11583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0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10075982" y="168396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2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738306" y="332530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创新管理方式：将创新思维引入企业管理中，采用灵活的管理方式，适应市场变化和客户需求。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矩形 5"/>
          <p:cNvSpPr/>
          <p:nvPr>
            <p:custDataLst>
              <p:tags r:id="rId15"/>
            </p:custDataLst>
          </p:nvPr>
        </p:nvSpPr>
        <p:spPr>
          <a:xfrm>
            <a:off x="9863267" y="2968676"/>
            <a:ext cx="1635727" cy="11583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9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创新文化与员工激励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创新文化对员工激励的影响</a:t>
            </a:r>
            <a:endParaRPr altLang="en-US" lang="zh-CN"/>
          </a:p>
        </p:txBody>
      </p:sp>
      <p:cxnSp>
        <p:nvCxnSpPr>
          <p:cNvPr id="3145729" name="直接连接符 2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504184" y="3896350"/>
            <a:ext cx="7271000" cy="4998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731" name="直接连接符 29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2504184" y="2640779"/>
            <a:ext cx="7271000" cy="8550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733" name="直接连接符 3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504184" y="5225585"/>
            <a:ext cx="7271000" cy="34859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50296" name="正文"/>
          <p:cNvSpPr txBox="1"/>
          <p:nvPr>
            <p:custDataLst>
              <p:tags r:id="rId4"/>
            </p:custDataLst>
          </p:nvPr>
        </p:nvSpPr>
        <p:spPr>
          <a:xfrm>
            <a:off x="2738987" y="1987014"/>
            <a:ext cx="6679717" cy="457767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正文"/>
          <p:cNvSpPr txBox="1"/>
          <p:nvPr>
            <p:custDataLst>
              <p:tags r:id="rId5"/>
            </p:custDataLst>
          </p:nvPr>
        </p:nvSpPr>
        <p:spPr>
          <a:xfrm>
            <a:off x="2738987" y="3279417"/>
            <a:ext cx="6679717" cy="457767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正文"/>
          <p:cNvSpPr txBox="1"/>
          <p:nvPr>
            <p:custDataLst>
              <p:tags r:id="rId6"/>
            </p:custDataLst>
          </p:nvPr>
        </p:nvSpPr>
        <p:spPr>
          <a:xfrm>
            <a:off x="2737672" y="4571820"/>
            <a:ext cx="6679717" cy="457767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正文"/>
          <p:cNvSpPr txBox="1"/>
          <p:nvPr>
            <p:custDataLst>
              <p:tags r:id="rId7"/>
            </p:custDataLst>
          </p:nvPr>
        </p:nvSpPr>
        <p:spPr>
          <a:xfrm>
            <a:off x="2737672" y="5864223"/>
            <a:ext cx="6679717" cy="457767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标题"/>
          <p:cNvSpPr txBox="1"/>
          <p:nvPr>
            <p:custDataLst>
              <p:tags r:id="rId8"/>
            </p:custDataLst>
          </p:nvPr>
        </p:nvSpPr>
        <p:spPr>
          <a:xfrm>
            <a:off x="2737672" y="2849931"/>
            <a:ext cx="6680375" cy="376211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提升员工工作满意度：创新文化让员工感到自己的工作有意义、有价值，从而提升员工的工作满意度和归属感。 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306" name="标题"/>
          <p:cNvSpPr txBox="1"/>
          <p:nvPr>
            <p:custDataLst>
              <p:tags r:id="rId9"/>
            </p:custDataLst>
          </p:nvPr>
        </p:nvSpPr>
        <p:spPr>
          <a:xfrm>
            <a:off x="2737014" y="5424214"/>
            <a:ext cx="6680375" cy="376211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增强企业竞争力：创新文化有助于企业不断创新、提高产品质量和服务水平，从而增强企业的市场竞争力。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308" name="标题"/>
          <p:cNvSpPr txBox="1"/>
          <p:nvPr>
            <p:custDataLst>
              <p:tags r:id="rId10"/>
            </p:custDataLst>
          </p:nvPr>
        </p:nvSpPr>
        <p:spPr>
          <a:xfrm>
            <a:off x="2737672" y="4137072"/>
            <a:ext cx="6680375" cy="376211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促进员工个人成长：创新文化为员工提供更多的学习和发展机会，帮助员工提升技能和知识水平，促进个人成长。 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310" name="标题"/>
          <p:cNvSpPr txBox="1"/>
          <p:nvPr>
            <p:custDataLst>
              <p:tags r:id="rId11"/>
            </p:custDataLst>
          </p:nvPr>
        </p:nvSpPr>
        <p:spPr>
          <a:xfrm>
            <a:off x="2738329" y="1562790"/>
            <a:ext cx="6680375" cy="376211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激发员工创新精神：创新文化鼓励员工敢于尝试、勇于创新，激发员工的创造力和创新精神。 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如何通过创新文化激励员工</a:t>
            </a:r>
            <a:endParaRPr altLang="en-US" lang="zh-CN"/>
          </a:p>
        </p:txBody>
      </p:sp>
      <p:sp>
        <p:nvSpPr>
          <p:cNvPr id="1050358" name="平行四边形 2"/>
          <p:cNvSpPr/>
          <p:nvPr>
            <p:custDataLst>
              <p:tags r:id="rId1"/>
            </p:custDataLst>
          </p:nvPr>
        </p:nvSpPr>
        <p:spPr>
          <a:xfrm>
            <a:off x="738284" y="1776370"/>
            <a:ext cx="5209005" cy="1154098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360" name="平行四边形 2"/>
          <p:cNvSpPr/>
          <p:nvPr>
            <p:custDataLst>
              <p:tags r:id="rId2"/>
            </p:custDataLst>
          </p:nvPr>
        </p:nvSpPr>
        <p:spPr>
          <a:xfrm>
            <a:off x="654755" y="1818135"/>
            <a:ext cx="5209005" cy="1154098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14400000" scaled="0"/>
          </a:gradFill>
          <a:ln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40000"/>
                    <a:lumOff val="60000"/>
                    <a:alpha val="0"/>
                  </a:schemeClr>
                </a:gs>
              </a:gsLst>
              <a:lin ang="13500000" scaled="1"/>
            </a:gradFill>
          </a:ln>
          <a:effectLst>
            <a:outerShdw algn="tr" blurRad="152400" dir="8100000" dist="381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362" name="平行四边形 2"/>
          <p:cNvSpPr/>
          <p:nvPr>
            <p:custDataLst>
              <p:tags r:id="rId3"/>
            </p:custDataLst>
          </p:nvPr>
        </p:nvSpPr>
        <p:spPr>
          <a:xfrm>
            <a:off x="1105406" y="1611334"/>
            <a:ext cx="2078076" cy="46041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69000">
                <a:schemeClr val="accent1"/>
              </a:gs>
              <a:gs pos="100000">
                <a:schemeClr val="accent1">
                  <a:lumMod val="80000"/>
                  <a:lumOff val="20000"/>
                </a:schemeClr>
              </a:gs>
            </a:gsLst>
            <a:lin ang="2700000" scaled="1"/>
          </a:gradFill>
          <a:ln>
            <a:noFill/>
          </a:ln>
          <a:effectLst>
            <a:outerShdw algn="tl" blurRad="50800" dir="2700000" dist="38100" rotWithShape="0">
              <a:schemeClr val="accent1">
                <a:alpha val="24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364" name="标题"/>
          <p:cNvSpPr txBox="1"/>
          <p:nvPr>
            <p:custDataLst>
              <p:tags r:id="rId4"/>
            </p:custDataLst>
          </p:nvPr>
        </p:nvSpPr>
        <p:spPr>
          <a:xfrm>
            <a:off x="1217900" y="1611334"/>
            <a:ext cx="1852561" cy="39069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/>
            <a:r>
              <a:rPr altLang="en-US" b="1" dirty="0" lang="zh-CN" spc="300">
                <a:solidFill>
                  <a:schemeClr val="bg1"/>
                </a:solidFill>
                <a:latin typeface="+mj-ea"/>
                <a:ea typeface="+mj-ea"/>
              </a:rPr>
              <a:t>添加项标题</a:t>
            </a:r>
            <a:endParaRPr altLang="en-US" b="1" dirty="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366" name="正文"/>
          <p:cNvSpPr txBox="1"/>
          <p:nvPr>
            <p:custDataLst>
              <p:tags r:id="rId5"/>
            </p:custDataLst>
          </p:nvPr>
        </p:nvSpPr>
        <p:spPr>
          <a:xfrm>
            <a:off x="1105406" y="2176500"/>
            <a:ext cx="4464866" cy="75403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建立创新文化理念：强调创新的重要性，让员工认识到创新是企业发展的核心动力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8" name="平行四边形 2"/>
          <p:cNvSpPr/>
          <p:nvPr>
            <p:custDataLst>
              <p:tags r:id="rId6"/>
            </p:custDataLst>
          </p:nvPr>
        </p:nvSpPr>
        <p:spPr>
          <a:xfrm>
            <a:off x="6415539" y="1776370"/>
            <a:ext cx="5209005" cy="1154098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370" name="平行四边形 2"/>
          <p:cNvSpPr/>
          <p:nvPr>
            <p:custDataLst>
              <p:tags r:id="rId7"/>
            </p:custDataLst>
          </p:nvPr>
        </p:nvSpPr>
        <p:spPr>
          <a:xfrm>
            <a:off x="6332010" y="1818135"/>
            <a:ext cx="5209005" cy="1154098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4">
                  <a:lumMod val="10000"/>
                  <a:lumOff val="90000"/>
                </a:schemeClr>
              </a:gs>
            </a:gsLst>
            <a:lin ang="14400000" scaled="0"/>
          </a:gradFill>
          <a:ln>
            <a:gradFill flip="none" rotWithShape="1">
              <a:gsLst>
                <a:gs pos="0">
                  <a:schemeClr val="accent4">
                    <a:lumMod val="40000"/>
                    <a:lumOff val="60000"/>
                  </a:schemeClr>
                </a:gs>
                <a:gs pos="100000">
                  <a:schemeClr val="accent4">
                    <a:lumMod val="40000"/>
                    <a:lumOff val="60000"/>
                    <a:alpha val="0"/>
                  </a:schemeClr>
                </a:gs>
              </a:gsLst>
              <a:lin ang="13500000" scaled="1"/>
            </a:gradFill>
          </a:ln>
          <a:effectLst>
            <a:outerShdw algn="tr" blurRad="152400" dir="8100000" dist="38100" rotWithShape="0">
              <a:schemeClr val="accent4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372" name="平行四边形 2"/>
          <p:cNvSpPr/>
          <p:nvPr>
            <p:custDataLst>
              <p:tags r:id="rId8"/>
            </p:custDataLst>
          </p:nvPr>
        </p:nvSpPr>
        <p:spPr>
          <a:xfrm>
            <a:off x="6782661" y="1611334"/>
            <a:ext cx="2078076" cy="46041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69000">
                <a:schemeClr val="accent4"/>
              </a:gs>
              <a:gs pos="100000">
                <a:schemeClr val="accent4">
                  <a:lumMod val="80000"/>
                  <a:lumOff val="20000"/>
                </a:schemeClr>
              </a:gs>
            </a:gsLst>
            <a:lin ang="2700000" scaled="1"/>
          </a:gradFill>
          <a:ln>
            <a:noFill/>
          </a:ln>
          <a:effectLst>
            <a:outerShdw algn="tl" blurRad="50800" dir="2700000" dist="38100" rotWithShape="0">
              <a:schemeClr val="accent4">
                <a:alpha val="24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374" name="标题"/>
          <p:cNvSpPr txBox="1"/>
          <p:nvPr>
            <p:custDataLst>
              <p:tags r:id="rId9"/>
            </p:custDataLst>
          </p:nvPr>
        </p:nvSpPr>
        <p:spPr>
          <a:xfrm>
            <a:off x="6895155" y="1611334"/>
            <a:ext cx="1852561" cy="39069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/>
            <a:r>
              <a:rPr altLang="en-US" b="1" dirty="0" lang="zh-CN" spc="300">
                <a:solidFill>
                  <a:schemeClr val="bg1"/>
                </a:solidFill>
                <a:latin typeface="+mj-ea"/>
                <a:ea typeface="+mj-ea"/>
              </a:rPr>
              <a:t>添加项标题</a:t>
            </a:r>
            <a:endParaRPr altLang="en-US" b="1" dirty="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376" name="正文"/>
          <p:cNvSpPr txBox="1"/>
          <p:nvPr>
            <p:custDataLst>
              <p:tags r:id="rId10"/>
            </p:custDataLst>
          </p:nvPr>
        </p:nvSpPr>
        <p:spPr>
          <a:xfrm>
            <a:off x="6782661" y="2176500"/>
            <a:ext cx="4464866" cy="75403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鼓励员工提出新想法：建立良好的沟通渠道，鼓励员工提出自己的新想法和建议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平行四边形 2"/>
          <p:cNvSpPr/>
          <p:nvPr>
            <p:custDataLst>
              <p:tags r:id="rId11"/>
            </p:custDataLst>
          </p:nvPr>
        </p:nvSpPr>
        <p:spPr>
          <a:xfrm>
            <a:off x="738284" y="3427409"/>
            <a:ext cx="5209005" cy="1154098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6"/>
              </a:gs>
              <a:gs pos="100000">
                <a:schemeClr val="accent6">
                  <a:lumMod val="75000"/>
                </a:scheme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380" name="平行四边形 2"/>
          <p:cNvSpPr/>
          <p:nvPr>
            <p:custDataLst>
              <p:tags r:id="rId12"/>
            </p:custDataLst>
          </p:nvPr>
        </p:nvSpPr>
        <p:spPr>
          <a:xfrm>
            <a:off x="654755" y="3469173"/>
            <a:ext cx="5209005" cy="1154098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6">
                  <a:lumMod val="10000"/>
                  <a:lumOff val="90000"/>
                </a:schemeClr>
              </a:gs>
            </a:gsLst>
            <a:lin ang="14400000" scaled="0"/>
          </a:gradFill>
          <a:ln>
            <a:gradFill flip="none"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100000">
                  <a:schemeClr val="accent6">
                    <a:lumMod val="40000"/>
                    <a:lumOff val="60000"/>
                  </a:schemeClr>
                </a:gs>
              </a:gsLst>
              <a:lin ang="13500000" scaled="1"/>
            </a:gradFill>
          </a:ln>
          <a:effectLst>
            <a:outerShdw algn="tr" blurRad="152400" dir="8100000" dist="38100" rotWithShape="0">
              <a:schemeClr val="accent6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382" name="平行四边形 2"/>
          <p:cNvSpPr/>
          <p:nvPr>
            <p:custDataLst>
              <p:tags r:id="rId13"/>
            </p:custDataLst>
          </p:nvPr>
        </p:nvSpPr>
        <p:spPr>
          <a:xfrm>
            <a:off x="1105406" y="3261699"/>
            <a:ext cx="2078076" cy="46041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69000">
                <a:schemeClr val="accent6"/>
              </a:gs>
              <a:gs pos="100000">
                <a:schemeClr val="accent6">
                  <a:lumMod val="80000"/>
                  <a:lumOff val="20000"/>
                </a:schemeClr>
              </a:gs>
            </a:gsLst>
            <a:lin ang="2700000" scaled="1"/>
          </a:gradFill>
          <a:ln>
            <a:noFill/>
          </a:ln>
          <a:effectLst>
            <a:outerShdw algn="tl" blurRad="50800" dir="2700000" dist="38100" rotWithShape="0">
              <a:schemeClr val="accent1">
                <a:alpha val="24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384" name="标题"/>
          <p:cNvSpPr txBox="1"/>
          <p:nvPr>
            <p:custDataLst>
              <p:tags r:id="rId14"/>
            </p:custDataLst>
          </p:nvPr>
        </p:nvSpPr>
        <p:spPr>
          <a:xfrm>
            <a:off x="1217900" y="3261699"/>
            <a:ext cx="1852561" cy="39069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/>
            <a:r>
              <a:rPr altLang="en-US" b="1" dirty="0" lang="zh-CN" spc="300">
                <a:solidFill>
                  <a:schemeClr val="bg1"/>
                </a:solidFill>
                <a:latin typeface="+mj-ea"/>
                <a:ea typeface="+mj-ea"/>
              </a:rPr>
              <a:t>添加项标题</a:t>
            </a:r>
            <a:endParaRPr altLang="en-US" b="1" dirty="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386" name="正文"/>
          <p:cNvSpPr txBox="1"/>
          <p:nvPr>
            <p:custDataLst>
              <p:tags r:id="rId15"/>
            </p:custDataLst>
          </p:nvPr>
        </p:nvSpPr>
        <p:spPr>
          <a:xfrm>
            <a:off x="1105406" y="3827538"/>
            <a:ext cx="4464866" cy="75403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奖励创新成果：设立创新奖励机制，对员工的创新成果进行奖励，激发员工的创新热情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8" name="平行四边形 2"/>
          <p:cNvSpPr/>
          <p:nvPr>
            <p:custDataLst>
              <p:tags r:id="rId16"/>
            </p:custDataLst>
          </p:nvPr>
        </p:nvSpPr>
        <p:spPr>
          <a:xfrm>
            <a:off x="6415539" y="3427409"/>
            <a:ext cx="5209005" cy="1154098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390" name="平行四边形 2"/>
          <p:cNvSpPr/>
          <p:nvPr>
            <p:custDataLst>
              <p:tags r:id="rId17"/>
            </p:custDataLst>
          </p:nvPr>
        </p:nvSpPr>
        <p:spPr>
          <a:xfrm>
            <a:off x="6332010" y="3469173"/>
            <a:ext cx="5209005" cy="1154098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14400000" scaled="0"/>
          </a:gradFill>
          <a:ln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40000"/>
                    <a:lumOff val="60000"/>
                    <a:alpha val="0"/>
                  </a:schemeClr>
                </a:gs>
              </a:gsLst>
              <a:lin ang="13500000" scaled="1"/>
            </a:gradFill>
          </a:ln>
          <a:effectLst>
            <a:outerShdw algn="tr" blurRad="152400" dir="8100000" dist="381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392" name="平行四边形 2"/>
          <p:cNvSpPr/>
          <p:nvPr>
            <p:custDataLst>
              <p:tags r:id="rId18"/>
            </p:custDataLst>
          </p:nvPr>
        </p:nvSpPr>
        <p:spPr>
          <a:xfrm>
            <a:off x="6782661" y="3261699"/>
            <a:ext cx="2078076" cy="46041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69000">
                <a:schemeClr val="accent1"/>
              </a:gs>
              <a:gs pos="100000">
                <a:schemeClr val="accent1">
                  <a:lumMod val="80000"/>
                  <a:lumOff val="20000"/>
                </a:schemeClr>
              </a:gs>
            </a:gsLst>
            <a:lin ang="2700000" scaled="1"/>
          </a:gradFill>
          <a:ln>
            <a:noFill/>
          </a:ln>
          <a:effectLst>
            <a:outerShdw algn="tl" blurRad="50800" dir="2700000" dist="38100" rotWithShape="0">
              <a:schemeClr val="accent1">
                <a:alpha val="24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394" name="标题"/>
          <p:cNvSpPr txBox="1"/>
          <p:nvPr>
            <p:custDataLst>
              <p:tags r:id="rId19"/>
            </p:custDataLst>
          </p:nvPr>
        </p:nvSpPr>
        <p:spPr>
          <a:xfrm>
            <a:off x="6895155" y="3261699"/>
            <a:ext cx="1852561" cy="39069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/>
            <a:r>
              <a:rPr altLang="en-US" b="1" dirty="0" lang="zh-CN" spc="300">
                <a:solidFill>
                  <a:schemeClr val="bg1"/>
                </a:solidFill>
                <a:latin typeface="+mj-ea"/>
                <a:ea typeface="+mj-ea"/>
              </a:rPr>
              <a:t>添加项标题</a:t>
            </a:r>
            <a:endParaRPr altLang="en-US" b="1" dirty="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396" name="正文"/>
          <p:cNvSpPr txBox="1"/>
          <p:nvPr>
            <p:custDataLst>
              <p:tags r:id="rId20"/>
            </p:custDataLst>
          </p:nvPr>
        </p:nvSpPr>
        <p:spPr>
          <a:xfrm>
            <a:off x="6782661" y="3827538"/>
            <a:ext cx="4464866" cy="75403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提供培训和发展机会：为员工提供培训和发展机会，帮助他们提升技能和知识水平，增强自信心和归属感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8" name="平行四边形 2"/>
          <p:cNvSpPr/>
          <p:nvPr>
            <p:custDataLst>
              <p:tags r:id="rId21"/>
            </p:custDataLst>
          </p:nvPr>
        </p:nvSpPr>
        <p:spPr>
          <a:xfrm>
            <a:off x="738284" y="5078447"/>
            <a:ext cx="5209005" cy="1154098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50400" name="平行四边形 2"/>
          <p:cNvSpPr/>
          <p:nvPr>
            <p:custDataLst>
              <p:tags r:id="rId22"/>
            </p:custDataLst>
          </p:nvPr>
        </p:nvSpPr>
        <p:spPr>
          <a:xfrm>
            <a:off x="654755" y="5120211"/>
            <a:ext cx="5209005" cy="1154098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4">
                  <a:lumMod val="10000"/>
                  <a:lumOff val="90000"/>
                </a:schemeClr>
              </a:gs>
            </a:gsLst>
            <a:lin ang="14400000" scaled="0"/>
          </a:gradFill>
          <a:ln>
            <a:gradFill flip="none" rotWithShape="1">
              <a:gsLst>
                <a:gs pos="0">
                  <a:schemeClr val="accent4">
                    <a:lumMod val="40000"/>
                    <a:lumOff val="60000"/>
                  </a:schemeClr>
                </a:gs>
                <a:gs pos="100000">
                  <a:schemeClr val="accent4">
                    <a:lumMod val="40000"/>
                    <a:lumOff val="60000"/>
                    <a:alpha val="0"/>
                  </a:schemeClr>
                </a:gs>
              </a:gsLst>
              <a:lin ang="13500000" scaled="1"/>
            </a:gradFill>
          </a:ln>
          <a:effectLst>
            <a:outerShdw algn="tr" blurRad="152400" dir="8100000" dist="38100" rotWithShape="0">
              <a:schemeClr val="accent4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50402" name="平行四边形 2"/>
          <p:cNvSpPr/>
          <p:nvPr>
            <p:custDataLst>
              <p:tags r:id="rId23"/>
            </p:custDataLst>
          </p:nvPr>
        </p:nvSpPr>
        <p:spPr>
          <a:xfrm>
            <a:off x="1105406" y="4912737"/>
            <a:ext cx="2078076" cy="46041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69000">
                <a:schemeClr val="accent4"/>
              </a:gs>
              <a:gs pos="100000">
                <a:schemeClr val="accent4">
                  <a:lumMod val="80000"/>
                  <a:lumOff val="20000"/>
                </a:schemeClr>
              </a:gs>
            </a:gsLst>
            <a:lin ang="2700000" scaled="1"/>
          </a:gradFill>
          <a:ln>
            <a:noFill/>
          </a:ln>
          <a:effectLst>
            <a:outerShdw algn="tl" blurRad="50800" dir="2700000" dist="38100" rotWithShape="0">
              <a:schemeClr val="accent4">
                <a:alpha val="24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50404" name="标题"/>
          <p:cNvSpPr txBox="1"/>
          <p:nvPr>
            <p:custDataLst>
              <p:tags r:id="rId24"/>
            </p:custDataLst>
          </p:nvPr>
        </p:nvSpPr>
        <p:spPr>
          <a:xfrm>
            <a:off x="1217900" y="4912737"/>
            <a:ext cx="1852561" cy="390699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defPPr>
              <a:defRPr lang="zh-CN"/>
            </a:defPPr>
            <a:lvl1pPr algn="ctr">
              <a:defRPr b="1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添加项标题</a:t>
            </a:r>
            <a:endParaRPr altLang="en-US" dirty="0" lang="zh-CN"/>
          </a:p>
        </p:txBody>
      </p:sp>
      <p:sp>
        <p:nvSpPr>
          <p:cNvPr id="1050406" name="正文"/>
          <p:cNvSpPr txBox="1"/>
          <p:nvPr>
            <p:custDataLst>
              <p:tags r:id="rId25"/>
            </p:custDataLst>
          </p:nvPr>
        </p:nvSpPr>
        <p:spPr>
          <a:xfrm>
            <a:off x="1105406" y="5478576"/>
            <a:ext cx="4464866" cy="75403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zh-CN"/>
            </a:defPPr>
            <a:lvl1pPr fontAlgn="auto" indent="0">
              <a:lnSpc>
                <a:spcPct val="130000"/>
              </a:lnSpc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营造开放包容的工作氛围：营造开放包容的工作氛围，让员工敢于尝试和犯错误，鼓励他们从失败中学习</a:t>
            </a:r>
            <a:endParaRPr altLang="en-US" dirty="0" lang="zh-CN">
              <a:sym typeface="+mn-ea"/>
            </a:endParaRPr>
          </a:p>
        </p:txBody>
      </p:sp>
      <p:sp>
        <p:nvSpPr>
          <p:cNvPr id="1050408" name="平行四边形 2"/>
          <p:cNvSpPr/>
          <p:nvPr>
            <p:custDataLst>
              <p:tags r:id="rId26"/>
            </p:custDataLst>
          </p:nvPr>
        </p:nvSpPr>
        <p:spPr>
          <a:xfrm>
            <a:off x="6415539" y="5078447"/>
            <a:ext cx="5209005" cy="1154098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6"/>
              </a:gs>
              <a:gs pos="100000">
                <a:schemeClr val="accent6">
                  <a:lumMod val="75000"/>
                </a:scheme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50410" name="平行四边形 2"/>
          <p:cNvSpPr/>
          <p:nvPr>
            <p:custDataLst>
              <p:tags r:id="rId27"/>
            </p:custDataLst>
          </p:nvPr>
        </p:nvSpPr>
        <p:spPr>
          <a:xfrm>
            <a:off x="6332010" y="5120211"/>
            <a:ext cx="5209005" cy="1154098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6">
                  <a:lumMod val="10000"/>
                  <a:lumOff val="90000"/>
                </a:schemeClr>
              </a:gs>
            </a:gsLst>
            <a:lin ang="14400000" scaled="0"/>
          </a:gradFill>
          <a:ln>
            <a:gradFill flip="none"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100000">
                  <a:schemeClr val="accent6">
                    <a:lumMod val="40000"/>
                    <a:lumOff val="60000"/>
                  </a:schemeClr>
                </a:gs>
              </a:gsLst>
              <a:lin ang="13500000" scaled="1"/>
            </a:gradFill>
          </a:ln>
          <a:effectLst>
            <a:outerShdw algn="tr" blurRad="152400" dir="8100000" dist="38100" rotWithShape="0">
              <a:schemeClr val="accent6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50412" name="平行四边形 2"/>
          <p:cNvSpPr/>
          <p:nvPr>
            <p:custDataLst>
              <p:tags r:id="rId28"/>
            </p:custDataLst>
          </p:nvPr>
        </p:nvSpPr>
        <p:spPr>
          <a:xfrm>
            <a:off x="6782661" y="4912737"/>
            <a:ext cx="2078076" cy="46041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69000">
                <a:schemeClr val="accent6"/>
              </a:gs>
              <a:gs pos="100000">
                <a:schemeClr val="accent6">
                  <a:lumMod val="80000"/>
                  <a:lumOff val="20000"/>
                </a:schemeClr>
              </a:gs>
            </a:gsLst>
            <a:lin ang="2700000" scaled="1"/>
          </a:gradFill>
          <a:ln>
            <a:noFill/>
          </a:ln>
          <a:effectLst>
            <a:outerShdw algn="tl" blurRad="50800" dir="2700000" dist="38100" rotWithShape="0">
              <a:schemeClr val="accent1">
                <a:alpha val="24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50414" name="标题"/>
          <p:cNvSpPr txBox="1"/>
          <p:nvPr>
            <p:custDataLst>
              <p:tags r:id="rId29"/>
            </p:custDataLst>
          </p:nvPr>
        </p:nvSpPr>
        <p:spPr>
          <a:xfrm>
            <a:off x="6895155" y="4912737"/>
            <a:ext cx="1852561" cy="390699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defPPr>
              <a:defRPr lang="zh-CN"/>
            </a:defPPr>
            <a:lvl1pPr algn="ctr">
              <a:defRPr b="1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添加项标题</a:t>
            </a:r>
            <a:endParaRPr altLang="en-US" dirty="0" lang="zh-CN"/>
          </a:p>
        </p:txBody>
      </p:sp>
      <p:sp>
        <p:nvSpPr>
          <p:cNvPr id="1050416" name="正文"/>
          <p:cNvSpPr txBox="1"/>
          <p:nvPr>
            <p:custDataLst>
              <p:tags r:id="rId30"/>
            </p:custDataLst>
          </p:nvPr>
        </p:nvSpPr>
        <p:spPr>
          <a:xfrm>
            <a:off x="6782661" y="5478576"/>
            <a:ext cx="4464866" cy="75403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zh-CN"/>
            </a:defPPr>
            <a:lvl1pPr fontAlgn="auto" indent="0">
              <a:lnSpc>
                <a:spcPct val="130000"/>
              </a:lnSpc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建立良好的激励机制：建立良好的激励机制，让员工感到自己的努力得到了认可和回报</a:t>
            </a:r>
            <a:endParaRPr altLang="en-US" dirty="0" lang="zh-CN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创新文化激励员工的成果</a:t>
            </a:r>
            <a:endParaRPr altLang="en-US" lang="zh-CN"/>
          </a:p>
        </p:txBody>
      </p:sp>
      <p:sp>
        <p:nvSpPr>
          <p:cNvPr id="1050464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66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8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提高员工创新意识和能力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0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72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74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促进企业产品和服务创新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6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78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0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增强企业竞争力和市场地位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2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4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6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提升员工满意度和忠诚度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53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总结构建创新企业文化的意义与实践</a:t>
            </a:r>
            <a:endParaRPr altLang="en-US" lang="zh-CN"/>
          </a:p>
        </p:txBody>
      </p:sp>
      <p:sp>
        <p:nvSpPr>
          <p:cNvPr id="1050638" name="标题"/>
          <p:cNvSpPr txBox="1"/>
          <p:nvPr>
            <p:custDataLst>
              <p:tags r:id="rId1"/>
            </p:custDataLst>
          </p:nvPr>
        </p:nvSpPr>
        <p:spPr>
          <a:xfrm>
            <a:off x="1465125" y="1562790"/>
            <a:ext cx="9181233" cy="51704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总结：构建创新的企业文化对于企业的发展具有重要意义，包括激发员工的创造力和创新精神、提高企业的竞争力和可持续发展能力等。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640" name="标题"/>
          <p:cNvSpPr txBox="1"/>
          <p:nvPr>
            <p:custDataLst>
              <p:tags r:id="rId2"/>
            </p:custDataLst>
          </p:nvPr>
        </p:nvSpPr>
        <p:spPr>
          <a:xfrm>
            <a:off x="1464221" y="3313705"/>
            <a:ext cx="9181233" cy="51704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实践：企业可以通过制定明确的战略和目标、营造开放和包容的文化氛围、鼓励员工参与决策和分享知识等方式来构建创新的企业文化。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642" name="标题"/>
          <p:cNvSpPr txBox="1"/>
          <p:nvPr>
            <p:custDataLst>
              <p:tags r:id="rId3"/>
            </p:custDataLst>
          </p:nvPr>
        </p:nvSpPr>
        <p:spPr>
          <a:xfrm>
            <a:off x="1464221" y="5064621"/>
            <a:ext cx="9181233" cy="517049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展望：随着科技的不断发展和市场的不断变化，企业需要不断创新和适应变化，构建更加开放、包容和创新的组织文化，以适应未来的挑战和机遇。  以上内容仅供参考，您可以根据自身需求进行调整优化。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cxnSp>
        <p:nvCxnSpPr>
          <p:cNvPr id="3145735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143325" y="4752765"/>
            <a:ext cx="9992964" cy="68699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737" name="直接连接符 29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1143325" y="3027159"/>
            <a:ext cx="9992964" cy="11751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50644" name="正文"/>
          <p:cNvSpPr txBox="1"/>
          <p:nvPr>
            <p:custDataLst>
              <p:tags r:id="rId6"/>
            </p:custDataLst>
          </p:nvPr>
        </p:nvSpPr>
        <p:spPr>
          <a:xfrm>
            <a:off x="1466029" y="2140402"/>
            <a:ext cx="9180329" cy="62913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6" name="正文"/>
          <p:cNvSpPr txBox="1"/>
          <p:nvPr>
            <p:custDataLst>
              <p:tags r:id="rId7"/>
            </p:custDataLst>
          </p:nvPr>
        </p:nvSpPr>
        <p:spPr>
          <a:xfrm>
            <a:off x="1466029" y="3916628"/>
            <a:ext cx="9180329" cy="62913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8" name="正文"/>
          <p:cNvSpPr txBox="1"/>
          <p:nvPr>
            <p:custDataLst>
              <p:tags r:id="rId8"/>
            </p:custDataLst>
          </p:nvPr>
        </p:nvSpPr>
        <p:spPr>
          <a:xfrm>
            <a:off x="1464221" y="5692853"/>
            <a:ext cx="9180329" cy="62913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以上内容仅供参考，您可以根据自身需求进行调整优化。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展望未来企业文化的建设方向</a:t>
            </a:r>
            <a:endParaRPr altLang="en-US" lang="zh-CN"/>
          </a:p>
        </p:txBody>
      </p:sp>
      <p:sp>
        <p:nvSpPr>
          <p:cNvPr id="1050696" name="椭圆 262"/>
          <p:cNvSpPr/>
          <p:nvPr>
            <p:custDataLst>
              <p:tags r:id="rId1"/>
            </p:custDataLst>
          </p:nvPr>
        </p:nvSpPr>
        <p:spPr>
          <a:xfrm>
            <a:off x="2460516" y="419466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98" name="椭圆 263"/>
          <p:cNvSpPr/>
          <p:nvPr>
            <p:custDataLst>
              <p:tags r:id="rId2"/>
            </p:custDataLst>
          </p:nvPr>
        </p:nvSpPr>
        <p:spPr>
          <a:xfrm>
            <a:off x="3312747" y="427504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00" name="椭圆 264"/>
          <p:cNvSpPr/>
          <p:nvPr>
            <p:custDataLst>
              <p:tags r:id="rId3"/>
            </p:custDataLst>
          </p:nvPr>
        </p:nvSpPr>
        <p:spPr>
          <a:xfrm>
            <a:off x="4110733" y="451163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02" name="椭圆 265"/>
          <p:cNvSpPr/>
          <p:nvPr>
            <p:custDataLst>
              <p:tags r:id="rId4"/>
            </p:custDataLst>
          </p:nvPr>
        </p:nvSpPr>
        <p:spPr>
          <a:xfrm>
            <a:off x="4785197" y="471161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04" name="椭圆 266"/>
          <p:cNvSpPr/>
          <p:nvPr>
            <p:custDataLst>
              <p:tags r:id="rId5"/>
            </p:custDataLst>
          </p:nvPr>
        </p:nvSpPr>
        <p:spPr>
          <a:xfrm>
            <a:off x="5476654" y="491618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916042" y="484167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06" name="椭圆 268"/>
          <p:cNvSpPr/>
          <p:nvPr>
            <p:custDataLst>
              <p:tags r:id="rId7"/>
            </p:custDataLst>
          </p:nvPr>
        </p:nvSpPr>
        <p:spPr>
          <a:xfrm flipV="1">
            <a:off x="2824544" y="465541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08" name="椭圆 269"/>
          <p:cNvSpPr/>
          <p:nvPr>
            <p:custDataLst>
              <p:tags r:id="rId8"/>
            </p:custDataLst>
          </p:nvPr>
        </p:nvSpPr>
        <p:spPr>
          <a:xfrm flipV="1">
            <a:off x="2866372" y="469789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10" name="椭圆 270"/>
          <p:cNvSpPr/>
          <p:nvPr>
            <p:custDataLst>
              <p:tags r:id="rId9"/>
            </p:custDataLst>
          </p:nvPr>
        </p:nvSpPr>
        <p:spPr>
          <a:xfrm flipV="1">
            <a:off x="7833359" y="3841089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86297" y="395611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12" name="椭圆 272"/>
          <p:cNvSpPr/>
          <p:nvPr>
            <p:custDataLst>
              <p:tags r:id="rId11"/>
            </p:custDataLst>
          </p:nvPr>
        </p:nvSpPr>
        <p:spPr>
          <a:xfrm flipV="1">
            <a:off x="4056488" y="371560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49286" y="413518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77194" y="382279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14" name="椭圆 275"/>
          <p:cNvSpPr/>
          <p:nvPr>
            <p:custDataLst>
              <p:tags r:id="rId14"/>
            </p:custDataLst>
          </p:nvPr>
        </p:nvSpPr>
        <p:spPr>
          <a:xfrm flipV="1">
            <a:off x="7085697" y="363652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16" name="椭圆 276"/>
          <p:cNvSpPr/>
          <p:nvPr>
            <p:custDataLst>
              <p:tags r:id="rId15"/>
            </p:custDataLst>
          </p:nvPr>
        </p:nvSpPr>
        <p:spPr>
          <a:xfrm flipV="1">
            <a:off x="7127524" y="367900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18" name="椭圆 277"/>
          <p:cNvSpPr/>
          <p:nvPr>
            <p:custDataLst>
              <p:tags r:id="rId16"/>
            </p:custDataLst>
          </p:nvPr>
        </p:nvSpPr>
        <p:spPr>
          <a:xfrm flipV="1">
            <a:off x="3804871" y="449725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57809" y="461228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20" name="椭圆 279"/>
          <p:cNvSpPr/>
          <p:nvPr>
            <p:custDataLst>
              <p:tags r:id="rId18"/>
            </p:custDataLst>
          </p:nvPr>
        </p:nvSpPr>
        <p:spPr>
          <a:xfrm flipV="1">
            <a:off x="8575793" y="473318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06503" y="5025977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22" name="椭圆 281"/>
          <p:cNvSpPr/>
          <p:nvPr>
            <p:custDataLst>
              <p:tags r:id="rId20"/>
            </p:custDataLst>
          </p:nvPr>
        </p:nvSpPr>
        <p:spPr>
          <a:xfrm flipV="1">
            <a:off x="4995641" y="504493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6414" y="542399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24" name="图形 15"/>
          <p:cNvSpPr/>
          <p:nvPr>
            <p:custDataLst>
              <p:tags r:id="rId22"/>
            </p:custDataLst>
          </p:nvPr>
        </p:nvSpPr>
        <p:spPr>
          <a:xfrm>
            <a:off x="5062957" y="511486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26" name="图形 19"/>
          <p:cNvSpPr/>
          <p:nvPr>
            <p:custDataLst>
              <p:tags r:id="rId23"/>
            </p:custDataLst>
          </p:nvPr>
        </p:nvSpPr>
        <p:spPr>
          <a:xfrm>
            <a:off x="8643763" y="480703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28" name="图形 27"/>
          <p:cNvSpPr/>
          <p:nvPr>
            <p:custDataLst>
              <p:tags r:id="rId24"/>
            </p:custDataLst>
          </p:nvPr>
        </p:nvSpPr>
        <p:spPr>
          <a:xfrm>
            <a:off x="4159749" y="383978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30" name="任意多边形: 形状 286"/>
          <p:cNvSpPr/>
          <p:nvPr>
            <p:custDataLst>
              <p:tags r:id="rId25"/>
            </p:custDataLst>
          </p:nvPr>
        </p:nvSpPr>
        <p:spPr>
          <a:xfrm>
            <a:off x="5467505" y="378880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32" name="正文"/>
          <p:cNvSpPr txBox="1"/>
          <p:nvPr>
            <p:custDataLst>
              <p:tags r:id="rId26"/>
            </p:custDataLst>
          </p:nvPr>
        </p:nvSpPr>
        <p:spPr>
          <a:xfrm>
            <a:off x="654755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创新引领：以创新为核心，推动企业文化变革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4" name="正文"/>
          <p:cNvSpPr txBox="1"/>
          <p:nvPr>
            <p:custDataLst>
              <p:tags r:id="rId27"/>
            </p:custDataLst>
          </p:nvPr>
        </p:nvSpPr>
        <p:spPr>
          <a:xfrm>
            <a:off x="9465930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社会责任：积极履行社会责任，提升企业形象和影响力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6" name="正文"/>
          <p:cNvSpPr txBox="1"/>
          <p:nvPr>
            <p:custDataLst>
              <p:tags r:id="rId28"/>
            </p:custDataLst>
          </p:nvPr>
        </p:nvSpPr>
        <p:spPr>
          <a:xfrm>
            <a:off x="7109878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多元化发展：包容多元文化，促进企业全球化发展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8" name="正文"/>
          <p:cNvSpPr txBox="1"/>
          <p:nvPr>
            <p:custDataLst>
              <p:tags r:id="rId29"/>
            </p:custDataLst>
          </p:nvPr>
        </p:nvSpPr>
        <p:spPr>
          <a:xfrm>
            <a:off x="3010806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员工参与：激发员工创造力，共同参与文化建设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3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8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78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6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6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1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6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6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6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6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1_6*l_h_i*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SLIDE_ID" val="custom20230291_6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67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91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30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2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72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73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100_3*l_h_f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100_3*l_h_f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100_3*l_h_f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100_3*l_h_f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100_3*l_h_a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100_3*l_h_a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100_3*l_h_a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100_3*l_h_a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5*l_h_i*1_1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5*l_h_i*1_1_2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gradient&quot;:[{&quot;brightness&quot;:0.6000000238418579,&quot;colorType&quot;:1,&quot;foreColorIndex&quot;:5,&quot;pos&quot;:0,&quot;transparency&quot;:0},{&quot;brightness&quot;:0.6000000238418579,&quot;colorType&quot;:1,&quot;foreColorIndex&quot;:5,&quot;pos&quot;:1,&quot;transparency&quot;:1}],&quot;type&quot;:2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5*l_h_i*1_1_3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1_3"/>
  <p:tag name="KSO_WM_UNIT_FILL_FORE_SCHEMECOLOR_INDEX" val="5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5,&quot;pos&quot;:0.6899999976158142,&quot;transparency&quot;:0},{&quot;brightness&quot;:0.4000000059604645,&quot;colorType&quot;:1,&quot;foreColorIndex&quot;:5,&quot;pos&quot;:0,&quot;transparency&quot;:0},{&quot;brightness&quot;:0.20000000298023224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7599999904632568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565_5*l_h_a*1_1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添加项标题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565_5*l_h_f*1_1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5*l_h_i*1_2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8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8,&quot;pos&quot;:0,&quot;transparency&quot;:0},{&quot;brightness&quot;:-0.25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5*l_h_i*1_2_2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8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8,&quot;pos&quot;:1,&quot;transparency&quot;:0}],&quot;type&quot;:3},&quot;glow&quot;:{&quot;colorType&quot;:0},&quot;line&quot;:{&quot;gradient&quot;:[{&quot;brightness&quot;:0.6000000238418579,&quot;colorType&quot;:1,&quot;foreColorIndex&quot;:8,&quot;pos&quot;:0,&quot;transparency&quot;:0},{&quot;brightness&quot;:0.6000000238418579,&quot;colorType&quot;:1,&quot;foreColorIndex&quot;:8,&quot;pos&quot;:1,&quot;transparency&quot;:1}],&quot;type&quot;:2},&quot;shadow&quot;:{&quot;brightness&quot;:0,&quot;colorType&quot;:1,&quot;foreColorIndex&quot;:8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5*l_h_i*1_2_3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2_3"/>
  <p:tag name="KSO_WM_UNIT_FILL_FORE_SCHEMECOLOR_INDEX" val="8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8,&quot;pos&quot;:0.6899999976158142,&quot;transparency&quot;:0},{&quot;brightness&quot;:0.4000000059604645,&quot;colorType&quot;:1,&quot;foreColorIndex&quot;:8,&quot;pos&quot;:0,&quot;transparency&quot;:0},{&quot;brightness&quot;:0.20000000298023224,&quot;colorType&quot;:1,&quot;foreColorIndex&quot;:8,&quot;pos&quot;:1,&quot;transparency&quot;:0}],&quot;type&quot;:3},&quot;glow&quot;:{&quot;colorType&quot;:0},&quot;line&quot;:{&quot;type&quot;:0},&quot;shadow&quot;:{&quot;brightness&quot;:0,&quot;colorType&quot;:1,&quot;foreColorIndex&quot;:8,&quot;transparency&quot;:0.7599999904632568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565_5*l_h_a*1_2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添加项标题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565_5*l_h_f*1_2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5*l_h_i*1_3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3_1"/>
  <p:tag name="KSO_WM_UNIT_FILL_FORE_SCHEMECOLOR_INDEX" val="10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10,&quot;pos&quot;:0,&quot;transparency&quot;:0},{&quot;brightness&quot;:-0.25,&quot;colorType&quot;:1,&quot;foreColorIndex&quot;:10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5*l_h_i*1_3_2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3_2"/>
  <p:tag name="KSO_WM_UNIT_FILL_FORE_SCHEMECOLOR_INDEX" val="10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10,&quot;pos&quot;:1,&quot;transparency&quot;:0}],&quot;type&quot;:3},&quot;glow&quot;:{&quot;colorType&quot;:0},&quot;line&quot;:{&quot;gradient&quot;:[{&quot;brightness&quot;:0.6000000238418579,&quot;colorType&quot;:1,&quot;foreColorIndex&quot;:10,&quot;pos&quot;:0,&quot;transparency&quot;:0},{&quot;brightness&quot;:0.6000000238418579,&quot;colorType&quot;:1,&quot;foreColorIndex&quot;:10,&quot;pos&quot;:1,&quot;transparency&quot;:0}],&quot;type&quot;:2},&quot;shadow&quot;:{&quot;brightness&quot;:0,&quot;colorType&quot;:1,&quot;foreColorIndex&quot;:10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5*l_h_i*1_3_3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3_3"/>
  <p:tag name="KSO_WM_UNIT_FILL_FORE_SCHEMECOLOR_INDEX" val="10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10,&quot;pos&quot;:0.6899999976158142,&quot;transparency&quot;:0},{&quot;brightness&quot;:0.4000000059604645,&quot;colorType&quot;:1,&quot;foreColorIndex&quot;:10,&quot;pos&quot;:0,&quot;transparency&quot;:0},{&quot;brightness&quot;:0.20000000298023224,&quot;colorType&quot;:1,&quot;foreColorIndex&quot;:10,&quot;pos&quot;:1,&quot;transparency&quot;:0}],&quot;type&quot;:3},&quot;glow&quot;:{&quot;colorType&quot;:0},&quot;line&quot;:{&quot;type&quot;:0},&quot;shadow&quot;:{&quot;brightness&quot;:0,&quot;colorType&quot;:1,&quot;foreColorIndex&quot;:5,&quot;transparency&quot;:0.7599999904632568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565_5*l_h_a*1_3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添加项标题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565_5*l_h_f*1_3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5*l_h_i*1_4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4_1"/>
  <p:tag name="KSO_WM_UNIT_FILL_FORE_SCHEMECOLOR_INDEX" val="5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5*l_h_i*1_4_2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4_2"/>
  <p:tag name="KSO_WM_UNIT_FILL_FORE_SCHEMECOLOR_INDEX" val="5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gradient&quot;:[{&quot;brightness&quot;:0.6000000238418579,&quot;colorType&quot;:1,&quot;foreColorIndex&quot;:5,&quot;pos&quot;:0,&quot;transparency&quot;:0},{&quot;brightness&quot;:0.6000000238418579,&quot;colorType&quot;:1,&quot;foreColorIndex&quot;:5,&quot;pos&quot;:1,&quot;transparency&quot;:1}],&quot;type&quot;:2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5*l_h_i*1_4_3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4_3"/>
  <p:tag name="KSO_WM_UNIT_FILL_FORE_SCHEMECOLOR_INDEX" val="5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5,&quot;pos&quot;:0.6899999976158142,&quot;transparency&quot;:0},{&quot;brightness&quot;:0.4000000059604645,&quot;colorType&quot;:1,&quot;foreColorIndex&quot;:5,&quot;pos&quot;:0,&quot;transparency&quot;:0},{&quot;brightness&quot;:0.20000000298023224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7599999904632568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565_5*l_h_a*1_4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添加项标题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565_5*l_h_f*1_4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5*l_h_i*1_5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5_1"/>
  <p:tag name="KSO_WM_UNIT_FILL_FORE_SCHEMECOLOR_INDEX" val="8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8,&quot;pos&quot;:0,&quot;transparency&quot;:0},{&quot;brightness&quot;:-0.25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5*l_h_i*1_5_2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5_2"/>
  <p:tag name="KSO_WM_UNIT_FILL_FORE_SCHEMECOLOR_INDEX" val="8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8,&quot;pos&quot;:1,&quot;transparency&quot;:0}],&quot;type&quot;:3},&quot;glow&quot;:{&quot;colorType&quot;:0},&quot;line&quot;:{&quot;gradient&quot;:[{&quot;brightness&quot;:0.6000000238418579,&quot;colorType&quot;:1,&quot;foreColorIndex&quot;:8,&quot;pos&quot;:0,&quot;transparency&quot;:0},{&quot;brightness&quot;:0.6000000238418579,&quot;colorType&quot;:1,&quot;foreColorIndex&quot;:8,&quot;pos&quot;:1,&quot;transparency&quot;:1}],&quot;type&quot;:2},&quot;shadow&quot;:{&quot;brightness&quot;:0,&quot;colorType&quot;:1,&quot;foreColorIndex&quot;:8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5*l_h_i*1_5_3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5_3"/>
  <p:tag name="KSO_WM_UNIT_FILL_FORE_SCHEMECOLOR_INDEX" val="8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8,&quot;pos&quot;:0.6899999976158142,&quot;transparency&quot;:0},{&quot;brightness&quot;:0.4000000059604645,&quot;colorType&quot;:1,&quot;foreColorIndex&quot;:8,&quot;pos&quot;:0,&quot;transparency&quot;:0},{&quot;brightness&quot;:0.20000000298023224,&quot;colorType&quot;:1,&quot;foreColorIndex&quot;:8,&quot;pos&quot;:1,&quot;transparency&quot;:0}],&quot;type&quot;:3},&quot;glow&quot;:{&quot;colorType&quot;:0},&quot;line&quot;:{&quot;type&quot;:0},&quot;shadow&quot;:{&quot;brightness&quot;:0,&quot;colorType&quot;:1,&quot;foreColorIndex&quot;:8,&quot;transparency&quot;:0.7599999904632568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565_5*l_h_a*1_5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添加项标题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565_5*l_h_f*1_5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5*l_h_i*1_6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6_1"/>
  <p:tag name="KSO_WM_UNIT_FILL_FORE_SCHEMECOLOR_INDEX" val="10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10,&quot;pos&quot;:0,&quot;transparency&quot;:0},{&quot;brightness&quot;:-0.25,&quot;colorType&quot;:1,&quot;foreColorIndex&quot;:10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5*l_h_i*1_6_2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6_2"/>
  <p:tag name="KSO_WM_UNIT_FILL_FORE_SCHEMECOLOR_INDEX" val="10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10,&quot;pos&quot;:1,&quot;transparency&quot;:0}],&quot;type&quot;:3},&quot;glow&quot;:{&quot;colorType&quot;:0},&quot;line&quot;:{&quot;gradient&quot;:[{&quot;brightness&quot;:0.6000000238418579,&quot;colorType&quot;:1,&quot;foreColorIndex&quot;:10,&quot;pos&quot;:0,&quot;transparency&quot;:0},{&quot;brightness&quot;:0.6000000238418579,&quot;colorType&quot;:1,&quot;foreColorIndex&quot;:10,&quot;pos&quot;:1,&quot;transparency&quot;:0}],&quot;type&quot;:2},&quot;shadow&quot;:{&quot;brightness&quot;:0,&quot;colorType&quot;:1,&quot;foreColorIndex&quot;:10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5*l_h_i*1_6_3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6_3"/>
  <p:tag name="KSO_WM_UNIT_FILL_FORE_SCHEMECOLOR_INDEX" val="10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10,&quot;pos&quot;:0.6899999976158142,&quot;transparency&quot;:0},{&quot;brightness&quot;:0.4000000059604645,&quot;colorType&quot;:1,&quot;foreColorIndex&quot;:10,&quot;pos&quot;:0,&quot;transparency&quot;:0},{&quot;brightness&quot;:0.20000000298023224,&quot;colorType&quot;:1,&quot;foreColorIndex&quot;:10,&quot;pos&quot;:1,&quot;transparency&quot;:0}],&quot;type&quot;:3},&quot;glow&quot;:{&quot;colorType&quot;:0},&quot;line&quot;:{&quot;type&quot;:0},&quot;shadow&quot;:{&quot;brightness&quot;:0,&quot;colorType&quot;:1,&quot;foreColorIndex&quot;:5,&quot;transparency&quot;:0.7599999904632568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565_5*l_h_a*1_6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添加项标题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565_5*l_h_f*1_6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28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100_2*l_h_a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100_2*l_h_a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100_2*l_h_a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2*l_h_i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2*l_h_i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100_2*l_h_f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100_2*l_h_f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100_2*l_h_f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6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68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2023-12-19T10:46:19Z</dcterms:created>
  <dcterms:modified xsi:type="dcterms:W3CDTF">2023-12-19T10:46:19Z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f2986256e6194e2bba64501d9089ef63_21</vt:lpwstr>
  </property>
</Properties>
</file>