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88" r:id="rId1"/>
    <p:sldMasterId id="2147490425" r:id="rId2"/>
  </p:sldMasterIdLst>
  <p:notesMasterIdLst>
    <p:notesMasterId r:id="rId3"/>
  </p:notesMasterIdLst>
  <p:sldIdLst>
    <p:sldId id="3242" r:id="rId4"/>
    <p:sldId id="3245" r:id="rId5"/>
    <p:sldId id="3248" r:id="rId6"/>
    <p:sldId id="3251" r:id="rId7"/>
    <p:sldId id="3254" r:id="rId8"/>
    <p:sldId id="3257" r:id="rId9"/>
    <p:sldId id="3260" r:id="rId10"/>
    <p:sldId id="3263" r:id="rId11"/>
    <p:sldId id="3266" r:id="rId12"/>
    <p:sldId id="3269" r:id="rId13"/>
    <p:sldId id="3272" r:id="rId14"/>
    <p:sldId id="3275" r:id="rId15"/>
    <p:sldId id="3278" r:id="rId16"/>
    <p:sldId id="3281" r:id="rId17"/>
    <p:sldId id="3284" r:id="rId18"/>
    <p:sldId id="3287" r:id="rId19"/>
    <p:sldId id="3290" r:id="rId20"/>
    <p:sldId id="3293" r:id="rId21"/>
    <p:sldId id="3296" r:id="rId22"/>
    <p:sldId id="3299" r:id="rId23"/>
    <p:sldId id="3302" r:id="rId24"/>
    <p:sldId id="3305" r:id="rId25"/>
    <p:sldId id="3308" r:id="rId26"/>
    <p:sldId id="3311" r:id="rId27"/>
    <p:sldId id="3314" r:id="rId28"/>
    <p:sldId id="3317" r:id="rId29"/>
    <p:sldId id="332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89" r:id="rId1"/>
    <p:sldLayoutId id="2147490390" r:id="rId2"/>
    <p:sldLayoutId id="2147490391" r:id="rId3"/>
    <p:sldLayoutId id="2147490392" r:id="rId4"/>
    <p:sldLayoutId id="2147490393" r:id="rId5"/>
    <p:sldLayoutId id="2147490394" r:id="rId6"/>
    <p:sldLayoutId id="2147490395" r:id="rId7"/>
    <p:sldLayoutId id="2147490396" r:id="rId8"/>
    <p:sldLayoutId id="2147490397" r:id="rId9"/>
    <p:sldLayoutId id="2147490398" r:id="rId10"/>
    <p:sldLayoutId id="214749039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26" r:id="rId1"/>
    <p:sldLayoutId id="2147490427" r:id="rId2"/>
    <p:sldLayoutId id="2147490428" r:id="rId3"/>
    <p:sldLayoutId id="2147490429" r:id="rId4"/>
    <p:sldLayoutId id="2147490430" r:id="rId5"/>
    <p:sldLayoutId id="2147490431" r:id="rId6"/>
    <p:sldLayoutId id="2147490432" r:id="rId7"/>
    <p:sldLayoutId id="2147490433" r:id="rId8"/>
    <p:sldLayoutId id="2147490434" r:id="rId9"/>
    <p:sldLayoutId id="2147490435" r:id="rId10"/>
    <p:sldLayoutId id="21474904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tags" Target="../tags/tag163.xml"/><Relationship Id="rId18" Type="http://schemas.openxmlformats.org/officeDocument/2006/relationships/tags" Target="../tags/tag164.xml"/><Relationship Id="rId19" Type="http://schemas.openxmlformats.org/officeDocument/2006/relationships/tags" Target="../tags/tag165.xml"/><Relationship Id="rId20" Type="http://schemas.openxmlformats.org/officeDocument/2006/relationships/tags" Target="../tags/tag166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tags" Target="../tags/tag348.xml"/><Relationship Id="rId22" Type="http://schemas.openxmlformats.org/officeDocument/2006/relationships/tags" Target="../tags/tag349.xml"/><Relationship Id="rId23" Type="http://schemas.openxmlformats.org/officeDocument/2006/relationships/tags" Target="../tags/tag350.xml"/><Relationship Id="rId24" Type="http://schemas.openxmlformats.org/officeDocument/2006/relationships/tags" Target="../tags/tag351.xml"/><Relationship Id="rId25" Type="http://schemas.openxmlformats.org/officeDocument/2006/relationships/tags" Target="../tags/tag352.xml"/><Relationship Id="rId26" Type="http://schemas.openxmlformats.org/officeDocument/2006/relationships/tags" Target="../tags/tag353.xml"/><Relationship Id="rId27" Type="http://schemas.openxmlformats.org/officeDocument/2006/relationships/tags" Target="../tags/tag354.xml"/><Relationship Id="rId28" Type="http://schemas.openxmlformats.org/officeDocument/2006/relationships/tags" Target="../tags/tag355.xml"/><Relationship Id="rId29" Type="http://schemas.openxmlformats.org/officeDocument/2006/relationships/tags" Target="../tags/tag356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引导小学生参与社区服务的实践途径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了解小学生的需求和能力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选择合适的社区服务项目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制定具体的实施计划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加强沟通和协作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提供必要的培训和支持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评估和总结经验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了解小学生的需求和能力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了解小学生的兴趣和特长</a:t>
            </a:r>
            <a:endParaRPr altLang="en-US" lang="zh-CN"/>
          </a:p>
        </p:txBody>
      </p:sp>
      <p:sp>
        <p:nvSpPr>
          <p:cNvPr id="10489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了解小学生的兴趣爱好，以便更好地引导他们参与社区服务。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了解小学生的特长和技能，以便更好地发挥他们的优势。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通过调查和观察，了解小学生的需求和期望，以便更好地满足他们的需求。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与小学生建立良好的沟通和互动，以便更好地了解他们的想法和感受。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评估小学生的服务能力</a:t>
            </a:r>
            <a:endParaRPr altLang="en-US" lang="zh-CN"/>
          </a:p>
        </p:txBody>
      </p:sp>
      <p:sp>
        <p:nvSpPr>
          <p:cNvPr id="10489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评估小学生的组织能力和协调能力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了解小学生的兴趣和特长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了解小学生的服务意愿和动机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针对不同年龄段的小学生制定不同的服务计划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确定适合小学生的社区服务项目</a:t>
            </a:r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确定服务项目：根据小学生的兴趣和能力，选择适合他们的社区服务项目。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考虑年龄特点：确保项目符合小学生的年龄特点，能够吸引他们的参与。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了解需求：通过调查和沟通，了解小学生对于社区服务的具体需求和期望。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制定计划：根据小学生的需求和能力，制定具体的社区服务计划。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选择合适的社区服务项目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选择符合小学生特点的服务项目</a:t>
            </a:r>
            <a:endParaRPr altLang="en-US" lang="zh-CN"/>
          </a:p>
        </p:txBody>
      </p:sp>
      <p:sp>
        <p:nvSpPr>
          <p:cNvPr id="10491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公益活动：如义卖、捐款等，培养小学生的社会责任感和同情心。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环保项目：组织小学生参与垃圾分类、植树造林等环保活动，培养环保意识。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文化传承：组织小学生参与传统文化传承活动，如学习书法、剪纸等，弘扬民族文化。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科技教育：开展科技小制作、科学实验等活动，激发小学生的科学兴趣和创新精神。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考虑项目的可行性和可持续性</a:t>
            </a:r>
            <a:endParaRPr altLang="en-US" lang="zh-CN"/>
          </a:p>
        </p:txBody>
      </p:sp>
      <p:sp>
        <p:nvSpPr>
          <p:cNvPr id="10491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结合小学生的实际情况和兴趣爱好，选择适合他们参与的项目。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评估项目的可持续性和长期效益，确保项目能够长期发展。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参考其他社区的成功案例和经验，为项目的实施提供借鉴和参考。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考虑项目的实施条件和资源需求，确保项目能够顺利实施。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确定项目的目标和期望成果</a:t>
            </a:r>
            <a:endParaRPr altLang="en-US" lang="zh-CN"/>
          </a:p>
        </p:txBody>
      </p:sp>
      <p:sp>
        <p:nvSpPr>
          <p:cNvPr id="10492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成果：学生在服务中获得成长和成就感，增强社会适应能力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目标：提高学生的社会责任感和团队协作能力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评估标准：服务效果、学生反馈、家长评价等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持续改进：根据评估结果调整项目内容和形式，提高服务质量和效果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0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制定具体的实施计划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制定时间表和任务分工</a:t>
            </a:r>
            <a:endParaRPr altLang="en-US" lang="zh-CN"/>
          </a:p>
        </p:txBody>
      </p:sp>
      <p:sp>
        <p:nvSpPr>
          <p:cNvPr id="10493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确定活动时间：根据小学生的日程安排和社区的需求，确定活动的时间。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分工合作：根据小学生的能力和兴趣，分配不同的任务，确保每个小学生都能发挥自己的优势。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时间表更新：根据实际情况，及时调整时间表，确保活动的顺利进行。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制定任务清单：列出每次活动的具体任务，包括服务对象、服务内容、服务时长等。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确定所需的资源和支持</a:t>
            </a:r>
            <a:endParaRPr altLang="en-US" lang="zh-CN"/>
          </a:p>
        </p:txBody>
      </p:sp>
      <p:sp>
        <p:nvSpPr>
          <p:cNvPr id="10494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人力：志愿者、教师、家长等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社区资源：社区内的可用资源与支持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财力：资金来源、预算与费用等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物力：活动场地、设施、器材等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制定安全和风险控制措施</a:t>
            </a:r>
            <a:endParaRPr altLang="en-US" lang="zh-CN"/>
          </a:p>
        </p:txBody>
      </p:sp>
      <p:sp>
        <p:nvSpPr>
          <p:cNvPr id="10495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确定安全责任人，负责活动的安全保障工作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制定安全预案，包括应对突发事件的措施和流程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对活动场地、设施进行安全检查，确保符合安全标准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对参与社区服务的小学生进行安全教育，提高他们的安全意识和自我保护能力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5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加强沟通和协作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与小学生保持沟通，了解其想法和困难</a:t>
            </a:r>
            <a:endParaRPr altLang="en-US" lang="zh-CN"/>
          </a:p>
        </p:txBody>
      </p:sp>
      <p:sp>
        <p:nvSpPr>
          <p:cNvPr id="10495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定期与小学生进行交流，了解他们对社区服务的兴趣和意愿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倾听小学生的意见和建议，尊重他们的想法和创意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及时解决小学生在参与社区服务过程中遇到的问题和困难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鼓励小学生提出自己的想法和方案，激发他们的创造力和参与度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与社区组织建立合作关系</a:t>
            </a:r>
            <a:endParaRPr altLang="en-US" lang="zh-CN"/>
          </a:p>
        </p:txBody>
      </p:sp>
      <p:sp>
        <p:nvSpPr>
          <p:cNvPr id="10496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确定合作目标：共同推动社区服务的开展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制定合作计划：明确合作内容、时间、方式等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加强沟通协调：及时交流信息，解决问题，确保合作顺利进行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建立长效机制：定期评估合作效果，不断优化合作方式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定期召开会议，分享进展和经验</a:t>
            </a:r>
            <a:endParaRPr altLang="en-US" lang="zh-CN"/>
          </a:p>
        </p:txBody>
      </p:sp>
      <p:sp>
        <p:nvSpPr>
          <p:cNvPr id="10497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分享进展和经验：鼓励团队成员分享各自的工作进展和经验，以便相互学习和借鉴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定期召开会议：确保团队成员之间的信息交流畅通无阻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建立有效的沟通渠道：除了定期会议，还可以利用电子邮件、即时通讯等工具保持联系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及时反馈问题：在工作中遇到问题时，应及时向团队成员反馈，共同解决问题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提供必要的培训和支持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提供技能培训，提高服务能力</a:t>
            </a:r>
            <a:endParaRPr altLang="en-US" lang="zh-CN"/>
          </a:p>
        </p:txBody>
      </p:sp>
      <p:sp>
        <p:nvSpPr>
          <p:cNvPr id="10497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培训周期：根据实际情况而定，一般不少于一周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培训内容：基本沟通技巧、团队协作能力、安全意识等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培训方式：线上课程、线下实践、导师指导等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培训效果评估：通过实践表现、反馈评价等方式进行评估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提供心理支持，增强自信心</a:t>
            </a:r>
            <a:endParaRPr altLang="en-US" lang="zh-CN"/>
          </a:p>
        </p:txBody>
      </p:sp>
      <p:sp>
        <p:nvSpPr>
          <p:cNvPr id="10498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设立心理咨询师岗位，为小学生提供心理咨询服务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开展心理健康教育活动，提高小学生的心理素质和自我认知能力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定期组织心理培训和辅导，帮助小学生建立积极心态和应对困难的能力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鼓励家长参与，共同关注小学生的心理健康问题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提供必要的物资和资金支持</a:t>
            </a:r>
            <a:endParaRPr altLang="en-US" lang="zh-CN"/>
          </a:p>
        </p:txBody>
      </p:sp>
      <p:sp>
        <p:nvSpPr>
          <p:cNvPr id="10499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为小学生提供必要的物资，如工具、服装等，以确保他们能够顺利地参与社区服务活动。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设立专项资金，用于支持小学生参与社区服务的项目，鼓励他们发挥创新精神，为社区服务做出贡献。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建立物资和资金管理制度，确保物资和资金的使用合理、透明，为小学生参与社区服务提供可靠的保障。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提供资金支持，为小学生参与社区服务提供必要的经费保障，如交通费用、餐饮费用等。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1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评估和总结经验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评估服务效果和影响</a:t>
            </a:r>
            <a:endParaRPr altLang="en-US" lang="zh-CN"/>
          </a:p>
        </p:txBody>
      </p:sp>
      <p:sp>
        <p:nvSpPr>
          <p:cNvPr id="10500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评估方式：问卷调查、实地考察、家长反馈等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评估指标：小学生的参与程度、服务质量、服务效果等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数据分析：对收集到的数据进行分析，了解服务效果和影响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总结经验：根据评估结果，总结实践途径的经验和不足，提出改进措施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总结经验和教训</a:t>
            </a:r>
            <a:endParaRPr altLang="en-US" lang="zh-CN"/>
          </a:p>
        </p:txBody>
      </p:sp>
      <p:sp>
        <p:nvSpPr>
          <p:cNvPr id="10501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分析原因：分析活动成功或失败的原因，总结经验教训。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评估活动效果：对活动的效果进行评估，了解活动的优点和不足。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改进措施：根据分析结果，制定改进措施，为下次活动提供参考。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分享交流：与其他组织或个人分享交流经验教训，促进共同进步。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制定改进计划，持续优化服务项目</a:t>
            </a:r>
            <a:endParaRPr altLang="en-US" lang="zh-CN"/>
          </a:p>
        </p:txBody>
      </p:sp>
      <p:sp>
        <p:nvSpPr>
          <p:cNvPr id="10501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总结实践经验，分析成功与不足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定期评估改进效果，调整优化方案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持续优化服务项目，提高服务质量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针对问题制定改进计划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4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5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2024-01-05T14:51:53Z</dcterms:created>
  <dcterms:modified xsi:type="dcterms:W3CDTF">2024-01-05T14:51:53Z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199ea7f9cde14f18ade703580268e86b_21</vt:lpwstr>
  </property>
</Properties>
</file>