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25" r:id="rId1"/>
    <p:sldMasterId id="2147485562" r:id="rId2"/>
  </p:sldMasterIdLst>
  <p:notesMasterIdLst>
    <p:notesMasterId r:id="rId3"/>
  </p:notesMasterIdLst>
  <p:sldIdLst>
    <p:sldId id="1085" r:id="rId4"/>
    <p:sldId id="1088" r:id="rId5"/>
    <p:sldId id="1091" r:id="rId6"/>
    <p:sldId id="1094" r:id="rId7"/>
    <p:sldId id="1097" r:id="rId8"/>
    <p:sldId id="1100" r:id="rId9"/>
    <p:sldId id="1103" r:id="rId10"/>
    <p:sldId id="1106" r:id="rId11"/>
    <p:sldId id="1109" r:id="rId12"/>
    <p:sldId id="1112" r:id="rId13"/>
    <p:sldId id="1115" r:id="rId14"/>
    <p:sldId id="1118" r:id="rId15"/>
    <p:sldId id="1121" r:id="rId16"/>
    <p:sldId id="1124" r:id="rId17"/>
    <p:sldId id="1127" r:id="rId18"/>
    <p:sldId id="1130" r:id="rId19"/>
    <p:sldId id="1133" r:id="rId20"/>
    <p:sldId id="1136" r:id="rId21"/>
    <p:sldId id="1139" r:id="rId22"/>
    <p:sldId id="1142" r:id="rId23"/>
    <p:sldId id="1145" r:id="rId24"/>
    <p:sldId id="1148" r:id="rId25"/>
    <p:sldId id="1151" r:id="rId26"/>
    <p:sldId id="115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26" r:id="rId1"/>
    <p:sldLayoutId id="2147485527" r:id="rId2"/>
    <p:sldLayoutId id="2147485528" r:id="rId3"/>
    <p:sldLayoutId id="2147485529" r:id="rId4"/>
    <p:sldLayoutId id="2147485530" r:id="rId5"/>
    <p:sldLayoutId id="2147485531" r:id="rId6"/>
    <p:sldLayoutId id="2147485532" r:id="rId7"/>
    <p:sldLayoutId id="2147485533" r:id="rId8"/>
    <p:sldLayoutId id="2147485534" r:id="rId9"/>
    <p:sldLayoutId id="2147485535" r:id="rId10"/>
    <p:sldLayoutId id="21474855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63" r:id="rId1"/>
    <p:sldLayoutId id="2147485564" r:id="rId2"/>
    <p:sldLayoutId id="2147485565" r:id="rId3"/>
    <p:sldLayoutId id="2147485566" r:id="rId4"/>
    <p:sldLayoutId id="2147485567" r:id="rId5"/>
    <p:sldLayoutId id="2147485568" r:id="rId6"/>
    <p:sldLayoutId id="2147485569" r:id="rId7"/>
    <p:sldLayoutId id="2147485570" r:id="rId8"/>
    <p:sldLayoutId id="2147485571" r:id="rId9"/>
    <p:sldLayoutId id="2147485572" r:id="rId10"/>
    <p:sldLayoutId id="21474855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学校双减对校园安全的保障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双减政策的背景和意义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双减政策对校园安全的影响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学校在双减政策下如何保障校园安全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双减政策实施中存在的问题和对策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双减政策对校园安全的长期影响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背景：教育焦虑和内卷现象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目的：减轻学生和家庭的负担，促进教育公平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政策文件：《关于进一步减轻义务教育阶段学生作业负担和校外培训负担的意见》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提升学校课后服务水平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减轻学生过重的作业负担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促进孩子全面发展健康成长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构建教育良好生态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双减政策对校园安全的影响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减少学生课业负担，降低心理压力</a:t>
            </a:r>
            <a:endParaRPr altLang="en-US" lang="zh-CN"/>
          </a:p>
        </p:txBody>
      </p:sp>
      <p:sp>
        <p:nvSpPr>
          <p:cNvPr id="10490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减轻学生作业负担：减少作业量，降低学习压力，有助于减少学生心理问题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减轻考试压力：取消或减少考试次数，降低学生焦虑和抑郁情绪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增加学生体育锻炼时间：有助于增强学生体质，减少校园安全事故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促进家校合作：加强家长与学校之间的沟通与协作，共同保障学生安全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保障学生身心健康，减少意外事故</a:t>
            </a:r>
            <a:endParaRPr altLang="en-US" lang="zh-CN"/>
          </a:p>
        </p:txBody>
      </p:sp>
      <p:sp>
        <p:nvSpPr>
          <p:cNvPr id="1049104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06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双减政策实施后，学生的课业负担减轻，有更多时间参与体育锻炼和课外活动，有助于增强身体素质，减少因疲劳等引起的意外事故。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12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14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6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学校在落实双减政策的过程中，会加强对体育、艺术等课程的重视，提供更加丰富的课外活动，有助于培养学生的兴趣爱好和个性特长，减少因心理压力等引起的意外事故。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0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22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4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双减政策要求学校加强与家长的沟通，建立家校共育机制，有助于及时发现和解决学生在成长过程中遇到的问题，减少因家庭矛盾等引起的意外事故。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8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30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2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双减政策实施后，学校会加强对校园安全的监管力度，完善安全管理制度和应急预案，提高应对突发事件的能力，减少因管理疏忽等引起的意外事故。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提升校园安全管理水平，预防安全事故</a:t>
            </a:r>
            <a:endParaRPr altLang="en-US" lang="zh-CN"/>
          </a:p>
        </p:txBody>
      </p:sp>
      <p:sp>
        <p:nvSpPr>
          <p:cNvPr id="10491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减少学生心理压力，降低因心理问题引发的安全事故。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双减政策减轻学生课业负担，减少课外辅导和考试压力，降低校园安全风险。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学校有更多的时间和精力投入到校园安全管理工作中，提高安全管理水平。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促进家校合作，共同维护校园安全，预防安全事故的发生。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学校在双减政策下如何保障校园安全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加强校园安全制度建设</a:t>
            </a:r>
            <a:endParaRPr altLang="en-US" lang="zh-CN"/>
          </a:p>
        </p:txBody>
      </p:sp>
      <p:sp>
        <p:nvSpPr>
          <p:cNvPr id="10492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制定严格的门禁制度，确保校园安全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建立校园安全巡查制度，及时发现并处理安全隐患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加强校园监控系统建设，实现全覆盖无死角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定期开展安全演练，提高师生应急处理能力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提高师生安全意识，加强安全教育</a:t>
            </a:r>
            <a:endParaRPr altLang="en-US" lang="zh-CN"/>
          </a:p>
        </p:txBody>
      </p:sp>
      <p:sp>
        <p:nvSpPr>
          <p:cNvPr id="10493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加强校园安全巡查，及时发现和排除安全隐患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建立师生安全档案，记录师生安全情况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定期开展安全教育活动，提高师生安全意识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制定完善的安全管理制度，确保校园安全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强化校园安全监管，落实安全责任制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制定严格的校园安全管理制度和应急预案，确保在紧急情况下能够迅速响应。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加强校园门禁管理，严格控制进出校园的人员和车辆，防止社会闲散人员进入校园。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定期开展师生安全教育培训，提高师生的安全意识和自救自护能力。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定期开展校园安全检查，及时发现和消除安全隐患，确保校园环境安全。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完善校园安全设施，提升安全防范能力</a:t>
            </a:r>
            <a:endParaRPr altLang="en-US" lang="zh-CN"/>
          </a:p>
        </p:txBody>
      </p:sp>
      <p:sp>
        <p:nvSpPr>
          <p:cNvPr id="10495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建立校园安保制度，配备专业安保人员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安装监控设备，实现全覆盖监控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定期进行安全演练，提升师生应急处理能力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加强门禁管理，确保校园出入安全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双减政策实施中存在的问题和对策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部分学生过度减负，缺乏学习动力和目标</a:t>
            </a:r>
            <a:endParaRPr altLang="en-US" lang="zh-CN"/>
          </a:p>
        </p:txBody>
      </p:sp>
      <p:sp>
        <p:nvSpPr>
          <p:cNvPr id="10496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现象：双减政策实施后，部分学生过于轻松，失去了学习的动力和目标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原因：减负力度过大，缺乏有效的引导和激励措施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对策：加强家庭教育，引导学生树立正确的学习观念；学校提供多元化的课程和活动，激发学生的学习兴趣和目标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案例：某学校开展课外拓展活动，帮助学生找到自己的兴趣和优势，提高学习动力和目标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教师工作压力增大，需要提高教学效率和质量</a:t>
            </a:r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存在问题：双减政策实施后，教师工作压力增大，需要应对更多学生的个性化需求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对策：提高教师的教学效率和质量，加强教师培训和教研活动，提升教师的专业素养和教学能力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家长对双减政策的认知和态度需要引导和转变</a:t>
            </a:r>
            <a:endParaRPr altLang="en-US" lang="zh-CN"/>
          </a:p>
        </p:txBody>
      </p:sp>
      <p:sp>
        <p:nvSpPr>
          <p:cNvPr id="10497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家长对双减政策的实施效果存在疑虑，需要建立有效的反馈机制，让家长参与到政策的制定和实施中来。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家长对双减政策的理解程度不一，需要加强政策宣传和解读。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部分家长对双减政策的实施存在抵触情绪，需要引导家长转变观念，理解减负的必要性。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家长对双减政策的实施方式存在不同意见，需要加强与家长的沟通和协商，寻找最佳的解决方案。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需要加强政策宣传和监督，确保政策落地生根</a:t>
            </a:r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政策宣传：通过多种渠道宣传双减政策，提高师生和家长的政策知晓率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监督机制：建立完善的监督机制，对双减政策的执行情况进行定期检查和评估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政策落地生根：加强政策执行力度，确保双减政策在学校得到有效落实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反馈机制：建立有效的反馈机制，及时收集和处理师生及家长对双减政策的意见和建议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3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双减政策对校园安全的长期影响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有利于培养身心健康、全面发展的学生</a:t>
            </a:r>
            <a:endParaRPr altLang="en-US" lang="zh-CN"/>
          </a:p>
        </p:txBody>
      </p:sp>
      <p:sp>
        <p:nvSpPr>
          <p:cNvPr id="104987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减少教育焦虑，营造良好的教育生态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增加学生课外活动时间，促进全面发展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减轻学业压力，促进学生身心健康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有利于提高学校安全管理水平，形成安全文化</a:t>
            </a:r>
            <a:endParaRPr altLang="en-US" lang="zh-CN"/>
          </a:p>
        </p:txBody>
      </p:sp>
      <p:sp>
        <p:nvSpPr>
          <p:cNvPr id="1049942" name="文本框 5"/>
          <p:cNvSpPr txBox="1"/>
          <p:nvPr>
            <p:custDataLst>
              <p:tags r:id="rId1"/>
            </p:custDataLst>
          </p:nvPr>
        </p:nvSpPr>
        <p:spPr>
          <a:xfrm>
            <a:off x="1865192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01</a:t>
            </a:r>
            <a:endParaRPr altLang="zh-CN" b="1" dirty="0" sz="80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2"/>
            </p:custDataLst>
          </p:nvPr>
        </p:nvSpPr>
        <p:spPr>
          <a:xfrm>
            <a:off x="7538127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02</a:t>
            </a:r>
            <a:endParaRPr altLang="zh-CN" b="1" dirty="0" sz="80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49946" name="文本框 176"/>
          <p:cNvSpPr txBox="1"/>
          <p:nvPr>
            <p:custDataLst>
              <p:tags r:id="rId3"/>
            </p:custDataLst>
          </p:nvPr>
        </p:nvSpPr>
        <p:spPr>
          <a:xfrm>
            <a:off x="1281309" y="3311390"/>
            <a:ext cx="3950299" cy="2938802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有利于提高学校安全管理水平：双减政策减轻了学生的课业负担，使得学校有更多的时间和精力投入到安全管理上，从而提高学校安全管理水平。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  <p:sp>
        <p:nvSpPr>
          <p:cNvPr id="1049948" name="文本框 177"/>
          <p:cNvSpPr txBox="1"/>
          <p:nvPr>
            <p:custDataLst>
              <p:tags r:id="rId4"/>
            </p:custDataLst>
          </p:nvPr>
        </p:nvSpPr>
        <p:spPr>
          <a:xfrm>
            <a:off x="6954244" y="3311390"/>
            <a:ext cx="3950299" cy="2938802"/>
          </a:xfrm>
          <a:prstGeom prst="rect"/>
          <a:noFill/>
        </p:spPr>
        <p:txBody>
          <a:bodyPr rtlCol="0" wrap="square">
            <a:normAutofit fontScale="91667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有利于形成安全文化：双减政策强调学生的身心健康，提倡全面发展的教育理念，有助于形成关注安全、关爱生命的校园安全文化。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2778"/>
          </a:bodyPr>
          <a:p>
            <a:r>
              <a:rPr altLang="en-US" lang="zh-CN"/>
              <a:t>有利于促进家庭、学校和社会共同参与校园安全管理。</a:t>
            </a:r>
            <a:endParaRPr altLang="en-US" lang="zh-CN"/>
          </a:p>
        </p:txBody>
      </p:sp>
      <p:sp>
        <p:nvSpPr>
          <p:cNvPr id="10499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有利于促进家庭、学校和社会共同参与校园安全管理。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有利于完善校园安全应急预案和处理机制。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有利于提升校园安全意识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有利于加强学校安全管理制度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22_1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22_1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1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1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74.79992675781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2024-01-05T11:08:54Z</dcterms:created>
  <dcterms:modified xsi:type="dcterms:W3CDTF">2024-01-05T11:08:54Z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27a8724a9dbf4b788eaa7ff1b316b731_21</vt:lpwstr>
  </property>
</Properties>
</file>