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074" r:id="rId1"/>
    <p:sldMasterId id="2147493111" r:id="rId2"/>
  </p:sldMasterIdLst>
  <p:notesMasterIdLst>
    <p:notesMasterId r:id="rId3"/>
  </p:notesMasterIdLst>
  <p:sldIdLst>
    <p:sldId id="4788" r:id="rId4"/>
    <p:sldId id="4791" r:id="rId5"/>
    <p:sldId id="4794" r:id="rId6"/>
    <p:sldId id="4797" r:id="rId7"/>
    <p:sldId id="4803" r:id="rId9"/>
    <p:sldId id="4806" r:id="rId10"/>
    <p:sldId id="4809" r:id="rId11"/>
    <p:sldId id="4812" r:id="rId12"/>
    <p:sldId id="4815" r:id="rId13"/>
    <p:sldId id="4821" r:id="rId15"/>
    <p:sldId id="4824" r:id="rId16"/>
    <p:sldId id="4827" r:id="rId17"/>
    <p:sldId id="4830" r:id="rId18"/>
    <p:sldId id="4833" r:id="rId19"/>
    <p:sldId id="4839" r:id="rId21"/>
    <p:sldId id="4842" r:id="rId22"/>
    <p:sldId id="4845" r:id="rId23"/>
    <p:sldId id="4848" r:id="rId24"/>
    <p:sldId id="4851" r:id="rId25"/>
    <p:sldId id="4857" r:id="rId27"/>
    <p:sldId id="4860" r:id="rId28"/>
    <p:sldId id="4863" r:id="rId29"/>
    <p:sldId id="4866" r:id="rId30"/>
    <p:sldId id="4869" r:id="rId31"/>
    <p:sldId id="4875" r:id="rId33"/>
    <p:sldId id="4878" r:id="rId34"/>
    <p:sldId id="488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75" r:id="rId1"/>
    <p:sldLayoutId id="2147493076" r:id="rId2"/>
    <p:sldLayoutId id="2147493077" r:id="rId3"/>
    <p:sldLayoutId id="2147493078" r:id="rId4"/>
    <p:sldLayoutId id="2147493079" r:id="rId5"/>
    <p:sldLayoutId id="2147493080" r:id="rId6"/>
    <p:sldLayoutId id="2147493081" r:id="rId7"/>
    <p:sldLayoutId id="2147493082" r:id="rId8"/>
    <p:sldLayoutId id="2147493083" r:id="rId9"/>
    <p:sldLayoutId id="2147493084" r:id="rId10"/>
    <p:sldLayoutId id="21474930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12" r:id="rId1"/>
    <p:sldLayoutId id="2147493113" r:id="rId2"/>
    <p:sldLayoutId id="2147493114" r:id="rId3"/>
    <p:sldLayoutId id="2147493115" r:id="rId4"/>
    <p:sldLayoutId id="2147493116" r:id="rId5"/>
    <p:sldLayoutId id="2147493117" r:id="rId6"/>
    <p:sldLayoutId id="2147493118" r:id="rId7"/>
    <p:sldLayoutId id="2147493119" r:id="rId8"/>
    <p:sldLayoutId id="2147493120" r:id="rId9"/>
    <p:sldLayoutId id="2147493121" r:id="rId10"/>
    <p:sldLayoutId id="21474931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tags" Target="../tags/tag336.xml"/><Relationship Id="rId31" Type="http://schemas.openxmlformats.org/officeDocument/2006/relationships/tags" Target="../tags/tag337.xml"/><Relationship Id="rId32" Type="http://schemas.openxmlformats.org/officeDocument/2006/relationships/tags" Target="../tags/tag338.xml"/><Relationship Id="rId33" Type="http://schemas.openxmlformats.org/officeDocument/2006/relationships/tags" Target="../tags/tag339.xml"/><Relationship Id="rId34" Type="http://schemas.openxmlformats.org/officeDocument/2006/relationships/tags" Target="../tags/tag340.xml"/><Relationship Id="rId35" Type="http://schemas.openxmlformats.org/officeDocument/2006/relationships/tags" Target="../tags/tag341.xml"/><Relationship Id="rId36" Type="http://schemas.openxmlformats.org/officeDocument/2006/relationships/tags" Target="../tags/tag342.xml"/><Relationship Id="rId37" Type="http://schemas.openxmlformats.org/officeDocument/2006/relationships/tags" Target="../tags/tag343.xml"/><Relationship Id="rId38" Type="http://schemas.openxmlformats.org/officeDocument/2006/relationships/tags" Target="../tags/tag344.xml"/><Relationship Id="rId39" Type="http://schemas.openxmlformats.org/officeDocument/2006/relationships/tags" Target="../tags/tag345.xml"/><Relationship Id="rId40" Type="http://schemas.openxmlformats.org/officeDocument/2006/relationships/tags" Target="../tags/tag346.xml"/><Relationship Id="rId4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tags" Target="../tags/tag386.xml"/><Relationship Id="rId22" Type="http://schemas.openxmlformats.org/officeDocument/2006/relationships/tags" Target="../tags/tag387.xml"/><Relationship Id="rId23" Type="http://schemas.openxmlformats.org/officeDocument/2006/relationships/tags" Target="../tags/tag388.xml"/><Relationship Id="rId24" Type="http://schemas.openxmlformats.org/officeDocument/2006/relationships/tags" Target="../tags/tag389.xml"/><Relationship Id="rId25" Type="http://schemas.openxmlformats.org/officeDocument/2006/relationships/tags" Target="../tags/tag390.xml"/><Relationship Id="rId26" Type="http://schemas.openxmlformats.org/officeDocument/2006/relationships/tags" Target="../tags/tag391.xml"/><Relationship Id="rId27" Type="http://schemas.openxmlformats.org/officeDocument/2006/relationships/tags" Target="../tags/tag392.xml"/><Relationship Id="rId28" Type="http://schemas.openxmlformats.org/officeDocument/2006/relationships/tags" Target="../tags/tag393.xml"/><Relationship Id="rId29" Type="http://schemas.openxmlformats.org/officeDocument/2006/relationships/tags" Target="../tags/tag39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tags" Target="../tags/tag411.xml"/><Relationship Id="rId18" Type="http://schemas.openxmlformats.org/officeDocument/2006/relationships/tags" Target="../tags/tag412.xml"/><Relationship Id="rId19" Type="http://schemas.openxmlformats.org/officeDocument/2006/relationships/tags" Target="../tags/tag413.xml"/><Relationship Id="rId20" Type="http://schemas.openxmlformats.org/officeDocument/2006/relationships/tags" Target="../tags/tag41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企业管理的国际化和国际化管理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国际化管理的实践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企业管理的国际化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国际化管理与本土化管理的关系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国际化管理的未来展望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结论和建议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企业管理的国际化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国际化管理的定义和重要性</a:t>
            </a:r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1"/>
            </p:custDataLst>
          </p:nvPr>
        </p:nvSpPr>
        <p:spPr>
          <a:xfrm>
            <a:off x="3046106" y="1774856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国际化管理的重要性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49114" name="标题"/>
          <p:cNvSpPr txBox="1"/>
          <p:nvPr>
            <p:custDataLst>
              <p:tags r:id="rId2"/>
            </p:custDataLst>
          </p:nvPr>
        </p:nvSpPr>
        <p:spPr>
          <a:xfrm>
            <a:off x="3046106" y="1364400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国际化管理是指企业在进行跨国经营时，遵循国际惯例和标准，运用国际化的管理理念、方法和技术，对跨国企业进行管理。  国际化管理的重要性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6" name="正文"/>
          <p:cNvSpPr txBox="1"/>
          <p:nvPr>
            <p:custDataLst>
              <p:tags r:id="rId3"/>
            </p:custDataLst>
          </p:nvPr>
        </p:nvSpPr>
        <p:spPr>
          <a:xfrm>
            <a:off x="3046106" y="2739337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标题"/>
          <p:cNvSpPr txBox="1"/>
          <p:nvPr>
            <p:custDataLst>
              <p:tags r:id="rId4"/>
            </p:custDataLst>
          </p:nvPr>
        </p:nvSpPr>
        <p:spPr>
          <a:xfrm>
            <a:off x="3046106" y="2328881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solidFill>
                  <a:schemeClr val="accent4"/>
                </a:solidFill>
                <a:latin typeface="+mj-ea"/>
                <a:ea typeface="+mj-ea"/>
              </a:rPr>
              <a:t>适应全球经济一体化的需要，提高企业的国际竞争力。</a:t>
            </a:r>
            <a:endParaRPr altLang="en-US" b="1" dirty="0" sz="11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120" name="正文"/>
          <p:cNvSpPr txBox="1"/>
          <p:nvPr>
            <p:custDataLst>
              <p:tags r:id="rId5"/>
            </p:custDataLst>
          </p:nvPr>
        </p:nvSpPr>
        <p:spPr>
          <a:xfrm>
            <a:off x="3046106" y="3703818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标题"/>
          <p:cNvSpPr txBox="1"/>
          <p:nvPr>
            <p:custDataLst>
              <p:tags r:id="rId6"/>
            </p:custDataLst>
          </p:nvPr>
        </p:nvSpPr>
        <p:spPr>
          <a:xfrm>
            <a:off x="3046106" y="3293361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</a:rPr>
              <a:t>充分利用全球资源，降低生产成本，提高企业的经济效益。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24" name="正文"/>
          <p:cNvSpPr txBox="1"/>
          <p:nvPr>
            <p:custDataLst>
              <p:tags r:id="rId7"/>
            </p:custDataLst>
          </p:nvPr>
        </p:nvSpPr>
        <p:spPr>
          <a:xfrm>
            <a:off x="3046106" y="4668298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标题"/>
          <p:cNvSpPr txBox="1"/>
          <p:nvPr>
            <p:custDataLst>
              <p:tags r:id="rId8"/>
            </p:custDataLst>
          </p:nvPr>
        </p:nvSpPr>
        <p:spPr>
          <a:xfrm>
            <a:off x="3046106" y="4257842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solidFill>
                  <a:schemeClr val="accent4"/>
                </a:solidFill>
                <a:latin typeface="+mj-ea"/>
                <a:ea typeface="+mj-ea"/>
              </a:rPr>
              <a:t>拓展国际市场，增加企业的市场份额和销售额。</a:t>
            </a:r>
            <a:endParaRPr altLang="en-US" b="1" dirty="0" sz="11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128" name="正文"/>
          <p:cNvSpPr txBox="1"/>
          <p:nvPr>
            <p:custDataLst>
              <p:tags r:id="rId9"/>
            </p:custDataLst>
          </p:nvPr>
        </p:nvSpPr>
        <p:spPr>
          <a:xfrm>
            <a:off x="3046106" y="5632779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标题"/>
          <p:cNvSpPr txBox="1"/>
          <p:nvPr>
            <p:custDataLst>
              <p:tags r:id="rId10"/>
            </p:custDataLst>
          </p:nvPr>
        </p:nvSpPr>
        <p:spPr>
          <a:xfrm>
            <a:off x="3046106" y="5222322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</a:rPr>
              <a:t>提升企业的品牌形象和知名度，增强企业的国际影响力。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国际化管理的挑战和机遇</a:t>
            </a:r>
            <a:endParaRPr altLang="en-US" lang="zh-CN"/>
          </a:p>
        </p:txBody>
      </p:sp>
      <p:sp>
        <p:nvSpPr>
          <p:cNvPr id="104916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国际化管理的挑战：  * 文化差异：不同国家和地区的文化背景、价值观和习惯可能存在较大差异，需要企业进行跨文化管理。 * 法律法规：不同国家和地区的法律法规可能存在差异，企业需要遵守当地的法律法规，并确保合规经营。 * 语言障碍：国际化管理需要克服语言障碍，确保沟通顺畅，避免误解和冲突。</a:t>
            </a:r>
            <a:endParaRPr altLang="en-US" lang="zh-CN"/>
          </a:p>
          <a:p>
            <a:pPr lvl="1"/>
            <a:r>
              <a:rPr altLang="en-US" lang="zh-CN"/>
              <a:t>* 文化差异：不同国家和地区的文化背景、价值观和习惯可能存在较大差异，需要企业进行跨文化管理。</a:t>
            </a:r>
            <a:endParaRPr altLang="en-US" lang="zh-CN"/>
          </a:p>
          <a:p>
            <a:pPr lvl="1"/>
            <a:r>
              <a:rPr altLang="en-US" lang="zh-CN"/>
              <a:t>* 法律法规：不同国家和地区的法律法规可能存在差异，企业需要遵守当地的法律法规，并确保合规经营。</a:t>
            </a:r>
            <a:endParaRPr altLang="en-US" lang="zh-CN"/>
          </a:p>
          <a:p>
            <a:pPr lvl="1"/>
            <a:r>
              <a:rPr altLang="en-US" lang="zh-CN"/>
              <a:t>* 语言障碍：国际化管理需要克服语言障碍，确保沟通顺畅，避免误解和冲突。</a:t>
            </a:r>
            <a:endParaRPr altLang="en-US" lang="zh-CN"/>
          </a:p>
          <a:p>
            <a:r>
              <a:rPr altLang="en-US" lang="zh-CN"/>
              <a:t>国际化管理的机遇：  * 拓展市场：国际化管理可以帮助企业拓展全球市场，扩大业务范围，提高市场份额。 * 资源共享：企业可以利用全球资源，共享技术和人才，提高效率和竞争力。 * 品牌建设：国际化管理有助于提升企业品牌形象和知名度，增强品牌影响力。</a:t>
            </a:r>
            <a:endParaRPr altLang="en-US" lang="zh-CN"/>
          </a:p>
          <a:p>
            <a:pPr lvl="1"/>
            <a:r>
              <a:rPr altLang="en-US" lang="zh-CN"/>
              <a:t>* 拓展市场：国际化管理可以帮助企业拓展全球市场，扩大业务范围，提高市场份额。</a:t>
            </a:r>
            <a:endParaRPr altLang="en-US" lang="zh-CN"/>
          </a:p>
          <a:p>
            <a:pPr lvl="1"/>
            <a:r>
              <a:rPr altLang="en-US" lang="zh-CN"/>
              <a:t>* 资源共享：企业可以利用全球资源，共享技术和人才，提高效率和竞争力。</a:t>
            </a:r>
            <a:endParaRPr altLang="en-US" lang="zh-CN"/>
          </a:p>
          <a:p>
            <a:pPr lvl="1"/>
            <a:r>
              <a:rPr altLang="en-US" lang="zh-CN"/>
              <a:t>* 品牌建设：国际化管理有助于提升企业品牌形象和知名度，增强品牌影响力。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国际化管理的成功案例</a:t>
            </a:r>
            <a:endParaRPr altLang="en-US" lang="zh-CN"/>
          </a:p>
        </p:txBody>
      </p:sp>
      <p:sp>
        <p:nvSpPr>
          <p:cNvPr id="1049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华为的国际化战略：通过技术创新、品牌建设、人才培养等方面实现全球化布局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腾讯的国际化战略：通过社交媒体、游戏、金融科技等领域拓展全球市场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苹果的国际化战略：通过产品创新、品牌建设、渠道拓展等方面实现全球化布局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阿里巴巴的国际化战略：通过电子商务、云计算、大数据等领域拓展全球市场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国际化管理的发展趋势</a:t>
            </a:r>
            <a:endParaRPr altLang="en-US" lang="zh-CN"/>
          </a:p>
        </p:txBody>
      </p:sp>
      <p:sp>
        <p:nvSpPr>
          <p:cNvPr id="104928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全球化趋势：企业国际化管理需要适应全球化趋势，加强跨国合作与交流</a:t>
            </a:r>
            <a:endParaRPr altLang="en-US" lang="zh-CN"/>
          </a:p>
          <a:p>
            <a:r>
              <a:rPr altLang="en-US" lang="zh-CN"/>
              <a:t>信息化趋势：企业国际化管理需要借助信息技术，提高管理效率与决策水平</a:t>
            </a:r>
            <a:endParaRPr altLang="en-US" lang="zh-CN"/>
          </a:p>
          <a:p>
            <a:r>
              <a:rPr altLang="en-US" lang="zh-CN"/>
              <a:t>多元化趋势：企业国际化管理需要适应不同国家和地区的市场环境，制定针对性的管理策略</a:t>
            </a:r>
            <a:endParaRPr altLang="en-US" lang="zh-CN"/>
          </a:p>
          <a:p>
            <a:r>
              <a:rPr altLang="en-US" lang="zh-CN"/>
              <a:t>标准化趋势：企业国际化管理需要遵循国际标准，提高企业的国际竞争力  国际化管理的发展趋势</a:t>
            </a:r>
            <a:endParaRPr altLang="en-US" lang="zh-CN"/>
          </a:p>
          <a:p>
            <a:pPr lvl="1"/>
            <a:r>
              <a:rPr altLang="en-US" lang="zh-CN"/>
              <a:t>国际化管理的发展趋势</a:t>
            </a:r>
            <a:endParaRPr altLang="en-US" lang="zh-CN"/>
          </a:p>
          <a:p>
            <a:r>
              <a:rPr altLang="en-US" lang="zh-CN"/>
              <a:t>国际化战略：企业需要制定明确的国际化战略，明确国际化目标、市场定位和竞争策略</a:t>
            </a:r>
            <a:endParaRPr altLang="en-US" lang="zh-CN"/>
          </a:p>
          <a:p>
            <a:r>
              <a:rPr altLang="en-US" lang="zh-CN"/>
              <a:t>国际化组织结构：企业需要建立适应国际化管理的组织结构，包括跨国公司、全球公司等</a:t>
            </a:r>
            <a:endParaRPr altLang="en-US" lang="zh-CN"/>
          </a:p>
          <a:p>
            <a:r>
              <a:rPr altLang="en-US" lang="zh-CN"/>
              <a:t>国际化人力资源管理：企业需要制定适应国际化的人力资源管理策略，包括招聘、培训、绩效管理等</a:t>
            </a:r>
            <a:endParaRPr altLang="en-US" lang="zh-CN"/>
          </a:p>
          <a:p>
            <a:r>
              <a:rPr altLang="en-US" lang="zh-CN"/>
              <a:t>国际化财务管理：企业需要建立适应国际化的财务管理体系，包括跨国资金管理、汇率风险管理等</a:t>
            </a:r>
            <a:endParaRPr altLang="en-US" lang="zh-CN"/>
          </a:p>
          <a:p>
            <a:r>
              <a:rPr altLang="en-US" lang="zh-CN"/>
              <a:t>国际化营销管理：企业需要制定适应国际化的营销策略，包括品牌推广、市场调研、产品定价等</a:t>
            </a:r>
            <a:endParaRPr altLang="en-US" lang="zh-CN"/>
          </a:p>
          <a:p>
            <a:r>
              <a:rPr altLang="en-US" lang="zh-CN"/>
              <a:t>国际化供应链管理：企业需要建立适应国际化的供应链管理体系，包括供应商选择、库存管理、物流配送等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国际化管理的实践</a:t>
            </a:r>
            <a:endParaRPr altLang="en-US" dirty="0" lang="zh-CN"/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国际化管理的基本原则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标准化和一致性：企业需要制定一套标准化的管理流程和制度，以确保在全球范围内的一致性和可操作性。同时，也需要根据不同国家和地区的实际情况，进行适当的调整和改进。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适应性和灵活性：根据不同国家和地区的文化、法律和商业环境，调整管理策略和方式，以适应不同的市场需求和竞争环境。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本地化：在国际化管理中，注重本地化是非常重要的。企业需要了解当地市场的需求和消费者行为，与当地供应商和合作伙伴建立良好的关系，并尽可能地使用当地人才和资源。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跨文化沟通：国际化管理需要注重跨文化沟通。企业需要了解不同国家和地区的文化差异，尊重当地的文化习俗和价值观，并建立有效的沟通渠道和机制，以促进不同文化之间的交流和理解。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和创新：国际化管理需要不断改进和创新。企业需要关注市场变化和竞争态势，不断调整和优化管理策略和方式，以适应不断变化的市场需求和竞争环境。同时，也需要鼓励员工提出新的想法和建议，以促进企业的创新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国际化管理的策略和方法</a:t>
            </a:r>
            <a:endParaRPr altLang="en-US" lang="zh-CN"/>
          </a:p>
        </p:txBody>
      </p:sp>
      <p:sp>
        <p:nvSpPr>
          <p:cNvPr id="104948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国际化营销策略：制定适合不同市场的营销策略，提高品牌知名度和市场份额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国际化风险管理：识别和评估潜在的国际风险，制定相应的应对措施和管理策略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国际化战略规划：明确企业国际化的目标、市场定位和竞争策略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跨文化管理：了解不同文化背景下的价值观、行为方式和沟通方式，促进文化融合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国际化人才培养：建立国际化的人才队伍，提高员工的跨文化适应能力和团队协作能力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国际化管理的实践案例</a:t>
            </a:r>
            <a:endParaRPr altLang="en-US" lang="zh-CN"/>
          </a:p>
        </p:txBody>
      </p:sp>
      <p:sp>
        <p:nvSpPr>
          <p:cNvPr id="10495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华为的国际化战略：通过本土化、全球化和跨国化三个阶段，成功拓展全球市场，实现国际化管理。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阿里巴巴的国际化战略：通过收购和合作，拓展海外市场，实现国际化管理。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腾讯的国际化战略：通过产品本地化、市场拓展和品牌推广等方式，实现国际化管理。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苹果的国际化战略：通过产品创新、品牌推广和本土化等方式，实现国际化管理。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国际化管理的经验教训</a:t>
            </a:r>
            <a:endParaRPr altLang="en-US" lang="zh-CN"/>
          </a:p>
        </p:txBody>
      </p:sp>
      <p:sp>
        <p:nvSpPr>
          <p:cNvPr id="10496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灵活应对不同市场环境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培养跨文化沟通与合作能力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建立共同价值观和目标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了解并尊重不同文化背景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国际化管理与本土化管理的关系</a:t>
            </a:r>
            <a:endParaRPr altLang="en-US" dirty="0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本土化管理的重要性</a:t>
            </a:r>
            <a:endParaRPr altLang="en-US" lang="zh-CN"/>
          </a:p>
        </p:txBody>
      </p:sp>
      <p:sp>
        <p:nvSpPr>
          <p:cNvPr id="10497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本土化管理的定义和特点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本土化管理在国际化的作用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本土化管理对企业发展的意义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本土化管理面临的挑战和应对策略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国际化管理与本土化管理的融合</a:t>
            </a:r>
            <a:endParaRPr altLang="en-US" lang="zh-CN"/>
          </a:p>
        </p:txBody>
      </p:sp>
      <p:sp>
        <p:nvSpPr>
          <p:cNvPr id="10498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国际化管理的基本概念和特点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本土化管理的基本概念和特点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国际化管理与本土化管理融合的必要性和重要性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国际化管理与本土化管理融合的方法和策略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本土化管理对国际化管理的影响</a:t>
            </a:r>
            <a:endParaRPr altLang="en-US" lang="zh-CN"/>
          </a:p>
        </p:txBody>
      </p:sp>
      <p:sp>
        <p:nvSpPr>
          <p:cNvPr id="10498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本土化管理有助于建立更紧密的与当地供应商和合作伙伴的关系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本土化管理可以提供更深入的市场洞察和客户理解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本土化管理能够更好地适应当地文化和法规要求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本土化管理可以提供更高效、更灵活的管理和决策方式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国际化管理与本土化管理的未来发展趋势</a:t>
            </a:r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国际化管理趋势：随着全球化的加速，国际化管理将成为企业发展的重要趋势。企业需要建立全球化的战略视野，加强跨文化交流与合作，提高国际化管理水平。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本土化管理趋势：本土化管理是企业适应本土市场和文化环境的重要手段。企业需要深入了解本土市场需求和消费者心理，制定符合本土市场的管理策略和营销方案，提高本土化管理的效果。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融合与发展：国际化管理和本土化管理并不是相互排斥的，而是可以相互融合、相互促进的。企业需要将国际化管理和本土化管理相结合，形成具有全球化视野和本土化特色的管理体系，推动企业的可持续发展。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创新与变革：随着科技的发展和市场的变化，企业管理也需要不断创新和变革。企业需要关注新技术、新模式的发展趋势，积极探索新的管理方法和手段，提高企业的竞争力和适应性。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国际化管理的未来展望</a:t>
            </a:r>
            <a:endParaRPr altLang="en-US" dirty="0" lang="zh-CN"/>
          </a:p>
        </p:txBody>
      </p:sp>
      <p:sp>
        <p:nvSpPr>
          <p:cNvPr id="10500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全球化趋势下的国际化管理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全球化趋势下的国际化管理面临的挑战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全球化趋势下的国际化管理的创新与变革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全球化趋势下的国际化管理概述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国际化管理的未来展望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技术发展对国际化管理的影响</a:t>
            </a:r>
            <a:endParaRPr altLang="en-US" lang="zh-CN"/>
          </a:p>
        </p:txBody>
      </p:sp>
      <p:sp>
        <p:nvSpPr>
          <p:cNvPr id="10501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信息技术的发展提高了国际化管理的效率和准确性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云计算、大数据等技术的应用为国际化管理提供了更广阔的空间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人工智能的发展为国际化管理提供了更多的智能化手段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技术发展对国际化管理的挑战与机遇并存，需要积极应对和把握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国际化管理的新领域和新挑战</a:t>
            </a:r>
            <a:endParaRPr altLang="en-US" lang="zh-CN"/>
          </a:p>
        </p:txBody>
      </p:sp>
      <p:sp>
        <p:nvSpPr>
          <p:cNvPr id="1050214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0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数字化转型：利用大数据、人工智能等技术提升国际化管理水平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2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2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230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32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4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23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38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0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42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44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6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24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50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54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56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8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26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62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4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66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全球化视野：关注全球市场动态，拓展国际合作与交流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68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70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多元化团队：组建具备不同文化背景和技能的国际化团队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72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74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社会责任与可持续发展：关注企业社会责任，推动可持续发展  国际化管理的新挑战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76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国际化管理的新挑战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78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文化差异：应对不同国家和地区的文化差异，建立跨文化沟通机制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0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82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法律法规：遵守不同国家和地区的法律法规，确保企业合规经营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4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86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知识产权保护：加强知识产权保护，避免知识产权纠纷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88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90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网络安全与数据保护：加强网络安全和数据保护，确保企业信息安全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92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未来国际化管理的创新和发展方向</a:t>
            </a:r>
            <a:endParaRPr altLang="en-US" lang="zh-CN"/>
          </a:p>
        </p:txBody>
      </p:sp>
      <p:sp>
        <p:nvSpPr>
          <p:cNvPr id="10503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人才国际化：培养和引进具有国际视野和跨文化沟通能力的人才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数字化和智能化：利用先进的信息技术提高管理效率和质量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绿色可持续发展：注重环保和可持续发展，推动绿色管理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合作与联盟：加强企业间的合作与联盟，共同应对全球挑战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3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对国际化管理的总结和评价</a:t>
            </a:r>
            <a:endParaRPr altLang="en-US" lang="zh-CN"/>
          </a:p>
        </p:txBody>
      </p:sp>
      <p:sp>
        <p:nvSpPr>
          <p:cNvPr id="10504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国际化管理的重要性和必要性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对未来国际化管理的展望和思考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国际化管理的成功案例和经验教训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国际化管理的挑战和机遇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对未来国际化管理的建议和展望</a:t>
            </a:r>
            <a:endParaRPr altLang="en-US" lang="zh-CN"/>
          </a:p>
        </p:txBody>
      </p:sp>
      <p:sp>
        <p:nvSpPr>
          <p:cNvPr id="10505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建立全球视野和跨文化沟通能力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注重本土文化和国际管理的融合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培养具有国际视野和跨文化管理能力的专业人才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学习和借鉴国际先进的管理理念和方法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4_4*l_h_f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4_4*l_h_a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4_4*l_h_f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4_4*l_h_a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4_4*l_h_f*1_3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4_4*l_h_a*1_3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4_4*l_h_f*1_4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4_4*l_h_a*1_4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4_4*l_h_f*1_5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4_4*l_h_a*1_5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2023-12-19T14:32:28Z</dcterms:created>
  <dcterms:modified xsi:type="dcterms:W3CDTF">2023-12-19T14:32:28Z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374b393b2f4d44fbb18a3798227d6a2b_21</vt:lpwstr>
  </property>
</Properties>
</file>