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947" r:id="rId1"/>
    <p:sldMasterId id="2147496984" r:id="rId2"/>
  </p:sldMasterIdLst>
  <p:notesMasterIdLst>
    <p:notesMasterId r:id="rId3"/>
  </p:notesMasterIdLst>
  <p:sldIdLst>
    <p:sldId id="6491" r:id="rId4"/>
    <p:sldId id="6495" r:id="rId5"/>
    <p:sldId id="6500" r:id="rId6"/>
    <p:sldId id="6504" r:id="rId7"/>
    <p:sldId id="6507" r:id="rId8"/>
    <p:sldId id="6510" r:id="rId9"/>
    <p:sldId id="6514" r:id="rId10"/>
    <p:sldId id="6518" r:id="rId11"/>
    <p:sldId id="6521" r:id="rId12"/>
    <p:sldId id="6524" r:id="rId13"/>
    <p:sldId id="6527" r:id="rId14"/>
    <p:sldId id="6531" r:id="rId15"/>
    <p:sldId id="6535" r:id="rId16"/>
    <p:sldId id="6538" r:id="rId17"/>
    <p:sldId id="6541" r:id="rId18"/>
    <p:sldId id="6544" r:id="rId19"/>
    <p:sldId id="6548" r:id="rId20"/>
    <p:sldId id="6552" r:id="rId21"/>
    <p:sldId id="6555" r:id="rId22"/>
    <p:sldId id="6558" r:id="rId23"/>
    <p:sldId id="6562" r:id="rId24"/>
    <p:sldId id="6566" r:id="rId25"/>
    <p:sldId id="6569" r:id="rId26"/>
    <p:sldId id="6572" r:id="rId27"/>
    <p:sldId id="6575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948" r:id="rId1"/>
    <p:sldLayoutId id="2147496949" r:id="rId2"/>
    <p:sldLayoutId id="2147496950" r:id="rId3"/>
    <p:sldLayoutId id="2147496951" r:id="rId4"/>
    <p:sldLayoutId id="2147496952" r:id="rId5"/>
    <p:sldLayoutId id="2147496953" r:id="rId6"/>
    <p:sldLayoutId id="2147496954" r:id="rId7"/>
    <p:sldLayoutId id="2147496955" r:id="rId8"/>
    <p:sldLayoutId id="2147496956" r:id="rId9"/>
    <p:sldLayoutId id="2147496957" r:id="rId10"/>
    <p:sldLayoutId id="214749695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985" r:id="rId1"/>
    <p:sldLayoutId id="2147496986" r:id="rId2"/>
    <p:sldLayoutId id="2147496987" r:id="rId3"/>
    <p:sldLayoutId id="2147496988" r:id="rId4"/>
    <p:sldLayoutId id="2147496989" r:id="rId5"/>
    <p:sldLayoutId id="2147496990" r:id="rId6"/>
    <p:sldLayoutId id="2147496991" r:id="rId7"/>
    <p:sldLayoutId id="2147496992" r:id="rId8"/>
    <p:sldLayoutId id="2147496993" r:id="rId9"/>
    <p:sldLayoutId id="2147496994" r:id="rId10"/>
    <p:sldLayoutId id="2147496995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slideLayout" Target="../slideLayouts/slideLayout14.xml"/><Relationship Id="rId24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tags" Target="../tags/tag159.xml"/><Relationship Id="rId16" Type="http://schemas.openxmlformats.org/officeDocument/2006/relationships/tags" Target="../tags/tag160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tags" Target="../tags/tag185.xml"/><Relationship Id="rId14" Type="http://schemas.openxmlformats.org/officeDocument/2006/relationships/tags" Target="../tags/tag186.xml"/><Relationship Id="rId15" Type="http://schemas.openxmlformats.org/officeDocument/2006/relationships/tags" Target="../tags/tag187.xml"/><Relationship Id="rId16" Type="http://schemas.openxmlformats.org/officeDocument/2006/relationships/tags" Target="../tags/tag188.xml"/><Relationship Id="rId17" Type="http://schemas.openxmlformats.org/officeDocument/2006/relationships/tags" Target="../tags/tag189.xml"/><Relationship Id="rId18" Type="http://schemas.openxmlformats.org/officeDocument/2006/relationships/tags" Target="../tags/tag190.xml"/><Relationship Id="rId19" Type="http://schemas.openxmlformats.org/officeDocument/2006/relationships/tags" Target="../tags/tag191.xml"/><Relationship Id="rId20" Type="http://schemas.openxmlformats.org/officeDocument/2006/relationships/tags" Target="../tags/tag192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tags" Target="../tags/tag224.xml"/><Relationship Id="rId14" Type="http://schemas.openxmlformats.org/officeDocument/2006/relationships/tags" Target="../tags/tag225.xml"/><Relationship Id="rId15" Type="http://schemas.openxmlformats.org/officeDocument/2006/relationships/tags" Target="../tags/tag226.xml"/><Relationship Id="rId16" Type="http://schemas.openxmlformats.org/officeDocument/2006/relationships/tags" Target="../tags/tag227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tags" Target="../tags/tag252.xml"/><Relationship Id="rId14" Type="http://schemas.openxmlformats.org/officeDocument/2006/relationships/tags" Target="../tags/tag253.xml"/><Relationship Id="rId1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tags" Target="../tags/tag281.xml"/><Relationship Id="rId14" Type="http://schemas.openxmlformats.org/officeDocument/2006/relationships/tags" Target="../tags/tag282.xml"/><Relationship Id="rId15" Type="http://schemas.openxmlformats.org/officeDocument/2006/relationships/tags" Target="../tags/tag283.xml"/><Relationship Id="rId16" Type="http://schemas.openxmlformats.org/officeDocument/2006/relationships/tags" Target="../tags/tag284.xml"/><Relationship Id="rId17" Type="http://schemas.openxmlformats.org/officeDocument/2006/relationships/tags" Target="../tags/tag285.xml"/><Relationship Id="rId18" Type="http://schemas.openxmlformats.org/officeDocument/2006/relationships/tags" Target="../tags/tag286.xml"/><Relationship Id="rId19" Type="http://schemas.openxmlformats.org/officeDocument/2006/relationships/tags" Target="../tags/tag287.xml"/><Relationship Id="rId20" Type="http://schemas.openxmlformats.org/officeDocument/2006/relationships/tags" Target="../tags/tag288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tags" Target="../tags/tag301.xml"/><Relationship Id="rId14" Type="http://schemas.openxmlformats.org/officeDocument/2006/relationships/tags" Target="../tags/tag302.xml"/><Relationship Id="rId15" Type="http://schemas.openxmlformats.org/officeDocument/2006/relationships/tags" Target="../tags/tag303.xml"/><Relationship Id="rId16" Type="http://schemas.openxmlformats.org/officeDocument/2006/relationships/tags" Target="../tags/tag304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tags" Target="../tags/tag320.xml"/><Relationship Id="rId14" Type="http://schemas.openxmlformats.org/officeDocument/2006/relationships/tags" Target="../tags/tag321.xml"/><Relationship Id="rId15" Type="http://schemas.openxmlformats.org/officeDocument/2006/relationships/tags" Target="../tags/tag322.xml"/><Relationship Id="rId16" Type="http://schemas.openxmlformats.org/officeDocument/2006/relationships/tags" Target="../tags/tag323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tags" Target="../tags/tag336.xml"/><Relationship Id="rId14" Type="http://schemas.openxmlformats.org/officeDocument/2006/relationships/tags" Target="../tags/tag337.xml"/><Relationship Id="rId15" Type="http://schemas.openxmlformats.org/officeDocument/2006/relationships/tags" Target="../tags/tag338.xml"/><Relationship Id="rId16" Type="http://schemas.openxmlformats.org/officeDocument/2006/relationships/tags" Target="../tags/tag339.xml"/><Relationship Id="rId17" Type="http://schemas.openxmlformats.org/officeDocument/2006/relationships/tags" Target="../tags/tag340.xml"/><Relationship Id="rId18" Type="http://schemas.openxmlformats.org/officeDocument/2006/relationships/tags" Target="../tags/tag341.xml"/><Relationship Id="rId19" Type="http://schemas.openxmlformats.org/officeDocument/2006/relationships/tags" Target="../tags/tag342.xml"/><Relationship Id="rId20" Type="http://schemas.openxmlformats.org/officeDocument/2006/relationships/tags" Target="../tags/tag343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tags" Target="../tags/tag356.xml"/><Relationship Id="rId14" Type="http://schemas.openxmlformats.org/officeDocument/2006/relationships/tags" Target="../tags/tag357.xml"/><Relationship Id="rId15" Type="http://schemas.openxmlformats.org/officeDocument/2006/relationships/tags" Target="../tags/tag358.xml"/><Relationship Id="rId16" Type="http://schemas.openxmlformats.org/officeDocument/2006/relationships/tags" Target="../tags/tag359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线上线下融合销售策略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839788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223963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1145725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1145725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93571" lnSpcReduction="20000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线上线下融合销售的背景和意义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3128266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512441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3434203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3434203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93571" lnSpcReduction="20000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线上线下融合销售的策略制定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5416744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800919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5722681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5722681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93571" lnSpcReduction="20000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线上线下融合销售的执行和管理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7705222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089397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8011159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8011159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93571" lnSpcReduction="20000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线上线下融合销售的案例分析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9993702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10377877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10299638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10299638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 fontScale="97143" lnSpcReduction="20000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线上线下融合销售的未来展望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线上线下融合销售的背景和意义</a:t>
            </a:r>
            <a:endParaRPr altLang="en-US" dirty="0" lang="zh-CN"/>
          </a:p>
        </p:txBody>
      </p:sp>
      <p:sp>
        <p:nvSpPr>
          <p:cNvPr id="10488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销售行业的发展趋势</a:t>
            </a:r>
            <a:endParaRPr altLang="en-US" lang="zh-CN"/>
          </a:p>
        </p:txBody>
      </p:sp>
      <p:sp>
        <p:nvSpPr>
          <p:cNvPr id="104892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线上销售的崛起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线下销售的不可替代性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线上线下融合是必然趋势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数字化转型助力销售升级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线上线下融合销售的必要性</a:t>
            </a:r>
            <a:endParaRPr altLang="en-US" lang="zh-CN"/>
          </a:p>
        </p:txBody>
      </p:sp>
      <p:sp>
        <p:nvSpPr>
          <p:cNvPr id="104897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提高销售效率：线上与线下融合可以优化销售流程，提高销售效率，降低成本。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满足消费者需求：线上与线下融合可以更好地满足消费者的购物需求，提供更全面的产品和服务。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提升品牌形象：线上与线下融合可以提升品牌形象，增强消费者对品牌的认知度和信任度。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拓展销售渠道：线上与线下融合可以拓展销售渠道，扩大市场份额，提高销售额。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线上线下融合销售的优势</a:t>
            </a:r>
            <a:endParaRPr altLang="en-US" lang="zh-CN"/>
          </a:p>
        </p:txBody>
      </p:sp>
      <p:sp>
        <p:nvSpPr>
          <p:cNvPr id="104902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拓展销售渠道：线上线下融合销售可以扩大销售范围，吸引更多潜在客户。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3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提高品牌知名度：线上线下融合销售可以增加品牌曝光度，提高品牌知名度。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4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提升客户体验：线上线下融合销售可以提供更加便捷的购物体验，满足客户的不同需求。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4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降低运营成本：线上线下融合销售可以降低企业的运营成本，提高企业的盈利能力。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线上线下融合销售的策略制定</a:t>
            </a:r>
            <a:endParaRPr altLang="en-US" dirty="0" lang="zh-CN"/>
          </a:p>
        </p:txBody>
      </p:sp>
      <p:sp>
        <p:nvSpPr>
          <p:cNvPr id="10490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目标市场的定位</a:t>
            </a:r>
            <a:endParaRPr altLang="en-US" lang="zh-CN"/>
          </a:p>
        </p:txBody>
      </p:sp>
      <p:sp>
        <p:nvSpPr>
          <p:cNvPr id="104913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差异化定位：根据市场需求和竞争情况，制定差异化的产品定位和品牌形象。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确定目标客户群体：根据产品特点，确定适合线上或线下销售的目标客户群体。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了解客户需求：通过市场调研，了解目标客户群体的需求、购买习惯和消费心理。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渠道选择：根据目标客户群体的购买习惯，选择合适的线上或线下销售渠道。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产品策略的制定</a:t>
            </a:r>
            <a:endParaRPr altLang="en-US" lang="zh-CN"/>
          </a:p>
        </p:txBody>
      </p:sp>
      <p:sp>
        <p:nvSpPr>
          <p:cNvPr id="104919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确定目标市场和客户群体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分析竞争对手的产品特点与优劣势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结合线上线下的销售渠道，制定适合的产品定价策略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根据市场需求和客户反馈，不断调整和优化产品线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价格策略的制定</a:t>
            </a:r>
            <a:endParaRPr altLang="en-US" lang="zh-CN"/>
          </a:p>
        </p:txBody>
      </p:sp>
      <p:sp>
        <p:nvSpPr>
          <p:cNvPr id="104925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确定目标市场和客户群体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制定价格策略：根据产品特点、市场需求和竞争情况，确定合理的定价策略，包括折扣、促销和捆绑销售等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测试和调整：在实际销售过程中，不断测试和调整价格策略，以实现最佳的销售效果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分析竞争对手的价格策略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促销策略的制定</a:t>
            </a:r>
            <a:endParaRPr altLang="en-US" lang="zh-CN"/>
          </a:p>
        </p:txBody>
      </p:sp>
      <p:sp>
        <p:nvSpPr>
          <p:cNvPr id="104932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确定促销目标：提高销售额、增加品牌知名度等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3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分析目标受众：了解消费者需求、购买习惯等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4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促销方式选择：线上打折、赠品、限时抢购等，线下促销活动、会员优惠等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4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制定促销计划：确定促销时间、预算、资源分配等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线上线下融合销售的执行和管理</a:t>
            </a:r>
            <a:endParaRPr altLang="en-US" dirty="0" lang="zh-CN"/>
          </a:p>
        </p:txBody>
      </p:sp>
      <p:sp>
        <p:nvSpPr>
          <p:cNvPr id="10493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线上销售平台的搭建和管理</a:t>
            </a:r>
            <a:endParaRPr altLang="en-US" lang="zh-CN"/>
          </a:p>
        </p:txBody>
      </p:sp>
      <p:sp>
        <p:nvSpPr>
          <p:cNvPr id="104943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选择合适的线上销售平台：根据产品特点和目标客户群体选择适合的线上销售平台，如淘宝、京东、拼多多等。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平台搭建：注册账号、开通店铺、设置店铺页面、上传商品信息等。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营销推广：利用社交媒体、搜索引擎优化（SEO）、广告投放等方式提高线上销售平台的曝光率和知名度。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客户服务：提供在线客服、售后支持等服务，提高客户满意度和忠诚度。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线下销售渠道的拓展和管理</a:t>
            </a:r>
            <a:endParaRPr altLang="en-US" lang="zh-CN"/>
          </a:p>
        </p:txBody>
      </p:sp>
      <p:sp>
        <p:nvSpPr>
          <p:cNvPr id="104947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加强销售渠道管理：制定销售政策、建立渠道管理制度、加强渠道商的培训和沟通，提高渠道商的忠诚度和销售能力。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拓展线下销售渠道：通过市场调研和分析，确定目标客户群体，选择适合的销售渠道，如实体店、经销商等。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建立完善的销售网络：根据市场分布和客户需求，合理规划销售网络布局，提高市场覆盖率和客户满意度。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优化销售流程：简化销售流程、提高销售效率、加强售后服务，提升客户体验和满意度。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销售团队的培训和管理</a:t>
            </a:r>
            <a:endParaRPr altLang="en-US" lang="zh-CN"/>
          </a:p>
        </p:txBody>
      </p:sp>
      <p:sp>
        <p:nvSpPr>
          <p:cNvPr id="104953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4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培训内容：线上线下融合销售策略、产品知识、销售技巧等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4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4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培训方式：线上培训、线下培训、实践操作等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5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5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团队管理：建立有效的沟通机制、明确岗位职责、制定考核标准等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5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5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激励措施：设立销售目标奖励、优秀员工奖励等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销售数据的分析和优化</a:t>
            </a:r>
            <a:endParaRPr altLang="en-US" lang="zh-CN"/>
          </a:p>
        </p:txBody>
      </p:sp>
      <p:sp>
        <p:nvSpPr>
          <p:cNvPr id="104959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运用数据分析结果，指导产品开发和营销策略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0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定期评估销售效果，调整优化方案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识别销售瓶颈，制定针对性的优化方案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1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收集线上线下销售数据，进行整合和分析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线上线下融合销售的案例分析</a:t>
            </a:r>
            <a:endParaRPr altLang="en-US" dirty="0" lang="zh-CN"/>
          </a:p>
        </p:txBody>
      </p:sp>
      <p:sp>
        <p:nvSpPr>
          <p:cNvPr id="10496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49702" name="矩形: 圆角 23"/>
          <p:cNvSpPr/>
          <p:nvPr>
            <p:custDataLst>
              <p:tags r:id="rId1"/>
            </p:custDataLst>
          </p:nvPr>
        </p:nvSpPr>
        <p:spPr>
          <a:xfrm>
            <a:off x="838200" y="1633668"/>
            <a:ext cx="4980109" cy="2018799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704" name="矩形: 圆角 27"/>
          <p:cNvSpPr/>
          <p:nvPr>
            <p:custDataLst>
              <p:tags r:id="rId2"/>
            </p:custDataLst>
          </p:nvPr>
        </p:nvSpPr>
        <p:spPr>
          <a:xfrm>
            <a:off x="6374200" y="1633668"/>
            <a:ext cx="4980109" cy="2018799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706" name="矩形: 圆角 6"/>
          <p:cNvSpPr/>
          <p:nvPr>
            <p:custDataLst>
              <p:tags r:id="rId3"/>
            </p:custDataLst>
          </p:nvPr>
        </p:nvSpPr>
        <p:spPr>
          <a:xfrm>
            <a:off x="838200" y="3889098"/>
            <a:ext cx="4980209" cy="2018625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708" name="矩形: 圆角 9"/>
          <p:cNvSpPr/>
          <p:nvPr>
            <p:custDataLst>
              <p:tags r:id="rId4"/>
            </p:custDataLst>
          </p:nvPr>
        </p:nvSpPr>
        <p:spPr>
          <a:xfrm>
            <a:off x="1017173" y="4105205"/>
            <a:ext cx="2262126" cy="5174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710" name="正文"/>
          <p:cNvSpPr txBox="1"/>
          <p:nvPr>
            <p:custDataLst>
              <p:tags r:id="rId5"/>
            </p:custDataLst>
          </p:nvPr>
        </p:nvSpPr>
        <p:spPr>
          <a:xfrm>
            <a:off x="1017173" y="4732221"/>
            <a:ext cx="4797166" cy="1176111"/>
          </a:xfrm>
          <a:prstGeom prst="rect"/>
          <a:noFill/>
        </p:spPr>
        <p:txBody>
          <a:bodyPr anchor="t" anchorCtr="0" bIns="0" lIns="90000" rIns="90000" rtlCol="0" tIns="14414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案例名称：星巴克</a:t>
            </a:r>
            <a:endParaRPr altLang="en-US" sz="16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12" name="矩形: 圆角 24"/>
          <p:cNvSpPr/>
          <p:nvPr>
            <p:custDataLst>
              <p:tags r:id="rId6"/>
            </p:custDataLst>
          </p:nvPr>
        </p:nvSpPr>
        <p:spPr>
          <a:xfrm>
            <a:off x="1017173" y="1849775"/>
            <a:ext cx="2262025" cy="51768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/>
          </a:bodyPr>
          <a:p>
            <a:pPr algn="ctr"/>
            <a:r>
              <a:rPr altLang="en-US" b="1" dirty="0" sz="2200" lang="zh-CN" spc="300">
                <a:solidFill>
                  <a:schemeClr val="accent1"/>
                </a:solidFill>
                <a:latin typeface="+mj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714" name="正文"/>
          <p:cNvSpPr txBox="1"/>
          <p:nvPr>
            <p:custDataLst>
              <p:tags r:id="rId7"/>
            </p:custDataLst>
          </p:nvPr>
        </p:nvSpPr>
        <p:spPr>
          <a:xfrm>
            <a:off x="1017173" y="2476182"/>
            <a:ext cx="4797166" cy="1176049"/>
          </a:xfrm>
          <a:prstGeom prst="rect"/>
          <a:noFill/>
        </p:spPr>
        <p:txBody>
          <a:bodyPr anchor="t" anchorCtr="0" bIns="0" lIns="90000" rIns="90000" rtlCol="0" tIns="14414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案例名称：小米之家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16" name="矩形: 圆角 28"/>
          <p:cNvSpPr/>
          <p:nvPr>
            <p:custDataLst>
              <p:tags r:id="rId8"/>
            </p:custDataLst>
          </p:nvPr>
        </p:nvSpPr>
        <p:spPr>
          <a:xfrm>
            <a:off x="6553174" y="1849775"/>
            <a:ext cx="2262025" cy="51768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718" name="正文"/>
          <p:cNvSpPr txBox="1"/>
          <p:nvPr>
            <p:custDataLst>
              <p:tags r:id="rId9"/>
            </p:custDataLst>
          </p:nvPr>
        </p:nvSpPr>
        <p:spPr>
          <a:xfrm>
            <a:off x="6553174" y="2476182"/>
            <a:ext cx="4797166" cy="1176049"/>
          </a:xfrm>
          <a:prstGeom prst="rect"/>
          <a:noFill/>
        </p:spPr>
        <p:txBody>
          <a:bodyPr anchor="t" anchorCtr="0" bIns="0" lIns="90000" rIns="90000" rtlCol="0" tIns="144145" wrap="square">
            <a:normAutofit fontScale="95556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案例简介：小米之家将线上线下融合销售策略运用得淋漓尽致，通过线下体验店和线上商城的有机结合，提升消费者购物体验，实现销售增长。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20" name="矩形: 圆角 6"/>
          <p:cNvSpPr/>
          <p:nvPr>
            <p:custDataLst>
              <p:tags r:id="rId10"/>
            </p:custDataLst>
          </p:nvPr>
        </p:nvSpPr>
        <p:spPr>
          <a:xfrm>
            <a:off x="6373591" y="3889098"/>
            <a:ext cx="4980209" cy="2018625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722" name="矩形: 圆角 9"/>
          <p:cNvSpPr/>
          <p:nvPr>
            <p:custDataLst>
              <p:tags r:id="rId11"/>
            </p:custDataLst>
          </p:nvPr>
        </p:nvSpPr>
        <p:spPr>
          <a:xfrm>
            <a:off x="6552565" y="4105205"/>
            <a:ext cx="2262126" cy="5174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724" name="正文"/>
          <p:cNvSpPr txBox="1"/>
          <p:nvPr>
            <p:custDataLst>
              <p:tags r:id="rId12"/>
            </p:custDataLst>
          </p:nvPr>
        </p:nvSpPr>
        <p:spPr>
          <a:xfrm>
            <a:off x="6552565" y="4732221"/>
            <a:ext cx="4797166" cy="1176111"/>
          </a:xfrm>
          <a:prstGeom prst="rect"/>
          <a:noFill/>
        </p:spPr>
        <p:txBody>
          <a:bodyPr anchor="t" anchorCtr="0" bIns="0" lIns="90000" rIns="90000" rtlCol="0" tIns="14414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案例简介：星巴克通过线上数字平台如手机应用、社交媒体等与线下门店相互补充，提供便捷的购物体验，增强品牌忠诚度。</a:t>
            </a:r>
            <a:endParaRPr altLang="en-US" sz="16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案例的成功因素分析</a:t>
            </a:r>
            <a:endParaRPr altLang="en-US" lang="zh-CN"/>
          </a:p>
        </p:txBody>
      </p:sp>
      <p:sp>
        <p:nvSpPr>
          <p:cNvPr id="10497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线上线下融合：提供一致的购物体验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营销策略：精准定位，有效推广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数据分析：优化运营，提升效率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产品创新：满足消费者需求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案例的启示和借鉴意义</a:t>
            </a:r>
            <a:endParaRPr altLang="en-US" lang="zh-CN"/>
          </a:p>
        </p:txBody>
      </p:sp>
      <p:sp>
        <p:nvSpPr>
          <p:cNvPr id="104983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案例中值得借鉴的运营模式和管理经验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线上线下融合销售的成功案例，如小米之家、星巴克等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这些案例在融合过程中的关键要素和策略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案例对其他企业的启示和借鉴意义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线上线下融合销售的未来展望</a:t>
            </a:r>
            <a:endParaRPr altLang="en-US" dirty="0" lang="zh-CN"/>
          </a:p>
        </p:txBody>
      </p:sp>
      <p:sp>
        <p:nvSpPr>
          <p:cNvPr id="10499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未来销售行业的发展趋势</a:t>
            </a:r>
            <a:endParaRPr altLang="en-US" lang="zh-CN"/>
          </a:p>
        </p:txBody>
      </p:sp>
      <p:sp>
        <p:nvSpPr>
          <p:cNvPr id="104994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社交化销售：社交媒体平台将成为销售的重要渠道，品牌将更加注重社交化营销。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线上线下融合：随着技术的发展，线上线下的界限将逐渐消失，销售将更加注重线上线下的融合。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个性化需求：随着消费者需求的多样化，销售将更加注重个性化需求的满足。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智能化服务：人工智能、大数据等技术的应用将提升销售服务的智能化水平，提高客户体验。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线上线下融合销售的创新方向</a:t>
            </a:r>
            <a:endParaRPr altLang="en-US" lang="zh-CN"/>
          </a:p>
        </p:txBody>
      </p:sp>
      <p:sp>
        <p:nvSpPr>
          <p:cNvPr id="10500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人工智能技术：利用AI算法预测消费者需求，实现精准营销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社交电商模式：借助社交媒体平台，实现品牌与消费者的直接互动，提高转化率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智能物流管理：通过智能化物流管理系统，提高配送效率，提升消费者满意度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虚拟现实/增强现实技术：提供沉浸式购物体验，吸引消费者线上体验线下购买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未来线上线下融合销售的挑战和机遇</a:t>
            </a:r>
            <a:endParaRPr altLang="en-US" lang="zh-CN"/>
          </a:p>
        </p:txBody>
      </p:sp>
      <p:sp>
        <p:nvSpPr>
          <p:cNvPr id="105008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机遇：利用大数据和人工智能技术，精准定位目标客户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挑战：如何平衡线上线下的销售策略，实现优势互补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挑战：如何提高消费者体验，满足个性化需求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机遇：拓展销售渠道，扩大市场份额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1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1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1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5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custom20230986_5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5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5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5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6_5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5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5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5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6_5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5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5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5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6_5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5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5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5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986_5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5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5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5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98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0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07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5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5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6_3*l_h_a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6_3*l_h_f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6_3*l_h_a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5,&quot;colorType&quot;:1,&quot;foreColorIndex&quot;:5,&quot;pos&quot;:1,&quot;transparency&quot;:0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6_3*l_h_f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6_3*l_h_a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6_3*l_h_f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6_3*l_h_i*1_4_1"/>
  <p:tag name="KSO_WM_TEMPLATE_CATEGORY" val="diagram"/>
  <p:tag name="KSO_WM_TEMPLATE_INDEX" val="2023167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6_3*l_h_a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6_3*l_h_f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0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07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64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2024-01-05T20:05:25Z</dcterms:created>
  <dcterms:modified xsi:type="dcterms:W3CDTF">2024-01-05T20:05:25Z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15179cdd1f2e44cb9a1a5558b74e1b95_21</vt:lpwstr>
  </property>
</Properties>
</file>