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84" r:id="rId1"/>
    <p:sldMasterId id="2147483921" r:id="rId2"/>
  </p:sldMasterIdLst>
  <p:notesMasterIdLst>
    <p:notesMasterId r:id="rId3"/>
  </p:notesMasterIdLst>
  <p:sldIdLst>
    <p:sldId id="365" r:id="rId4"/>
    <p:sldId id="370" r:id="rId5"/>
    <p:sldId id="374" r:id="rId6"/>
    <p:sldId id="377" r:id="rId7"/>
    <p:sldId id="383" r:id="rId9"/>
    <p:sldId id="386" r:id="rId10"/>
    <p:sldId id="389" r:id="rId11"/>
    <p:sldId id="392" r:id="rId12"/>
    <p:sldId id="398" r:id="rId14"/>
    <p:sldId id="401" r:id="rId15"/>
    <p:sldId id="404" r:id="rId16"/>
    <p:sldId id="407" r:id="rId17"/>
    <p:sldId id="413" r:id="rId19"/>
    <p:sldId id="416" r:id="rId20"/>
    <p:sldId id="419" r:id="rId21"/>
    <p:sldId id="422" r:id="rId22"/>
    <p:sldId id="428" r:id="rId24"/>
    <p:sldId id="431" r:id="rId25"/>
    <p:sldId id="434" r:id="rId26"/>
    <p:sldId id="437" r:id="rId27"/>
    <p:sldId id="443" r:id="rId29"/>
    <p:sldId id="446" r:id="rId30"/>
    <p:sldId id="449" r:id="rId31"/>
    <p:sldId id="452" r:id="rId32"/>
    <p:sldId id="455" r:id="rId33"/>
    <p:sldId id="458" r:id="rId34"/>
    <p:sldId id="464" r:id="rId36"/>
    <p:sldId id="467" r:id="rId37"/>
    <p:sldId id="470" r:id="rId38"/>
    <p:sldId id="473"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tags" Target="../tags/tag210.xml"/><Relationship Id="rId22" Type="http://schemas.openxmlformats.org/officeDocument/2006/relationships/tags" Target="../tags/tag211.xml"/><Relationship Id="rId23" Type="http://schemas.openxmlformats.org/officeDocument/2006/relationships/tags" Target="../tags/tag212.xml"/><Relationship Id="rId24" Type="http://schemas.openxmlformats.org/officeDocument/2006/relationships/tags" Target="../tags/tag213.xml"/><Relationship Id="rId25" Type="http://schemas.openxmlformats.org/officeDocument/2006/relationships/tags" Target="../tags/tag214.xml"/><Relationship Id="rId26"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tags" Target="../tags/tag285.xml"/><Relationship Id="rId14" Type="http://schemas.openxmlformats.org/officeDocument/2006/relationships/tags" Target="../tags/tag286.xml"/><Relationship Id="rId15" Type="http://schemas.openxmlformats.org/officeDocument/2006/relationships/tags" Target="../tags/tag287.xml"/><Relationship Id="rId16" Type="http://schemas.openxmlformats.org/officeDocument/2006/relationships/tags" Target="../tags/tag288.xml"/><Relationship Id="rId17" Type="http://schemas.openxmlformats.org/officeDocument/2006/relationships/tags" Target="../tags/tag289.xml"/><Relationship Id="rId18" Type="http://schemas.openxmlformats.org/officeDocument/2006/relationships/tags" Target="../tags/tag290.xml"/><Relationship Id="rId1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数字校园中的智能化课堂与智慧教室建设</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数字校园的发展背景</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智能化课堂的建设</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数字校园中的智能化课堂与智慧教室的融合</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智慧教室的建设</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数字校园中的智能化课堂与智慧教室建设的挑战与对策</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数字校园的发展背景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信息化时代的到来</a:t>
            </a:r>
            <a:endParaRPr altLang="en-US" lang="zh-CN"/>
          </a:p>
        </p:txBody>
      </p:sp>
      <p:sp>
        <p:nvSpPr>
          <p:cNvPr id="10490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信息技术的发展：计算机、互联网、移动设备等技术的普及和应用</a:t>
            </a:r>
            <a:endParaRPr altLang="en-US" dirty="0" sz="2000" lang="zh-CN" spc="200">
              <a:solidFill>
                <a:schemeClr val="tx1">
                  <a:lumMod val="85000"/>
                  <a:lumOff val="15000"/>
                </a:schemeClr>
              </a:solidFill>
              <a:latin typeface="+mn-ea"/>
              <a:sym typeface="+mn-ea"/>
            </a:endParaRPr>
          </a:p>
        </p:txBody>
      </p:sp>
      <p:sp>
        <p:nvSpPr>
          <p:cNvPr id="10490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教育信息化政策的推动：国家对教育信息化建设的重视和支持</a:t>
            </a:r>
            <a:endParaRPr altLang="en-US" dirty="0" sz="2000" lang="zh-CN" spc="200">
              <a:solidFill>
                <a:schemeClr val="tx1">
                  <a:lumMod val="85000"/>
                  <a:lumOff val="15000"/>
                </a:schemeClr>
              </a:solidFill>
              <a:latin typeface="+mn-ea"/>
              <a:sym typeface="+mn-ea"/>
            </a:endParaRPr>
          </a:p>
        </p:txBody>
      </p:sp>
      <p:sp>
        <p:nvSpPr>
          <p:cNvPr id="10490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数字化校园建设的推动：数字化校园建设成为学校发展的重要方向</a:t>
            </a:r>
            <a:endParaRPr altLang="en-US" dirty="0" sz="2000" lang="zh-CN" spc="200">
              <a:solidFill>
                <a:schemeClr val="tx1">
                  <a:lumMod val="85000"/>
                  <a:lumOff val="15000"/>
                </a:schemeClr>
              </a:solidFill>
              <a:latin typeface="+mn-ea"/>
              <a:sym typeface="+mn-ea"/>
            </a:endParaRPr>
          </a:p>
        </p:txBody>
      </p:sp>
      <p:sp>
        <p:nvSpPr>
          <p:cNvPr id="10490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4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智能化课堂与智慧教室建设的需要：信息化技术为智能化课堂和智慧教室建设提供了有力支持</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教育信息化的发展趋势</a:t>
            </a:r>
            <a:endParaRPr altLang="en-US" lang="zh-CN"/>
          </a:p>
        </p:txBody>
      </p:sp>
      <p:sp>
        <p:nvSpPr>
          <p:cNvPr id="10490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信息技术与教育深度融合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数字化教育资源建设与共享</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个性化学习与智能化教学支持</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跨学科教育与创新能力培养</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数字校园建设的必要性</a:t>
            </a:r>
            <a:endParaRPr altLang="en-US" lang="zh-CN"/>
          </a:p>
        </p:txBody>
      </p:sp>
      <p:sp>
        <p:nvSpPr>
          <p:cNvPr id="10491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信息技术的发展推动数字校园建设</a:t>
            </a:r>
            <a:endParaRPr altLang="en-US" dirty="0" sz="2000" lang="zh-CN" spc="150">
              <a:solidFill>
                <a:schemeClr val="tx1">
                  <a:lumMod val="85000"/>
                  <a:lumOff val="15000"/>
                </a:schemeClr>
              </a:solidFill>
              <a:latin typeface="+mn-ea"/>
              <a:sym typeface="+mn-ea"/>
            </a:endParaRPr>
          </a:p>
        </p:txBody>
      </p:sp>
      <p:sp>
        <p:nvSpPr>
          <p:cNvPr id="10491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传统教育模式的弊端需要数字校园建设来弥补</a:t>
            </a:r>
            <a:endParaRPr altLang="en-US" dirty="0" sz="2000" lang="zh-CN" spc="150">
              <a:solidFill>
                <a:schemeClr val="tx1">
                  <a:lumMod val="85000"/>
                  <a:lumOff val="15000"/>
                </a:schemeClr>
              </a:solidFill>
              <a:latin typeface="+mn-ea"/>
              <a:sym typeface="+mn-ea"/>
            </a:endParaRPr>
          </a:p>
        </p:txBody>
      </p:sp>
      <p:sp>
        <p:nvSpPr>
          <p:cNvPr id="10491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数字校园建设有利于提高教育质量和效率</a:t>
            </a:r>
            <a:endParaRPr altLang="en-US" dirty="0" sz="2000" lang="zh-CN" spc="150">
              <a:solidFill>
                <a:schemeClr val="tx1">
                  <a:lumMod val="85000"/>
                  <a:lumOff val="15000"/>
                </a:schemeClr>
              </a:solidFill>
              <a:latin typeface="+mn-ea"/>
              <a:sym typeface="+mn-ea"/>
            </a:endParaRPr>
          </a:p>
        </p:txBody>
      </p:sp>
      <p:sp>
        <p:nvSpPr>
          <p:cNvPr id="10491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数字校园建设是未来教育发展的必然趋势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2"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14" name="标题 4"/>
          <p:cNvSpPr>
            <a:spLocks noGrp="1"/>
          </p:cNvSpPr>
          <p:nvPr>
            <p:ph type="title" idx="1"/>
            <p:custDataLst>
              <p:tags r:id="rId2"/>
            </p:custDataLst>
          </p:nvPr>
        </p:nvSpPr>
        <p:spPr/>
        <p:txBody>
          <a:bodyPr/>
          <a:p>
            <a:r>
              <a:rPr altLang="en-US" dirty="0" lang="zh-CN"/>
              <a:t>智能化课堂的建设</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2"/>
          <p:cNvSpPr>
            <a:spLocks noGrp="1"/>
          </p:cNvSpPr>
          <p:nvPr>
            <p:ph type="title" idx="2"/>
          </p:nvPr>
        </p:nvSpPr>
        <p:spPr/>
        <p:txBody>
          <a:bodyPr/>
          <a:p>
            <a:r>
              <a:rPr altLang="en-US" lang="zh-CN"/>
              <a:t>智能化课堂的概念和特点</a:t>
            </a:r>
            <a:endParaRPr altLang="en-US" lang="zh-CN"/>
          </a:p>
        </p:txBody>
      </p:sp>
      <p:sp>
        <p:nvSpPr>
          <p:cNvPr id="1049286"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概念：智能化课堂是一种基于现代信息技术和人工智能技术的课堂教学模式</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特点：个性化教学、智能化评估、多元化互动、高效化教学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8" name="内容占位符 1"/>
          <p:cNvSpPr>
            <a:spLocks noGrp="1"/>
          </p:cNvSpPr>
          <p:nvPr>
            <p:ph idx="3"/>
          </p:nvPr>
        </p:nvSpPr>
        <p:spPr/>
        <p:txBody>
          <a:bodyPr>
            <a:normAutofit fontScale="55000"/>
          </a:bodyPr>
          <a:p>
            <a:r>
              <a:rPr altLang="en-US" lang="zh-CN"/>
              <a:t>数字化教学环境：提供多媒体教学设备、网络连接等基础设施</a:t>
            </a:r>
            <a:endParaRPr altLang="en-US" lang="zh-CN"/>
          </a:p>
          <a:p>
            <a:r>
              <a:rPr altLang="en-US" lang="zh-CN"/>
              <a:t>智能化教学系统：应用人工智能、大数据等技术，实现个性化教学、智能评估等功能</a:t>
            </a:r>
            <a:endParaRPr altLang="en-US" lang="zh-CN"/>
          </a:p>
          <a:p>
            <a:r>
              <a:rPr altLang="en-US" lang="zh-CN"/>
              <a:t>数字化教学资源：建设丰富多样的数字教学资源，如电子教材、在线课程等</a:t>
            </a:r>
            <a:endParaRPr altLang="en-US" lang="zh-CN"/>
          </a:p>
          <a:p>
            <a:r>
              <a:rPr altLang="en-US" lang="zh-CN"/>
              <a:t>智能化教学管理：通过信息化手段，实现对教学过程、教学效果的实时监控和管理  智能化课堂的建设内容</a:t>
            </a:r>
            <a:endParaRPr altLang="en-US" lang="zh-CN"/>
          </a:p>
          <a:p>
            <a:pPr lvl="1"/>
            <a:r>
              <a:rPr altLang="en-US" lang="zh-CN"/>
              <a:t>智能化课堂的建设内容</a:t>
            </a:r>
            <a:endParaRPr altLang="en-US" lang="zh-CN"/>
          </a:p>
          <a:p>
            <a:r>
              <a:rPr altLang="en-US" lang="zh-CN"/>
              <a:t>智能化教学系统：包括智能教学平台、智能评估系统等，实现个性化教学和智能评估</a:t>
            </a:r>
            <a:endParaRPr altLang="en-US" lang="zh-CN"/>
          </a:p>
          <a:p>
            <a:r>
              <a:rPr altLang="en-US" lang="zh-CN"/>
              <a:t>数字化教学资源：包括电子教材、在线课程等，丰富教学内容和形式</a:t>
            </a:r>
            <a:endParaRPr altLang="en-US" lang="zh-CN"/>
          </a:p>
          <a:p>
            <a:r>
              <a:rPr altLang="en-US" lang="zh-CN"/>
              <a:t>数字化教学环境：提供多媒体教学设备、网络连接等基础设施，保障教学顺利进行</a:t>
            </a:r>
            <a:endParaRPr altLang="en-US" lang="zh-CN"/>
          </a:p>
          <a:p>
            <a:r>
              <a:rPr altLang="en-US" lang="zh-CN"/>
              <a:t>智能化教学管理：通过信息化手段，实现对教学过程、教学效果的实时监控和管理，提高教学质量和效率  智能化课堂的建设内容</a:t>
            </a:r>
            <a:endParaRPr altLang="en-US" lang="zh-CN"/>
          </a:p>
          <a:p>
            <a:pPr lvl="1"/>
            <a:r>
              <a:rPr altLang="en-US" lang="zh-CN"/>
              <a:t>智能化课堂的建设内容</a:t>
            </a:r>
            <a:endParaRPr altLang="en-US" lang="zh-CN"/>
          </a:p>
          <a:p>
            <a:r>
              <a:rPr altLang="en-US" lang="zh-CN"/>
              <a:t>智能化教学系统：利用人工智能、大数据等技术，实现个性化教学和智能评估，提高教学效果</a:t>
            </a:r>
            <a:endParaRPr altLang="en-US" lang="zh-CN"/>
          </a:p>
          <a:p>
            <a:r>
              <a:rPr altLang="en-US" lang="zh-CN"/>
              <a:t>数字化教学资源：建设电子教材、在线课程等多样化教学资源，满足不同学习需求</a:t>
            </a:r>
            <a:endParaRPr altLang="en-US" lang="zh-CN"/>
          </a:p>
          <a:p>
            <a:r>
              <a:rPr altLang="en-US" lang="zh-CN"/>
              <a:t>数字化教学环境：提供多媒体教学设备、网络连接等基础设施，保障教学顺利进行</a:t>
            </a:r>
            <a:endParaRPr altLang="en-US" lang="zh-CN"/>
          </a:p>
          <a:p>
            <a:r>
              <a:rPr altLang="en-US" lang="zh-CN"/>
              <a:t>智能化教学管理：通过信息化手段，实现对教学过程、教学效果的实时监控和管理，提高教学质量和效率  智能化课堂的建设内容</a:t>
            </a:r>
            <a:endParaRPr altLang="en-US" lang="zh-CN"/>
          </a:p>
          <a:p>
            <a:pPr lvl="1"/>
            <a:r>
              <a:rPr altLang="en-US" lang="zh-CN"/>
              <a:t>智能化课堂的建设内容</a:t>
            </a:r>
            <a:endParaRPr altLang="en-US" lang="zh-CN"/>
          </a:p>
          <a:p>
            <a:r>
              <a:rPr altLang="en-US" lang="zh-CN"/>
              <a:t>数字化教学环境：提供多媒体教学设备、网络连接等基础设施，保障教学顺利进行</a:t>
            </a:r>
            <a:endParaRPr altLang="en-US" lang="zh-CN"/>
          </a:p>
          <a:p>
            <a:r>
              <a:rPr altLang="en-US" lang="zh-CN"/>
              <a:t>智能化教学系统：利用人工智能、大数据等技术，实现个性化教学和智能评估，提高教学效果</a:t>
            </a:r>
            <a:endParaRPr altLang="en-US" lang="zh-CN"/>
          </a:p>
          <a:p>
            <a:r>
              <a:rPr altLang="en-US" lang="zh-CN"/>
              <a:t>数字化教学资源：建设电子教材、在线课程等多样化教学资源，满足不同学习需求</a:t>
            </a:r>
            <a:endParaRPr altLang="en-US" lang="zh-CN"/>
          </a:p>
          <a:p>
            <a:r>
              <a:rPr altLang="en-US" lang="zh-CN"/>
              <a:t>智能化教学管理：通过信息化手段，实现对教学过程、教学效果的实时监控和管理，提高教学质量和效率</a:t>
            </a:r>
            <a:endParaRPr altLang="en-US" lang="zh-CN"/>
          </a:p>
        </p:txBody>
      </p:sp>
      <p:sp>
        <p:nvSpPr>
          <p:cNvPr id="1049330" name="标题 2"/>
          <p:cNvSpPr>
            <a:spLocks noGrp="1"/>
          </p:cNvSpPr>
          <p:nvPr>
            <p:ph type="title" idx="2"/>
          </p:nvPr>
        </p:nvSpPr>
        <p:spPr/>
        <p:txBody>
          <a:bodyPr/>
          <a:p>
            <a:r>
              <a:rPr altLang="en-US" lang="zh-CN"/>
              <a:t>智能化课堂的建设内容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2"/>
          <p:cNvSpPr>
            <a:spLocks noGrp="1"/>
          </p:cNvSpPr>
          <p:nvPr>
            <p:ph type="title" idx="2"/>
          </p:nvPr>
        </p:nvSpPr>
        <p:spPr/>
        <p:txBody>
          <a:bodyPr/>
          <a:p>
            <a:r>
              <a:rPr altLang="en-US" lang="zh-CN"/>
              <a:t>智能化课堂的应用场景</a:t>
            </a:r>
            <a:endParaRPr altLang="en-US" lang="zh-CN"/>
          </a:p>
        </p:txBody>
      </p:sp>
      <p:sp>
        <p:nvSpPr>
          <p:cNvPr id="104937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智能教学：利用人工智能技术辅助教师进行教学，提高教学效果</a:t>
            </a:r>
            <a:endParaRPr altLang="en-US" dirty="0" sz="1200" lang="zh-CN" spc="150">
              <a:solidFill>
                <a:schemeClr val="tx1">
                  <a:lumMod val="85000"/>
                  <a:lumOff val="15000"/>
                </a:schemeClr>
              </a:solidFill>
              <a:latin typeface="+mn-ea"/>
              <a:sym typeface="+mn-ea"/>
            </a:endParaRPr>
          </a:p>
        </p:txBody>
      </p:sp>
      <p:sp>
        <p:nvSpPr>
          <p:cNvPr id="104937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个性化学习：根据学生的特点和需求，提供个性化的学习资源和教学方案</a:t>
            </a:r>
            <a:endParaRPr altLang="en-US" dirty="0" sz="1200" lang="zh-CN" spc="150">
              <a:solidFill>
                <a:schemeClr val="tx1">
                  <a:lumMod val="85000"/>
                  <a:lumOff val="15000"/>
                </a:schemeClr>
              </a:solidFill>
              <a:latin typeface="+mn-ea"/>
              <a:sym typeface="+mn-ea"/>
            </a:endParaRPr>
          </a:p>
        </p:txBody>
      </p:sp>
      <p:sp>
        <p:nvSpPr>
          <p:cNvPr id="104938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智能评估：通过大数据分析和人工智能技术，对学生的学习情况进行实时评估和反馈</a:t>
            </a:r>
            <a:endParaRPr altLang="en-US" dirty="0" sz="1200" lang="zh-CN" spc="150">
              <a:solidFill>
                <a:schemeClr val="tx1">
                  <a:lumMod val="85000"/>
                  <a:lumOff val="15000"/>
                </a:schemeClr>
              </a:solidFill>
              <a:latin typeface="+mn-ea"/>
              <a:sym typeface="+mn-ea"/>
            </a:endParaRPr>
          </a:p>
        </p:txBody>
      </p:sp>
      <p:sp>
        <p:nvSpPr>
          <p:cNvPr id="104938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智能管理：对教学过程进行智能化管理，提高教学效率和管理水平</a:t>
            </a:r>
            <a:endParaRPr altLang="en-US" dirty="0" sz="1200" lang="zh-CN" spc="150">
              <a:solidFill>
                <a:schemeClr val="tx1">
                  <a:lumMod val="85000"/>
                  <a:lumOff val="15000"/>
                </a:schemeClr>
              </a:solidFill>
              <a:latin typeface="+mn-ea"/>
              <a:sym typeface="+mn-ea"/>
            </a:endParaRPr>
          </a:p>
        </p:txBody>
      </p:sp>
      <p:sp>
        <p:nvSpPr>
          <p:cNvPr id="104939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436" name="标题 4"/>
          <p:cNvSpPr>
            <a:spLocks noGrp="1"/>
          </p:cNvSpPr>
          <p:nvPr>
            <p:ph type="title" idx="1"/>
            <p:custDataLst>
              <p:tags r:id="rId2"/>
            </p:custDataLst>
          </p:nvPr>
        </p:nvSpPr>
        <p:spPr/>
        <p:txBody>
          <a:bodyPr/>
          <a:p>
            <a:r>
              <a:rPr altLang="en-US" dirty="0" lang="zh-CN"/>
              <a:t>智慧教室的建设</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6" name="标题 2"/>
          <p:cNvSpPr>
            <a:spLocks noGrp="1"/>
          </p:cNvSpPr>
          <p:nvPr>
            <p:ph type="title" idx="2"/>
          </p:nvPr>
        </p:nvSpPr>
        <p:spPr/>
        <p:txBody>
          <a:bodyPr/>
          <a:p>
            <a:r>
              <a:rPr altLang="en-US" lang="zh-CN"/>
              <a:t>智慧教室的概念和特点</a:t>
            </a:r>
            <a:endParaRPr altLang="en-US" lang="zh-CN"/>
          </a:p>
        </p:txBody>
      </p:sp>
      <p:sp>
        <p:nvSpPr>
          <p:cNvPr id="1049508" name="正文"/>
          <p:cNvSpPr txBox="1"/>
          <p:nvPr>
            <p:custDataLst>
              <p:tags r:id="rId1"/>
            </p:custDataLst>
          </p:nvPr>
        </p:nvSpPr>
        <p:spPr>
          <a:xfrm>
            <a:off x="3715826" y="1866382"/>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输入你的智能图形项正文，请尽量言简意赅的阐述观点。</a:t>
            </a:r>
            <a:endParaRPr altLang="en-US" dirty="0" sz="1200" lang="zh-CN" spc="150">
              <a:solidFill>
                <a:schemeClr val="tx1">
                  <a:lumMod val="65000"/>
                  <a:lumOff val="35000"/>
                </a:schemeClr>
              </a:solidFill>
              <a:latin typeface="+mn-ea"/>
              <a:sym typeface="+mn-ea"/>
            </a:endParaRPr>
          </a:p>
        </p:txBody>
      </p:sp>
      <p:sp>
        <p:nvSpPr>
          <p:cNvPr id="1049510" name="标题"/>
          <p:cNvSpPr txBox="1"/>
          <p:nvPr>
            <p:custDataLst>
              <p:tags r:id="rId2"/>
            </p:custDataLst>
          </p:nvPr>
        </p:nvSpPr>
        <p:spPr>
          <a:xfrm>
            <a:off x="3715826" y="1490400"/>
            <a:ext cx="4754348" cy="3741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定义：智慧教室是一种基于先进信息技术和教学理念构建的现代化教室。</a:t>
            </a:r>
            <a:endParaRPr altLang="en-US" b="1" dirty="0" sz="1000" lang="zh-CN" spc="300">
              <a:solidFill>
                <a:schemeClr val="accent1"/>
              </a:solidFill>
              <a:latin typeface="+mj-ea"/>
              <a:ea typeface="+mj-ea"/>
              <a:sym typeface="+mn-ea"/>
            </a:endParaRPr>
          </a:p>
        </p:txBody>
      </p:sp>
      <p:sp>
        <p:nvSpPr>
          <p:cNvPr id="1049512" name="正文"/>
          <p:cNvSpPr txBox="1"/>
          <p:nvPr>
            <p:custDataLst>
              <p:tags r:id="rId3"/>
            </p:custDataLst>
          </p:nvPr>
        </p:nvSpPr>
        <p:spPr>
          <a:xfrm>
            <a:off x="3715826" y="2668072"/>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智慧教室的特点</a:t>
            </a:r>
            <a:endParaRPr altLang="en-US" dirty="0" sz="1200" lang="zh-CN" spc="150">
              <a:solidFill>
                <a:schemeClr val="tx1">
                  <a:lumMod val="65000"/>
                  <a:lumOff val="35000"/>
                </a:schemeClr>
              </a:solidFill>
              <a:latin typeface="+mn-ea"/>
              <a:sym typeface="+mn-ea"/>
            </a:endParaRPr>
          </a:p>
        </p:txBody>
      </p:sp>
      <p:sp>
        <p:nvSpPr>
          <p:cNvPr id="1049514" name="标题"/>
          <p:cNvSpPr txBox="1"/>
          <p:nvPr>
            <p:custDataLst>
              <p:tags r:id="rId4"/>
            </p:custDataLst>
          </p:nvPr>
        </p:nvSpPr>
        <p:spPr>
          <a:xfrm>
            <a:off x="3715826" y="2292090"/>
            <a:ext cx="4754348" cy="374162"/>
          </a:xfrm>
          <a:prstGeom prst="rect"/>
          <a:noFill/>
        </p:spPr>
        <p:txBody>
          <a:bodyPr anchor="b" bIns="0" lIns="0" rIns="0" rtlCol="0" tIns="0" wrap="square">
            <a:normAutofit fontScale="90000"/>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特点：智慧教室具备智能化、网络化、互动化、个性化等特征，能够提供更加便捷、高效、灵活的教学环境。  智慧教室的特点</a:t>
            </a:r>
            <a:endParaRPr altLang="en-US" b="1" dirty="0" sz="1000" lang="zh-CN" spc="300">
              <a:solidFill>
                <a:schemeClr val="accent1"/>
              </a:solidFill>
              <a:latin typeface="+mj-ea"/>
              <a:ea typeface="+mj-ea"/>
              <a:sym typeface="+mn-ea"/>
            </a:endParaRPr>
          </a:p>
        </p:txBody>
      </p:sp>
      <p:sp>
        <p:nvSpPr>
          <p:cNvPr id="1049516" name="正文"/>
          <p:cNvSpPr txBox="1"/>
          <p:nvPr>
            <p:custDataLst>
              <p:tags r:id="rId5"/>
            </p:custDataLst>
          </p:nvPr>
        </p:nvSpPr>
        <p:spPr>
          <a:xfrm>
            <a:off x="3715826" y="3469761"/>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输入你的智能图形项正文，请尽量言简意赅的阐述观点。</a:t>
            </a:r>
            <a:endParaRPr altLang="en-US" dirty="0" sz="1200" lang="zh-CN" spc="150">
              <a:solidFill>
                <a:schemeClr val="tx1">
                  <a:lumMod val="65000"/>
                  <a:lumOff val="35000"/>
                </a:schemeClr>
              </a:solidFill>
              <a:latin typeface="+mn-ea"/>
              <a:sym typeface="+mn-ea"/>
            </a:endParaRPr>
          </a:p>
        </p:txBody>
      </p:sp>
      <p:sp>
        <p:nvSpPr>
          <p:cNvPr id="1049518" name="标题"/>
          <p:cNvSpPr txBox="1"/>
          <p:nvPr>
            <p:custDataLst>
              <p:tags r:id="rId6"/>
            </p:custDataLst>
          </p:nvPr>
        </p:nvSpPr>
        <p:spPr>
          <a:xfrm>
            <a:off x="3715826" y="3093780"/>
            <a:ext cx="4754348" cy="3741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智能化教学设备：智慧教室配备先进的智能化教学设备，如电子白板、智能投影仪、互动教学系统等，能够实现多媒体教学、网络教学等多种教学模式。</a:t>
            </a:r>
            <a:endParaRPr altLang="en-US" b="1" dirty="0" sz="1000" lang="zh-CN" spc="300">
              <a:solidFill>
                <a:schemeClr val="accent1"/>
              </a:solidFill>
              <a:latin typeface="+mj-ea"/>
              <a:ea typeface="+mj-ea"/>
              <a:sym typeface="+mn-ea"/>
            </a:endParaRPr>
          </a:p>
        </p:txBody>
      </p:sp>
      <p:sp>
        <p:nvSpPr>
          <p:cNvPr id="1049520" name="正文"/>
          <p:cNvSpPr txBox="1"/>
          <p:nvPr>
            <p:custDataLst>
              <p:tags r:id="rId7"/>
            </p:custDataLst>
          </p:nvPr>
        </p:nvSpPr>
        <p:spPr>
          <a:xfrm>
            <a:off x="3715826" y="4271451"/>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输入你的智能图形项正文，请尽量言简意赅的阐述观点。</a:t>
            </a:r>
            <a:endParaRPr altLang="en-US" dirty="0" sz="1200" lang="zh-CN" spc="150">
              <a:solidFill>
                <a:schemeClr val="tx1">
                  <a:lumMod val="65000"/>
                  <a:lumOff val="35000"/>
                </a:schemeClr>
              </a:solidFill>
              <a:latin typeface="+mn-ea"/>
              <a:sym typeface="+mn-ea"/>
            </a:endParaRPr>
          </a:p>
        </p:txBody>
      </p:sp>
      <p:sp>
        <p:nvSpPr>
          <p:cNvPr id="1049522" name="标题"/>
          <p:cNvSpPr txBox="1"/>
          <p:nvPr>
            <p:custDataLst>
              <p:tags r:id="rId8"/>
            </p:custDataLst>
          </p:nvPr>
        </p:nvSpPr>
        <p:spPr>
          <a:xfrm>
            <a:off x="3715826" y="3895470"/>
            <a:ext cx="4754348" cy="374162"/>
          </a:xfrm>
          <a:prstGeom prst="rect"/>
          <a:noFill/>
        </p:spPr>
        <p:txBody>
          <a:bodyPr anchor="b" bIns="0" lIns="0" rIns="0" rtlCol="0" tIns="0" wrap="square">
            <a:normAutofit fontScale="90000"/>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互动化教学环境：智慧教室注重师生互动、生生互动，通过互动教学系统、在线讨论等功能，促进课堂互动，提高教学效果。</a:t>
            </a:r>
            <a:endParaRPr altLang="en-US" b="1" dirty="0" sz="1000" lang="zh-CN" spc="300">
              <a:solidFill>
                <a:schemeClr val="accent1"/>
              </a:solidFill>
              <a:latin typeface="+mj-ea"/>
              <a:ea typeface="+mj-ea"/>
              <a:sym typeface="+mn-ea"/>
            </a:endParaRPr>
          </a:p>
        </p:txBody>
      </p:sp>
      <p:sp>
        <p:nvSpPr>
          <p:cNvPr id="1049524" name="正文"/>
          <p:cNvSpPr txBox="1"/>
          <p:nvPr>
            <p:custDataLst>
              <p:tags r:id="rId9"/>
            </p:custDataLst>
          </p:nvPr>
        </p:nvSpPr>
        <p:spPr>
          <a:xfrm>
            <a:off x="3715826" y="5073141"/>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输入你的智能图形项正文，请尽量言简意赅的阐述观点。</a:t>
            </a:r>
            <a:endParaRPr altLang="en-US" dirty="0" sz="1200" lang="zh-CN" spc="150">
              <a:solidFill>
                <a:schemeClr val="tx1">
                  <a:lumMod val="65000"/>
                  <a:lumOff val="35000"/>
                </a:schemeClr>
              </a:solidFill>
              <a:latin typeface="+mn-ea"/>
              <a:sym typeface="+mn-ea"/>
            </a:endParaRPr>
          </a:p>
        </p:txBody>
      </p:sp>
      <p:sp>
        <p:nvSpPr>
          <p:cNvPr id="1049526" name="标题"/>
          <p:cNvSpPr txBox="1"/>
          <p:nvPr>
            <p:custDataLst>
              <p:tags r:id="rId10"/>
            </p:custDataLst>
          </p:nvPr>
        </p:nvSpPr>
        <p:spPr>
          <a:xfrm>
            <a:off x="3715826" y="4697160"/>
            <a:ext cx="4754348" cy="3741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个性化学习体验：智慧教室能够根据学生的学习需求和特点，提供个性化的学习资源和教学服务，帮助学生更好地掌握知识和技能。</a:t>
            </a:r>
            <a:endParaRPr altLang="en-US" b="1" dirty="0" sz="1000" lang="zh-CN" spc="300">
              <a:solidFill>
                <a:schemeClr val="accent1"/>
              </a:solidFill>
              <a:latin typeface="+mj-ea"/>
              <a:ea typeface="+mj-ea"/>
              <a:sym typeface="+mn-ea"/>
            </a:endParaRPr>
          </a:p>
        </p:txBody>
      </p:sp>
      <p:sp>
        <p:nvSpPr>
          <p:cNvPr id="1049528" name="正文"/>
          <p:cNvSpPr txBox="1"/>
          <p:nvPr>
            <p:custDataLst>
              <p:tags r:id="rId11"/>
            </p:custDataLst>
          </p:nvPr>
        </p:nvSpPr>
        <p:spPr>
          <a:xfrm>
            <a:off x="3715826" y="5874831"/>
            <a:ext cx="4754348" cy="37476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输入你的智能图形项正文，请尽量言简意赅的阐述观点。</a:t>
            </a:r>
            <a:endParaRPr altLang="en-US" dirty="0" sz="1200" lang="zh-CN" spc="150">
              <a:solidFill>
                <a:schemeClr val="tx1">
                  <a:lumMod val="65000"/>
                  <a:lumOff val="35000"/>
                </a:schemeClr>
              </a:solidFill>
              <a:latin typeface="+mn-ea"/>
              <a:sym typeface="+mn-ea"/>
            </a:endParaRPr>
          </a:p>
        </p:txBody>
      </p:sp>
      <p:sp>
        <p:nvSpPr>
          <p:cNvPr id="1049530" name="标题"/>
          <p:cNvSpPr txBox="1"/>
          <p:nvPr>
            <p:custDataLst>
              <p:tags r:id="rId12"/>
            </p:custDataLst>
          </p:nvPr>
        </p:nvSpPr>
        <p:spPr>
          <a:xfrm>
            <a:off x="3715826" y="5498849"/>
            <a:ext cx="4754348" cy="374162"/>
          </a:xfrm>
          <a:prstGeom prst="rect"/>
          <a:noFill/>
        </p:spPr>
        <p:txBody>
          <a:bodyPr anchor="b" bIns="0" lIns="0" rIns="0" rtlCol="0" tIns="0" wrap="square">
            <a:normAutofit fontScale="5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高效化管理平台：智慧教室配备高效化的管理平台，能够实现教学资源的统一管理和调度，提高教学效率和管理水平。</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0" name="标题 2"/>
          <p:cNvSpPr>
            <a:spLocks noGrp="1"/>
          </p:cNvSpPr>
          <p:nvPr>
            <p:ph type="title" idx="2"/>
          </p:nvPr>
        </p:nvSpPr>
        <p:spPr/>
        <p:txBody>
          <a:bodyPr/>
          <a:p>
            <a:r>
              <a:rPr altLang="en-US" lang="zh-CN"/>
              <a:t>智慧教室的建设内容</a:t>
            </a:r>
            <a:endParaRPr altLang="en-US" lang="zh-CN"/>
          </a:p>
        </p:txBody>
      </p:sp>
      <p:sp>
        <p:nvSpPr>
          <p:cNvPr id="1049572" name="五边形 2"/>
          <p:cNvSpPr/>
          <p:nvPr>
            <p:custDataLst>
              <p:tags r:id="rId1"/>
            </p:custDataLst>
          </p:nvPr>
        </p:nvSpPr>
        <p:spPr>
          <a:xfrm rot="16200000" flipH="1">
            <a:off x="1287228" y="1997349"/>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3"/>
          <p:cNvSpPr/>
          <p:nvPr>
            <p:custDataLst>
              <p:tags r:id="rId2"/>
            </p:custDataLst>
          </p:nvPr>
        </p:nvSpPr>
        <p:spPr>
          <a:xfrm rot="16200000" flipH="1">
            <a:off x="1305643"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4"/>
          <p:cNvSpPr/>
          <p:nvPr>
            <p:custDataLst>
              <p:tags r:id="rId3"/>
            </p:custDataLst>
          </p:nvPr>
        </p:nvSpPr>
        <p:spPr>
          <a:xfrm>
            <a:off x="71508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5"/>
          <p:cNvSpPr/>
          <p:nvPr>
            <p:custDataLst>
              <p:tags r:id="rId4"/>
            </p:custDataLst>
          </p:nvPr>
        </p:nvSpPr>
        <p:spPr>
          <a:xfrm flipV="1">
            <a:off x="608400" y="2142132"/>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715082" y="326229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教室环境：包括教室布局、照明、通风等</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582" name="五边形 16"/>
          <p:cNvSpPr/>
          <p:nvPr>
            <p:custDataLst>
              <p:tags r:id="rId6"/>
            </p:custDataLst>
          </p:nvPr>
        </p:nvSpPr>
        <p:spPr>
          <a:xfrm rot="16200000" flipH="1">
            <a:off x="5737393" y="1996714"/>
            <a:ext cx="710962" cy="2068749"/>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17"/>
          <p:cNvSpPr/>
          <p:nvPr>
            <p:custDataLst>
              <p:tags r:id="rId7"/>
            </p:custDataLst>
          </p:nvPr>
        </p:nvSpPr>
        <p:spPr>
          <a:xfrm rot="16200000" flipH="1">
            <a:off x="5755174"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18"/>
          <p:cNvSpPr/>
          <p:nvPr>
            <p:custDataLst>
              <p:tags r:id="rId8"/>
            </p:custDataLst>
          </p:nvPr>
        </p:nvSpPr>
        <p:spPr>
          <a:xfrm>
            <a:off x="516461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任意多边形 19"/>
          <p:cNvSpPr/>
          <p:nvPr>
            <p:custDataLst>
              <p:tags r:id="rId9"/>
            </p:custDataLst>
          </p:nvPr>
        </p:nvSpPr>
        <p:spPr>
          <a:xfrm flipV="1">
            <a:off x="5058565" y="2142132"/>
            <a:ext cx="2068749"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5164612" y="3262293"/>
            <a:ext cx="1856368" cy="167255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网络覆盖：确保教室内的网络覆盖，实现高速上网</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592" name="五边形 23"/>
          <p:cNvSpPr/>
          <p:nvPr>
            <p:custDataLst>
              <p:tags r:id="rId11"/>
            </p:custDataLst>
          </p:nvPr>
        </p:nvSpPr>
        <p:spPr>
          <a:xfrm rot="16200000" flipH="1">
            <a:off x="7963111"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五边形 24"/>
          <p:cNvSpPr/>
          <p:nvPr>
            <p:custDataLst>
              <p:tags r:id="rId12"/>
            </p:custDataLst>
          </p:nvPr>
        </p:nvSpPr>
        <p:spPr>
          <a:xfrm rot="16200000" flipH="1">
            <a:off x="7981526"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25"/>
          <p:cNvSpPr/>
          <p:nvPr>
            <p:custDataLst>
              <p:tags r:id="rId13"/>
            </p:custDataLst>
          </p:nvPr>
        </p:nvSpPr>
        <p:spPr>
          <a:xfrm>
            <a:off x="7390330"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26"/>
          <p:cNvSpPr/>
          <p:nvPr>
            <p:custDataLst>
              <p:tags r:id="rId14"/>
            </p:custDataLst>
          </p:nvPr>
        </p:nvSpPr>
        <p:spPr>
          <a:xfrm flipV="1">
            <a:off x="7284918"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7390330" y="3293409"/>
            <a:ext cx="1856368" cy="167255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智能化系统：如教学管理系统、智能考勤系统等</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602" name="五边形 9"/>
          <p:cNvSpPr/>
          <p:nvPr>
            <p:custDataLst>
              <p:tags r:id="rId16"/>
            </p:custDataLst>
          </p:nvPr>
        </p:nvSpPr>
        <p:spPr>
          <a:xfrm rot="16200000" flipH="1">
            <a:off x="3511676" y="2008144"/>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五边形 10"/>
          <p:cNvSpPr/>
          <p:nvPr>
            <p:custDataLst>
              <p:tags r:id="rId17"/>
            </p:custDataLst>
          </p:nvPr>
        </p:nvSpPr>
        <p:spPr>
          <a:xfrm rot="16200000" flipH="1">
            <a:off x="3530091" y="431260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任意多边形 11"/>
          <p:cNvSpPr/>
          <p:nvPr>
            <p:custDataLst>
              <p:tags r:id="rId18"/>
            </p:custDataLst>
          </p:nvPr>
        </p:nvSpPr>
        <p:spPr>
          <a:xfrm>
            <a:off x="2940165" y="268316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08" name="任意多边形 12"/>
          <p:cNvSpPr/>
          <p:nvPr>
            <p:custDataLst>
              <p:tags r:id="rId19"/>
            </p:custDataLst>
          </p:nvPr>
        </p:nvSpPr>
        <p:spPr>
          <a:xfrm flipV="1">
            <a:off x="2833483" y="215292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2938895" y="327245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信息化设备：如投影仪、电脑、音响等</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612" name="五边形 23"/>
          <p:cNvSpPr/>
          <p:nvPr>
            <p:custDataLst>
              <p:tags r:id="rId21"/>
            </p:custDataLst>
          </p:nvPr>
        </p:nvSpPr>
        <p:spPr>
          <a:xfrm rot="16200000" flipH="1">
            <a:off x="10188194"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24"/>
          <p:cNvSpPr/>
          <p:nvPr>
            <p:custDataLst>
              <p:tags r:id="rId22"/>
            </p:custDataLst>
          </p:nvPr>
        </p:nvSpPr>
        <p:spPr>
          <a:xfrm rot="16200000" flipH="1">
            <a:off x="10205974"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25"/>
          <p:cNvSpPr/>
          <p:nvPr>
            <p:custDataLst>
              <p:tags r:id="rId23"/>
            </p:custDataLst>
          </p:nvPr>
        </p:nvSpPr>
        <p:spPr>
          <a:xfrm>
            <a:off x="9614778"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26"/>
          <p:cNvSpPr/>
          <p:nvPr>
            <p:custDataLst>
              <p:tags r:id="rId24"/>
            </p:custDataLst>
          </p:nvPr>
        </p:nvSpPr>
        <p:spPr>
          <a:xfrm flipV="1">
            <a:off x="9510001"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9614778" y="3293409"/>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安全监控：安装监控设备，保障教室安全</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0" name="标题 2"/>
          <p:cNvSpPr>
            <a:spLocks noGrp="1"/>
          </p:cNvSpPr>
          <p:nvPr>
            <p:ph type="title" idx="2"/>
          </p:nvPr>
        </p:nvSpPr>
        <p:spPr/>
        <p:txBody>
          <a:bodyPr/>
          <a:p>
            <a:r>
              <a:rPr altLang="en-US" lang="zh-CN"/>
              <a:t>智慧教室的应用场景</a:t>
            </a:r>
            <a:endParaRPr altLang="en-US" lang="zh-CN"/>
          </a:p>
        </p:txBody>
      </p:sp>
      <p:sp>
        <p:nvSpPr>
          <p:cNvPr id="1049662" name="任意多边形: 形状 2"/>
          <p:cNvSpPr/>
          <p:nvPr>
            <p:custDataLst>
              <p:tags r:id="rId1"/>
            </p:custDataLst>
          </p:nvPr>
        </p:nvSpPr>
        <p:spPr>
          <a:xfrm rot="10800000">
            <a:off x="711775"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4" name="矩形 4"/>
          <p:cNvSpPr/>
          <p:nvPr>
            <p:custDataLst>
              <p:tags r:id="rId2"/>
            </p:custDataLst>
          </p:nvPr>
        </p:nvSpPr>
        <p:spPr>
          <a:xfrm>
            <a:off x="622352"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文本框 5"/>
          <p:cNvSpPr txBox="1"/>
          <p:nvPr>
            <p:custDataLst>
              <p:tags r:id="rId3"/>
            </p:custDataLst>
          </p:nvPr>
        </p:nvSpPr>
        <p:spPr>
          <a:xfrm>
            <a:off x="920429" y="4321553"/>
            <a:ext cx="3036275" cy="1260410"/>
          </a:xfrm>
          <a:prstGeom prst="rect"/>
          <a:noFill/>
        </p:spPr>
        <p:txBody>
          <a:bodyPr anchor="t" anchorCtr="0" bIns="46800" lIns="90000" rIns="90000" rtlCol="0" tIns="46800" vert="horz" wrap="square">
            <a:normAutofit fontScale="100000" lnSpcReduction="2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智能环境调节：根据室内外环境变化，自动调节教室内的温度、湿度、光线等环境参数</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68" name="任意多边形: 形状 56"/>
          <p:cNvSpPr/>
          <p:nvPr>
            <p:custDataLst>
              <p:tags r:id="rId4"/>
            </p:custDataLst>
          </p:nvPr>
        </p:nvSpPr>
        <p:spPr>
          <a:xfrm rot="10800000">
            <a:off x="4418066"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0" name="矩形 57"/>
          <p:cNvSpPr/>
          <p:nvPr>
            <p:custDataLst>
              <p:tags r:id="rId5"/>
            </p:custDataLst>
          </p:nvPr>
        </p:nvSpPr>
        <p:spPr>
          <a:xfrm>
            <a:off x="4328643" y="4365314"/>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58"/>
          <p:cNvSpPr txBox="1"/>
          <p:nvPr>
            <p:custDataLst>
              <p:tags r:id="rId6"/>
            </p:custDataLst>
          </p:nvPr>
        </p:nvSpPr>
        <p:spPr>
          <a:xfrm>
            <a:off x="4626719"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rPr>
              <a:t>远程视频会议：通过视频会议系统，实现远程教学、学术交流等功能</a:t>
            </a:r>
            <a:endPar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74" name="任意多边形: 形状 60"/>
          <p:cNvSpPr/>
          <p:nvPr>
            <p:custDataLst>
              <p:tags r:id="rId7"/>
            </p:custDataLst>
          </p:nvPr>
        </p:nvSpPr>
        <p:spPr>
          <a:xfrm rot="10800000">
            <a:off x="8123723"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6" name="矩形 61"/>
          <p:cNvSpPr/>
          <p:nvPr>
            <p:custDataLst>
              <p:tags r:id="rId8"/>
            </p:custDataLst>
          </p:nvPr>
        </p:nvSpPr>
        <p:spPr>
          <a:xfrm>
            <a:off x="8034934"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文本框 62"/>
          <p:cNvSpPr txBox="1"/>
          <p:nvPr>
            <p:custDataLst>
              <p:tags r:id="rId9"/>
            </p:custDataLst>
          </p:nvPr>
        </p:nvSpPr>
        <p:spPr>
          <a:xfrm>
            <a:off x="8333010" y="4321553"/>
            <a:ext cx="3036275" cy="1260410"/>
          </a:xfrm>
          <a:prstGeom prst="rect"/>
          <a:noFill/>
        </p:spPr>
        <p:txBody>
          <a:bodyPr anchor="t" anchorCtr="0" bIns="46800" lIns="90000" rIns="90000" rtlCol="0" tIns="46800" vert="horz" wrap="square">
            <a:normAutofit fontScale="100000" lnSpcReduction="2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多媒体教学资源：利用多媒体教学资源，如投影仪、电子白板等，丰富教学内容和形式</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80" name="任意多边形: 形状 64"/>
          <p:cNvSpPr/>
          <p:nvPr>
            <p:custDataLst>
              <p:tags r:id="rId10"/>
            </p:custDataLst>
          </p:nvPr>
        </p:nvSpPr>
        <p:spPr>
          <a:xfrm rot="10800000">
            <a:off x="69718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2" name="矩形 65"/>
          <p:cNvSpPr/>
          <p:nvPr>
            <p:custDataLst>
              <p:tags r:id="rId11"/>
            </p:custDataLst>
          </p:nvPr>
        </p:nvSpPr>
        <p:spPr>
          <a:xfrm>
            <a:off x="608400"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文本框 66"/>
          <p:cNvSpPr txBox="1"/>
          <p:nvPr>
            <p:custDataLst>
              <p:tags r:id="rId12"/>
            </p:custDataLst>
          </p:nvPr>
        </p:nvSpPr>
        <p:spPr>
          <a:xfrm>
            <a:off x="906476"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rPr>
              <a:t>实时互动教学：通过智能设备实现师生之间的实时互动，提高教学效果</a:t>
            </a:r>
            <a:endPar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86" name="任意多边形: 形状 68"/>
          <p:cNvSpPr/>
          <p:nvPr>
            <p:custDataLst>
              <p:tags r:id="rId13"/>
            </p:custDataLst>
          </p:nvPr>
        </p:nvSpPr>
        <p:spPr>
          <a:xfrm rot="10800000">
            <a:off x="440347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8" name="矩形 69"/>
          <p:cNvSpPr/>
          <p:nvPr>
            <p:custDataLst>
              <p:tags r:id="rId14"/>
            </p:custDataLst>
          </p:nvPr>
        </p:nvSpPr>
        <p:spPr>
          <a:xfrm>
            <a:off x="4314057" y="1864645"/>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文本框 70"/>
          <p:cNvSpPr txBox="1"/>
          <p:nvPr>
            <p:custDataLst>
              <p:tags r:id="rId15"/>
            </p:custDataLst>
          </p:nvPr>
        </p:nvSpPr>
        <p:spPr>
          <a:xfrm>
            <a:off x="4612133" y="1820885"/>
            <a:ext cx="3036275" cy="1260410"/>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个性化学习：根据学生的学习特点和需求，提供个性化的学习资源和教学方案</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92" name="任意多边形: 形状 72"/>
          <p:cNvSpPr/>
          <p:nvPr>
            <p:custDataLst>
              <p:tags r:id="rId16"/>
            </p:custDataLst>
          </p:nvPr>
        </p:nvSpPr>
        <p:spPr>
          <a:xfrm rot="10800000">
            <a:off x="8109770"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4" name="矩形 73"/>
          <p:cNvSpPr/>
          <p:nvPr>
            <p:custDataLst>
              <p:tags r:id="rId17"/>
            </p:custDataLst>
          </p:nvPr>
        </p:nvSpPr>
        <p:spPr>
          <a:xfrm>
            <a:off x="8020347"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文本框 74"/>
          <p:cNvSpPr txBox="1"/>
          <p:nvPr>
            <p:custDataLst>
              <p:tags r:id="rId18"/>
            </p:custDataLst>
          </p:nvPr>
        </p:nvSpPr>
        <p:spPr>
          <a:xfrm>
            <a:off x="8318424" y="1820885"/>
            <a:ext cx="3036275" cy="1260410"/>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rPr>
              <a:t>智能考勤管理：通过人脸识别、指纹识别等技术，实现学生的智能考勤管理</a:t>
            </a:r>
            <a:endPar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36"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738" name="标题 4"/>
          <p:cNvSpPr>
            <a:spLocks noGrp="1"/>
          </p:cNvSpPr>
          <p:nvPr>
            <p:ph type="title" idx="1"/>
            <p:custDataLst>
              <p:tags r:id="rId2"/>
            </p:custDataLst>
          </p:nvPr>
        </p:nvSpPr>
        <p:spPr/>
        <p:txBody>
          <a:bodyPr/>
          <a:p>
            <a:r>
              <a:rPr altLang="en-US" dirty="0" lang="zh-CN"/>
              <a:t>数字校园中的智能化课堂与智慧教室的融合</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8" name="标题 2"/>
          <p:cNvSpPr>
            <a:spLocks noGrp="1"/>
          </p:cNvSpPr>
          <p:nvPr>
            <p:ph type="title" idx="2"/>
          </p:nvPr>
        </p:nvSpPr>
        <p:spPr/>
        <p:txBody>
          <a:bodyPr/>
          <a:p>
            <a:r>
              <a:rPr altLang="en-US" lang="zh-CN"/>
              <a:t>智能化课堂与智慧教室的关联性</a:t>
            </a:r>
            <a:endParaRPr altLang="en-US" lang="zh-CN"/>
          </a:p>
        </p:txBody>
      </p:sp>
      <p:sp>
        <p:nvSpPr>
          <p:cNvPr id="104981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智能化课堂和智慧教室的概念定义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智能化课堂和智慧教室的融合方式</a:t>
            </a:r>
            <a:endParaRPr dirty="0" sz="2000" err="1">
              <a:solidFill>
                <a:schemeClr val="tx1">
                  <a:lumMod val="75000"/>
                  <a:lumOff val="25000"/>
                </a:schemeClr>
              </a:solidFill>
              <a:latin typeface="+mn-ea"/>
              <a:ea typeface="+mn-ea"/>
              <a:cs typeface="+mn-ea"/>
              <a:sym typeface="+mn-lt"/>
            </a:endParaRPr>
          </a:p>
        </p:txBody>
      </p:sp>
      <p:sp>
        <p:nvSpPr>
          <p:cNvPr id="104983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3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智能化课堂和智慧教室的融合效果</a:t>
            </a:r>
            <a:endParaRPr dirty="0" sz="2000" err="1">
              <a:solidFill>
                <a:schemeClr val="tx1">
                  <a:lumMod val="75000"/>
                  <a:lumOff val="25000"/>
                </a:schemeClr>
              </a:solidFill>
              <a:latin typeface="+mn-ea"/>
              <a:ea typeface="+mn-ea"/>
              <a:cs typeface="+mn-ea"/>
              <a:sym typeface="+mn-lt"/>
            </a:endParaRPr>
          </a:p>
        </p:txBody>
      </p:sp>
      <p:sp>
        <p:nvSpPr>
          <p:cNvPr id="10498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智能化课堂和智慧教室的建设目标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2"/>
          <p:cNvSpPr>
            <a:spLocks noGrp="1"/>
          </p:cNvSpPr>
          <p:nvPr>
            <p:ph type="title" idx="2"/>
          </p:nvPr>
        </p:nvSpPr>
        <p:spPr/>
        <p:txBody>
          <a:bodyPr/>
          <a:p>
            <a:r>
              <a:rPr altLang="en-US" lang="zh-CN"/>
              <a:t>智能化课堂与智慧教室的融合方式</a:t>
            </a:r>
            <a:endParaRPr altLang="en-US" lang="zh-CN"/>
          </a:p>
        </p:txBody>
      </p:sp>
      <p:sp>
        <p:nvSpPr>
          <p:cNvPr id="10498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信息化平台：利用信息化平台，实现资源共享和信息交流</a:t>
            </a:r>
            <a:endParaRPr altLang="en-US" dirty="0" sz="2400" lang="zh-CN">
              <a:latin typeface="+mn-ea"/>
              <a:ea typeface="+mn-ea"/>
            </a:endParaRPr>
          </a:p>
        </p:txBody>
      </p:sp>
      <p:sp>
        <p:nvSpPr>
          <p:cNvPr id="10499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个性化教学：通过个性化教学，满足不同学生的需求，提高教学效果</a:t>
            </a:r>
            <a:endParaRPr altLang="en-US" dirty="0" sz="2400" lang="zh-CN">
              <a:latin typeface="+mn-ea"/>
              <a:ea typeface="+mn-ea"/>
            </a:endParaRPr>
          </a:p>
        </p:txBody>
      </p:sp>
      <p:sp>
        <p:nvSpPr>
          <p:cNvPr id="10499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数字化技术：利用数字化技术，实现智能化课堂与智慧教室的融合</a:t>
            </a:r>
            <a:endParaRPr altLang="en-US" dirty="0" sz="2400" lang="zh-CN">
              <a:latin typeface="+mn-ea"/>
              <a:ea typeface="+mn-ea"/>
            </a:endParaRPr>
          </a:p>
        </p:txBody>
      </p:sp>
      <p:sp>
        <p:nvSpPr>
          <p:cNvPr id="10499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智能化系统：通过智能化系统，提高课堂和教室的互动性和效率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2" name="标题 2"/>
          <p:cNvSpPr>
            <a:spLocks noGrp="1"/>
          </p:cNvSpPr>
          <p:nvPr>
            <p:ph type="title" idx="2"/>
          </p:nvPr>
        </p:nvSpPr>
        <p:spPr/>
        <p:txBody>
          <a:bodyPr/>
          <a:p>
            <a:r>
              <a:rPr altLang="en-US" lang="zh-CN"/>
              <a:t>融合后的优势和效果</a:t>
            </a:r>
            <a:endParaRPr altLang="en-US" lang="zh-CN"/>
          </a:p>
        </p:txBody>
      </p:sp>
      <p:sp>
        <p:nvSpPr>
          <p:cNvPr id="1049954" name="矩形 31"/>
          <p:cNvSpPr/>
          <p:nvPr>
            <p:custDataLst>
              <p:tags r:id="rId1"/>
            </p:custDataLst>
          </p:nvPr>
        </p:nvSpPr>
        <p:spPr>
          <a:xfrm>
            <a:off x="608400" y="2032401"/>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优势：提高教学质量，促进个性化学习，增强师生互动</a:t>
            </a:r>
            <a:endParaRPr altLang="en-US" dirty="0" sz="1200" lang="zh-CN" spc="150">
              <a:solidFill>
                <a:schemeClr val="tx1">
                  <a:lumMod val="65000"/>
                  <a:lumOff val="35000"/>
                </a:schemeClr>
              </a:solidFill>
              <a:latin typeface="+mn-ea"/>
              <a:sym typeface="+mn-ea"/>
            </a:endParaRPr>
          </a:p>
        </p:txBody>
      </p:sp>
      <p:sp>
        <p:nvSpPr>
          <p:cNvPr id="1049956" name="矩形 4"/>
          <p:cNvSpPr/>
          <p:nvPr>
            <p:custDataLst>
              <p:tags r:id="rId2"/>
            </p:custDataLst>
          </p:nvPr>
        </p:nvSpPr>
        <p:spPr>
          <a:xfrm>
            <a:off x="608400" y="4015816"/>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效果：实现教学资源共享，提高教学效率，提升学生综合素质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6"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49998" name="标题 4"/>
          <p:cNvSpPr>
            <a:spLocks noGrp="1"/>
          </p:cNvSpPr>
          <p:nvPr>
            <p:ph type="title" idx="1"/>
            <p:custDataLst>
              <p:tags r:id="rId2"/>
            </p:custDataLst>
          </p:nvPr>
        </p:nvSpPr>
        <p:spPr/>
        <p:txBody>
          <a:bodyPr/>
          <a:p>
            <a:r>
              <a:rPr altLang="en-US" dirty="0" lang="zh-CN"/>
              <a:t>数字校园中的智能化课堂与智慧教室建设的挑战与对策</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8" name="标题 2"/>
          <p:cNvSpPr>
            <a:spLocks noGrp="1"/>
          </p:cNvSpPr>
          <p:nvPr>
            <p:ph type="title" idx="2"/>
          </p:nvPr>
        </p:nvSpPr>
        <p:spPr/>
        <p:txBody>
          <a:bodyPr/>
          <a:p>
            <a:r>
              <a:rPr altLang="en-US" lang="zh-CN"/>
              <a:t>技术难题与解决方案</a:t>
            </a:r>
            <a:endParaRPr altLang="en-US" lang="zh-CN"/>
          </a:p>
        </p:txBody>
      </p:sp>
      <p:sp>
        <p:nvSpPr>
          <p:cNvPr id="1050070" name="圆角矩形 3"/>
          <p:cNvSpPr/>
          <p:nvPr>
            <p:custDataLst>
              <p:tags r:id="rId1"/>
            </p:custDataLst>
          </p:nvPr>
        </p:nvSpPr>
        <p:spPr>
          <a:xfrm>
            <a:off x="3121239" y="1490400"/>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2" name="圆角矩形 11"/>
          <p:cNvSpPr/>
          <p:nvPr>
            <p:custDataLst>
              <p:tags r:id="rId2"/>
            </p:custDataLst>
          </p:nvPr>
        </p:nvSpPr>
        <p:spPr>
          <a:xfrm>
            <a:off x="2821013" y="1612977"/>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74" name="文本框 10"/>
          <p:cNvSpPr txBox="1"/>
          <p:nvPr>
            <p:custDataLst>
              <p:tags r:id="rId3"/>
            </p:custDataLst>
          </p:nvPr>
        </p:nvSpPr>
        <p:spPr>
          <a:xfrm>
            <a:off x="4562559" y="1514086"/>
            <a:ext cx="4653795" cy="65315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技术难题：网络不稳定、设备故障、软件兼容性等</a:t>
            </a:r>
            <a:endParaRPr altLang="en-US" dirty="0" sz="1300" lang="zh-CN">
              <a:solidFill>
                <a:schemeClr val="tx1">
                  <a:lumMod val="65000"/>
                  <a:lumOff val="35000"/>
                </a:schemeClr>
              </a:solidFill>
              <a:effectLst/>
              <a:latin typeface="+mn-ea"/>
              <a:cs typeface="mn-cs"/>
              <a:sym typeface="+mn-ea"/>
            </a:endParaRPr>
          </a:p>
        </p:txBody>
      </p:sp>
      <p:sp>
        <p:nvSpPr>
          <p:cNvPr id="1050076" name="圆角矩形 4"/>
          <p:cNvSpPr/>
          <p:nvPr>
            <p:custDataLst>
              <p:tags r:id="rId4"/>
            </p:custDataLst>
          </p:nvPr>
        </p:nvSpPr>
        <p:spPr>
          <a:xfrm>
            <a:off x="3121239" y="5549665"/>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8" name="圆角矩形 11"/>
          <p:cNvSpPr/>
          <p:nvPr>
            <p:custDataLst>
              <p:tags r:id="rId5"/>
            </p:custDataLst>
          </p:nvPr>
        </p:nvSpPr>
        <p:spPr>
          <a:xfrm>
            <a:off x="2821013" y="5668690"/>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0" name="文本框 12"/>
          <p:cNvSpPr txBox="1"/>
          <p:nvPr>
            <p:custDataLst>
              <p:tags r:id="rId6"/>
            </p:custDataLst>
          </p:nvPr>
        </p:nvSpPr>
        <p:spPr>
          <a:xfrm>
            <a:off x="4562559" y="5573352"/>
            <a:ext cx="4653795" cy="653154"/>
          </a:xfrm>
          <a:prstGeom prst="rect"/>
          <a:noFill/>
        </p:spPr>
        <p:txBody>
          <a:bodyPr anchor="ctr" anchorCtr="0" rtlCol="0" wrap="square">
            <a:normAutofit fontScale="9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解决方案：提供全面的培训和技术支持，帮助教师和技术人员掌握数字校园和智能化课堂与智慧教室建设的相关技术和工具</a:t>
            </a:r>
            <a:endParaRPr altLang="en-US" dirty="0" sz="1400" lang="zh-CN">
              <a:solidFill>
                <a:schemeClr val="tx1">
                  <a:lumMod val="65000"/>
                  <a:lumOff val="35000"/>
                </a:schemeClr>
              </a:solidFill>
              <a:effectLst/>
              <a:latin typeface="+mn-ea"/>
              <a:cs typeface="mn-cs"/>
              <a:sym typeface="+mn-ea"/>
            </a:endParaRPr>
          </a:p>
        </p:txBody>
      </p:sp>
      <p:sp>
        <p:nvSpPr>
          <p:cNvPr id="1050082" name="圆角矩形 6"/>
          <p:cNvSpPr/>
          <p:nvPr>
            <p:custDataLst>
              <p:tags r:id="rId7"/>
            </p:custDataLst>
          </p:nvPr>
        </p:nvSpPr>
        <p:spPr>
          <a:xfrm>
            <a:off x="3121239" y="4737812"/>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84" name="圆角矩形 11"/>
          <p:cNvSpPr/>
          <p:nvPr>
            <p:custDataLst>
              <p:tags r:id="rId8"/>
            </p:custDataLst>
          </p:nvPr>
        </p:nvSpPr>
        <p:spPr>
          <a:xfrm>
            <a:off x="2821013" y="4857429"/>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6" name="文本框 15"/>
          <p:cNvSpPr txBox="1"/>
          <p:nvPr>
            <p:custDataLst>
              <p:tags r:id="rId9"/>
            </p:custDataLst>
          </p:nvPr>
        </p:nvSpPr>
        <p:spPr>
          <a:xfrm>
            <a:off x="4562559" y="4761499"/>
            <a:ext cx="4653795" cy="65315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技术难题：教师和技术人员的培训问题</a:t>
            </a:r>
            <a:endParaRPr altLang="en-US" dirty="0" sz="1300" lang="zh-CN">
              <a:solidFill>
                <a:schemeClr val="tx1">
                  <a:lumMod val="65000"/>
                  <a:lumOff val="35000"/>
                </a:schemeClr>
              </a:solidFill>
              <a:effectLst/>
              <a:latin typeface="+mn-ea"/>
              <a:cs typeface="mn-cs"/>
              <a:sym typeface="+mn-ea"/>
            </a:endParaRPr>
          </a:p>
        </p:txBody>
      </p:sp>
      <p:sp>
        <p:nvSpPr>
          <p:cNvPr id="1050088" name="圆角矩形 8"/>
          <p:cNvSpPr/>
          <p:nvPr>
            <p:custDataLst>
              <p:tags r:id="rId10"/>
            </p:custDataLst>
          </p:nvPr>
        </p:nvSpPr>
        <p:spPr>
          <a:xfrm>
            <a:off x="3121239" y="3925959"/>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0" name="圆角矩形 11"/>
          <p:cNvSpPr/>
          <p:nvPr>
            <p:custDataLst>
              <p:tags r:id="rId11"/>
            </p:custDataLst>
          </p:nvPr>
        </p:nvSpPr>
        <p:spPr>
          <a:xfrm>
            <a:off x="2821013" y="4046168"/>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92" name="文本框 18"/>
          <p:cNvSpPr txBox="1"/>
          <p:nvPr>
            <p:custDataLst>
              <p:tags r:id="rId12"/>
            </p:custDataLst>
          </p:nvPr>
        </p:nvSpPr>
        <p:spPr>
          <a:xfrm>
            <a:off x="4562559" y="3949053"/>
            <a:ext cx="4653795" cy="65315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解决方案：加强数据加密和访问控制，采用身份验证和权限管理，定期进行数据备份和恢复演练</a:t>
            </a:r>
            <a:endParaRPr altLang="en-US" dirty="0" sz="1300" lang="zh-CN">
              <a:solidFill>
                <a:schemeClr val="tx1">
                  <a:lumMod val="65000"/>
                  <a:lumOff val="35000"/>
                </a:schemeClr>
              </a:solidFill>
              <a:effectLst/>
              <a:latin typeface="+mn-ea"/>
              <a:cs typeface="mn-cs"/>
              <a:sym typeface="+mn-ea"/>
            </a:endParaRPr>
          </a:p>
        </p:txBody>
      </p:sp>
      <p:sp>
        <p:nvSpPr>
          <p:cNvPr id="1050094" name="圆角矩形 9"/>
          <p:cNvSpPr/>
          <p:nvPr>
            <p:custDataLst>
              <p:tags r:id="rId13"/>
            </p:custDataLst>
          </p:nvPr>
        </p:nvSpPr>
        <p:spPr>
          <a:xfrm>
            <a:off x="3121239" y="3114106"/>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6" name="圆角矩形 11"/>
          <p:cNvSpPr/>
          <p:nvPr>
            <p:custDataLst>
              <p:tags r:id="rId14"/>
            </p:custDataLst>
          </p:nvPr>
        </p:nvSpPr>
        <p:spPr>
          <a:xfrm>
            <a:off x="2821013" y="3234907"/>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98" name="文本框 19"/>
          <p:cNvSpPr txBox="1"/>
          <p:nvPr>
            <p:custDataLst>
              <p:tags r:id="rId15"/>
            </p:custDataLst>
          </p:nvPr>
        </p:nvSpPr>
        <p:spPr>
          <a:xfrm>
            <a:off x="4562559" y="3137793"/>
            <a:ext cx="4653795" cy="65315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技术难题：数据安全和隐私保护问题</a:t>
            </a:r>
            <a:endParaRPr altLang="en-US" dirty="0" sz="1300" lang="zh-CN">
              <a:solidFill>
                <a:schemeClr val="tx1">
                  <a:lumMod val="65000"/>
                  <a:lumOff val="35000"/>
                </a:schemeClr>
              </a:solidFill>
              <a:effectLst/>
              <a:latin typeface="+mn-ea"/>
              <a:cs typeface="mn-cs"/>
              <a:sym typeface="+mn-ea"/>
            </a:endParaRPr>
          </a:p>
        </p:txBody>
      </p:sp>
      <p:sp>
        <p:nvSpPr>
          <p:cNvPr id="1050100" name="圆角矩形 13"/>
          <p:cNvSpPr/>
          <p:nvPr>
            <p:custDataLst>
              <p:tags r:id="rId16"/>
            </p:custDataLst>
          </p:nvPr>
        </p:nvSpPr>
        <p:spPr>
          <a:xfrm>
            <a:off x="3121239" y="2302253"/>
            <a:ext cx="6244340" cy="700527"/>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02" name="圆角矩形 11"/>
          <p:cNvSpPr/>
          <p:nvPr>
            <p:custDataLst>
              <p:tags r:id="rId17"/>
            </p:custDataLst>
          </p:nvPr>
        </p:nvSpPr>
        <p:spPr>
          <a:xfrm>
            <a:off x="2821013" y="2424238"/>
            <a:ext cx="1505866" cy="45537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04" name="文本框 20"/>
          <p:cNvSpPr txBox="1"/>
          <p:nvPr>
            <p:custDataLst>
              <p:tags r:id="rId18"/>
            </p:custDataLst>
          </p:nvPr>
        </p:nvSpPr>
        <p:spPr>
          <a:xfrm>
            <a:off x="4562559" y="2325940"/>
            <a:ext cx="4653795" cy="653154"/>
          </a:xfrm>
          <a:prstGeom prst="rect"/>
          <a:noFill/>
        </p:spPr>
        <p:txBody>
          <a:bodyPr anchor="ctr" anchorCtr="0" rtlCol="0" wrap="square">
            <a:normAutofit/>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解决方案：采用高可靠性的网络设备和传输协议，加强设备维护和故障排除，提高软件兼容性和稳定性</a:t>
            </a:r>
            <a:endParaRPr altLang="en-US" dirty="0" sz="13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4" name="标题 2"/>
          <p:cNvSpPr>
            <a:spLocks noGrp="1"/>
          </p:cNvSpPr>
          <p:nvPr>
            <p:ph type="title" idx="2"/>
          </p:nvPr>
        </p:nvSpPr>
        <p:spPr/>
        <p:txBody>
          <a:bodyPr/>
          <a:p>
            <a:r>
              <a:rPr altLang="en-US" lang="zh-CN"/>
              <a:t>教育资源整合与优化策略</a:t>
            </a:r>
            <a:endParaRPr altLang="en-US" lang="zh-CN"/>
          </a:p>
        </p:txBody>
      </p:sp>
      <p:sp>
        <p:nvSpPr>
          <p:cNvPr id="105014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整合优质教育资源：通过数字化技术，将优质教育资源进行整合，实现资源共享，提高教育质量。</a:t>
            </a:r>
            <a:endParaRPr altLang="en-US" dirty="0" lang="zh-CN" spc="150">
              <a:solidFill>
                <a:schemeClr val="tx1">
                  <a:lumMod val="75000"/>
                  <a:lumOff val="25000"/>
                </a:schemeClr>
              </a:solidFill>
              <a:latin typeface="+mn-ea"/>
              <a:sym typeface="+mn-ea"/>
            </a:endParaRPr>
          </a:p>
        </p:txBody>
      </p:sp>
      <p:sp>
        <p:nvSpPr>
          <p:cNvPr id="105015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优化教育资源配置：根据学生的学习需求和学校的发展规划，合理配置教育资源，提高资源利用效率。</a:t>
            </a:r>
            <a:endParaRPr altLang="en-US" dirty="0" lang="zh-CN" spc="150">
              <a:solidFill>
                <a:schemeClr val="tx1">
                  <a:lumMod val="75000"/>
                  <a:lumOff val="25000"/>
                </a:schemeClr>
              </a:solidFill>
              <a:latin typeface="+mn-ea"/>
              <a:sym typeface="+mn-ea"/>
            </a:endParaRPr>
          </a:p>
        </p:txBody>
      </p:sp>
      <p:sp>
        <p:nvSpPr>
          <p:cNvPr id="105015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创新教学模式：利用智能化课堂和智慧教室的先进技术，创新教学模式，提高教学效果和学生学习兴趣。</a:t>
            </a:r>
            <a:endParaRPr altLang="en-US" dirty="0" lang="zh-CN" spc="150">
              <a:solidFill>
                <a:schemeClr val="tx1">
                  <a:lumMod val="75000"/>
                  <a:lumOff val="25000"/>
                </a:schemeClr>
              </a:solidFill>
              <a:latin typeface="+mn-ea"/>
              <a:sym typeface="+mn-ea"/>
            </a:endParaRPr>
          </a:p>
        </p:txBody>
      </p:sp>
      <p:sp>
        <p:nvSpPr>
          <p:cNvPr id="105016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强化教师培训：加强对教师的数字化技术培训，提高教师的数字化素养和教学能力，为数字校园建设提供有力支持。</a:t>
            </a:r>
            <a:endParaRPr altLang="en-US" dirty="0" sz="2000" lang="zh-CN" spc="150">
              <a:solidFill>
                <a:schemeClr val="tx1">
                  <a:lumMod val="75000"/>
                  <a:lumOff val="25000"/>
                </a:schemeClr>
              </a:solidFill>
              <a:latin typeface="+mn-ea"/>
              <a:sym typeface="+mn-ea"/>
            </a:endParaRPr>
          </a:p>
        </p:txBody>
      </p:sp>
      <p:sp>
        <p:nvSpPr>
          <p:cNvPr id="105016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8" name="标题 2"/>
          <p:cNvSpPr>
            <a:spLocks noGrp="1"/>
          </p:cNvSpPr>
          <p:nvPr>
            <p:ph type="title" idx="2"/>
          </p:nvPr>
        </p:nvSpPr>
        <p:spPr/>
        <p:txBody>
          <a:bodyPr/>
          <a:p>
            <a:r>
              <a:rPr altLang="en-US" lang="zh-CN"/>
              <a:t>教师培训与素质提升途径</a:t>
            </a:r>
            <a:endParaRPr altLang="en-US" lang="zh-CN"/>
          </a:p>
        </p:txBody>
      </p:sp>
      <p:sp>
        <p:nvSpPr>
          <p:cNvPr id="105021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1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培训内容：智能化课堂与智慧教室的原理、技术与应用</a:t>
            </a:r>
            <a:endParaRPr altLang="en-US" dirty="0" sz="2000" lang="zh-CN" spc="200">
              <a:solidFill>
                <a:schemeClr val="tx1">
                  <a:lumMod val="85000"/>
                  <a:lumOff val="15000"/>
                </a:schemeClr>
              </a:solidFill>
              <a:latin typeface="+mn-ea"/>
              <a:sym typeface="+mn-ea"/>
            </a:endParaRPr>
          </a:p>
        </p:txBody>
      </p:sp>
      <p:sp>
        <p:nvSpPr>
          <p:cNvPr id="105021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2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培训方式：线上与线下相结合，理论与实践相结合</a:t>
            </a:r>
            <a:endParaRPr altLang="en-US" dirty="0" sz="2000" lang="zh-CN" spc="200">
              <a:solidFill>
                <a:schemeClr val="tx1">
                  <a:lumMod val="85000"/>
                  <a:lumOff val="15000"/>
                </a:schemeClr>
              </a:solidFill>
              <a:latin typeface="+mn-ea"/>
              <a:sym typeface="+mn-ea"/>
            </a:endParaRPr>
          </a:p>
        </p:txBody>
      </p:sp>
      <p:sp>
        <p:nvSpPr>
          <p:cNvPr id="105022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2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素质提升途径：通过培训、交流、实践等方式提高教师的数字化素养和教学能力</a:t>
            </a:r>
            <a:endParaRPr altLang="en-US" dirty="0" sz="2000" lang="zh-CN" spc="200">
              <a:solidFill>
                <a:schemeClr val="tx1">
                  <a:lumMod val="85000"/>
                  <a:lumOff val="15000"/>
                </a:schemeClr>
              </a:solidFill>
              <a:latin typeface="+mn-ea"/>
              <a:sym typeface="+mn-ea"/>
            </a:endParaRPr>
          </a:p>
        </p:txBody>
      </p:sp>
      <p:sp>
        <p:nvSpPr>
          <p:cNvPr id="105022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3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持续发展：建立教师培训与素质提升的长效机制，促进数字校园的可持续发展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72" name="标题 2"/>
          <p:cNvSpPr>
            <a:spLocks noGrp="1"/>
          </p:cNvSpPr>
          <p:nvPr>
            <p:ph type="title" idx="2"/>
          </p:nvPr>
        </p:nvSpPr>
        <p:spPr/>
        <p:txBody>
          <a:bodyPr/>
          <a:p>
            <a:r>
              <a:rPr altLang="en-US" lang="zh-CN"/>
              <a:t>学生信息素养培养方法</a:t>
            </a:r>
            <a:endParaRPr altLang="en-US" lang="zh-CN"/>
          </a:p>
        </p:txBody>
      </p:sp>
      <p:sp>
        <p:nvSpPr>
          <p:cNvPr id="10502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课程设置：增加信息技术课程，提高学生的信息素养</a:t>
            </a:r>
            <a:endParaRPr altLang="en-US" dirty="0" sz="2000" lang="zh-CN" spc="150">
              <a:solidFill>
                <a:schemeClr val="tx1">
                  <a:lumMod val="85000"/>
                  <a:lumOff val="15000"/>
                </a:schemeClr>
              </a:solidFill>
              <a:latin typeface="+mn-ea"/>
              <a:sym typeface="+mn-ea"/>
            </a:endParaRPr>
          </a:p>
        </p:txBody>
      </p:sp>
      <p:sp>
        <p:nvSpPr>
          <p:cNvPr id="10502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实践活动：组织学生参加信息技术竞赛、社会实践等活动，提高学生的信息素养</a:t>
            </a:r>
            <a:endParaRPr altLang="en-US" dirty="0" sz="2000" lang="zh-CN" spc="150">
              <a:solidFill>
                <a:schemeClr val="tx1">
                  <a:lumMod val="85000"/>
                  <a:lumOff val="15000"/>
                </a:schemeClr>
              </a:solidFill>
              <a:latin typeface="+mn-ea"/>
              <a:sym typeface="+mn-ea"/>
            </a:endParaRPr>
          </a:p>
        </p:txBody>
      </p:sp>
      <p:sp>
        <p:nvSpPr>
          <p:cNvPr id="10502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教师引导：教师引导学生正确使用信息技术，提高学生的信息素养</a:t>
            </a:r>
            <a:endParaRPr altLang="en-US" dirty="0" sz="2000" lang="zh-CN" spc="150">
              <a:solidFill>
                <a:schemeClr val="tx1">
                  <a:lumMod val="85000"/>
                  <a:lumOff val="15000"/>
                </a:schemeClr>
              </a:solidFill>
              <a:latin typeface="+mn-ea"/>
              <a:sym typeface="+mn-ea"/>
            </a:endParaRPr>
          </a:p>
        </p:txBody>
      </p:sp>
      <p:sp>
        <p:nvSpPr>
          <p:cNvPr id="10502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校园文化：营造良好的校园文化氛围，提高学生的信息素养</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36" name="标题 2"/>
          <p:cNvSpPr>
            <a:spLocks noGrp="1"/>
          </p:cNvSpPr>
          <p:nvPr>
            <p:ph type="title" idx="2"/>
          </p:nvPr>
        </p:nvSpPr>
        <p:spPr/>
        <p:txBody>
          <a:bodyPr/>
          <a:p>
            <a:r>
              <a:rPr altLang="en-US" lang="zh-CN"/>
              <a:t>安全保障措施及风险防控策略</a:t>
            </a:r>
            <a:endParaRPr altLang="en-US" lang="zh-CN"/>
          </a:p>
        </p:txBody>
      </p:sp>
      <p:sp>
        <p:nvSpPr>
          <p:cNvPr id="105033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2" name="TextBox 2"/>
          <p:cNvSpPr txBox="1"/>
          <p:nvPr>
            <p:custDataLst>
              <p:tags r:id="rId3"/>
            </p:custDataLst>
          </p:nvPr>
        </p:nvSpPr>
        <p:spPr>
          <a:xfrm>
            <a:off x="763381"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网络安全保障：采用先进的加密技术和防火墙，确保数据传输和存储的安全性</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隐私保护：对个人信息进行加密处理，防止数据泄露和滥用</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5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4" name="TextBox 2"/>
          <p:cNvSpPr txBox="1"/>
          <p:nvPr>
            <p:custDataLst>
              <p:tags r:id="rId9"/>
            </p:custDataLst>
          </p:nvPr>
        </p:nvSpPr>
        <p:spPr>
          <a:xfrm>
            <a:off x="6356085"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风险防控策略：建立完善的风险防控机制，及时发现并处理潜在的安全隐患</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5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60" name="TextBox 2"/>
          <p:cNvSpPr txBox="1"/>
          <p:nvPr>
            <p:custDataLst>
              <p:tags r:id="rId12"/>
            </p:custDataLst>
          </p:nvPr>
        </p:nvSpPr>
        <p:spPr>
          <a:xfrm>
            <a:off x="9144465"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应急预案：制定详细的安全应急预案，确保在发生安全事件时能够迅速响应并处理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00"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402" name="标题 4"/>
          <p:cNvSpPr>
            <a:spLocks noGrp="1"/>
          </p:cNvSpPr>
          <p:nvPr>
            <p:ph type="title" idx="1"/>
            <p:custDataLst>
              <p:tags r:id="rId2"/>
            </p:custDataLst>
          </p:nvPr>
        </p:nvSpPr>
        <p:spPr/>
        <p:txBody>
          <a:bodyPr/>
          <a:p>
            <a:r>
              <a:rPr altLang="en-US" dirty="0" lang="zh-CN"/>
              <a:t>未来发展趋势与展望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72" name="标题 2"/>
          <p:cNvSpPr>
            <a:spLocks noGrp="1"/>
          </p:cNvSpPr>
          <p:nvPr>
            <p:ph type="title" idx="2"/>
          </p:nvPr>
        </p:nvSpPr>
        <p:spPr/>
        <p:txBody>
          <a:bodyPr/>
          <a:p>
            <a:r>
              <a:rPr altLang="en-US" lang="zh-CN"/>
              <a:t>未来发展趋势分析</a:t>
            </a:r>
            <a:endParaRPr altLang="en-US" lang="zh-CN"/>
          </a:p>
        </p:txBody>
      </p:sp>
      <p:sp>
        <p:nvSpPr>
          <p:cNvPr id="105047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智能化课堂与智慧教室建设将更加普及</a:t>
            </a:r>
            <a:endParaRPr altLang="en-US" dirty="0" sz="1200" lang="zh-CN" spc="150">
              <a:solidFill>
                <a:schemeClr val="tx1">
                  <a:lumMod val="65000"/>
                  <a:lumOff val="35000"/>
                </a:schemeClr>
              </a:solidFill>
              <a:latin typeface="+mn-ea"/>
              <a:sym typeface="+mn-ea"/>
            </a:endParaRPr>
          </a:p>
        </p:txBody>
      </p:sp>
      <p:sp>
        <p:nvSpPr>
          <p:cNvPr id="105047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数字化校园将逐渐实现全面覆盖</a:t>
            </a:r>
            <a:endParaRPr altLang="en-US" dirty="0" sz="1200" lang="zh-CN" spc="150">
              <a:solidFill>
                <a:schemeClr val="tx1">
                  <a:lumMod val="65000"/>
                  <a:lumOff val="35000"/>
                </a:schemeClr>
              </a:solidFill>
              <a:latin typeface="+mn-ea"/>
              <a:sym typeface="+mn-ea"/>
            </a:endParaRPr>
          </a:p>
        </p:txBody>
      </p:sp>
      <p:sp>
        <p:nvSpPr>
          <p:cNvPr id="105047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人工智能技术将在未来发展中发挥重要作用</a:t>
            </a:r>
            <a:endParaRPr altLang="en-US" dirty="0" sz="1200" lang="zh-CN" spc="150">
              <a:solidFill>
                <a:schemeClr val="tx1">
                  <a:lumMod val="65000"/>
                  <a:lumOff val="35000"/>
                </a:schemeClr>
              </a:solidFill>
              <a:latin typeface="+mn-ea"/>
              <a:sym typeface="+mn-ea"/>
            </a:endParaRPr>
          </a:p>
        </p:txBody>
      </p:sp>
      <p:sp>
        <p:nvSpPr>
          <p:cNvPr id="105048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未来发展趋势将更加注重个性化教学和个性化学习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20" name="标题 2"/>
          <p:cNvSpPr>
            <a:spLocks noGrp="1"/>
          </p:cNvSpPr>
          <p:nvPr>
            <p:ph type="title" idx="2"/>
          </p:nvPr>
        </p:nvSpPr>
        <p:spPr/>
        <p:txBody>
          <a:bodyPr/>
          <a:p>
            <a:r>
              <a:rPr altLang="en-US" lang="zh-CN"/>
              <a:t>未来发展重点领域探讨</a:t>
            </a:r>
            <a:endParaRPr altLang="en-US" lang="zh-CN"/>
          </a:p>
        </p:txBody>
      </p:sp>
      <p:sp>
        <p:nvSpPr>
          <p:cNvPr id="105052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智能化课堂与智慧教室建设的技术创新</a:t>
            </a:r>
            <a:endParaRPr altLang="en-US" dirty="0" sz="2000" lang="zh-CN" spc="150">
              <a:solidFill>
                <a:schemeClr val="tx1">
                  <a:lumMod val="85000"/>
                  <a:lumOff val="15000"/>
                </a:schemeClr>
              </a:solidFill>
              <a:latin typeface="+mn-ea"/>
              <a:sym typeface="+mn-ea"/>
            </a:endParaRPr>
          </a:p>
        </p:txBody>
      </p:sp>
      <p:sp>
        <p:nvSpPr>
          <p:cNvPr id="105052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数字化校园与智能化课堂融合发展</a:t>
            </a:r>
            <a:endParaRPr altLang="en-US" dirty="0" sz="2000" lang="zh-CN" spc="150">
              <a:solidFill>
                <a:schemeClr val="tx1">
                  <a:lumMod val="85000"/>
                  <a:lumOff val="15000"/>
                </a:schemeClr>
              </a:solidFill>
              <a:latin typeface="+mn-ea"/>
              <a:sym typeface="+mn-ea"/>
            </a:endParaRPr>
          </a:p>
        </p:txBody>
      </p:sp>
      <p:sp>
        <p:nvSpPr>
          <p:cNvPr id="105053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未来教育信息化发展趋势预测</a:t>
            </a:r>
            <a:endParaRPr altLang="en-US" dirty="0" sz="2000" lang="zh-CN" spc="150">
              <a:solidFill>
                <a:schemeClr val="tx1">
                  <a:lumMod val="85000"/>
                  <a:lumOff val="15000"/>
                </a:schemeClr>
              </a:solidFill>
              <a:latin typeface="+mn-ea"/>
              <a:sym typeface="+mn-ea"/>
            </a:endParaRPr>
          </a:p>
        </p:txBody>
      </p:sp>
      <p:sp>
        <p:nvSpPr>
          <p:cNvPr id="105054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探讨未来教育信息化发展重点领域</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84" name="标题 2"/>
          <p:cNvSpPr>
            <a:spLocks noGrp="1"/>
          </p:cNvSpPr>
          <p:nvPr>
            <p:ph type="title" idx="2"/>
          </p:nvPr>
        </p:nvSpPr>
        <p:spPr/>
        <p:txBody>
          <a:bodyPr/>
          <a:p>
            <a:r>
              <a:rPr altLang="en-US" lang="zh-CN"/>
              <a:t>未来发展前景展望</a:t>
            </a:r>
            <a:endParaRPr altLang="en-US" lang="zh-CN"/>
          </a:p>
        </p:txBody>
      </p:sp>
      <p:sp>
        <p:nvSpPr>
          <p:cNvPr id="10505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数字化校园建设的常态化</a:t>
            </a:r>
            <a:endParaRPr altLang="en-US" sz="1400" lang="zh-CN" spc="150">
              <a:solidFill>
                <a:schemeClr val="tx1"/>
              </a:solidFill>
              <a:effectLst/>
              <a:latin typeface="+mn-ea"/>
              <a:sym typeface="+mn-ea"/>
            </a:endParaRPr>
          </a:p>
        </p:txBody>
      </p:sp>
      <p:sp>
        <p:nvSpPr>
          <p:cNvPr id="10505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智能化课堂与智慧教室建设的普及化</a:t>
            </a:r>
            <a:endParaRPr altLang="en-US" dirty="0" sz="1400" lang="zh-CN" spc="150">
              <a:solidFill>
                <a:schemeClr val="tx1"/>
              </a:solidFill>
              <a:effectLst/>
              <a:latin typeface="+mn-ea"/>
              <a:sym typeface="+mn-ea"/>
            </a:endParaRPr>
          </a:p>
        </p:txBody>
      </p:sp>
      <p:sp>
        <p:nvSpPr>
          <p:cNvPr id="10505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人工智能技术在教育领域的深度应用</a:t>
            </a:r>
            <a:endParaRPr altLang="en-US" sz="1400" lang="zh-CN" spc="150">
              <a:solidFill>
                <a:schemeClr val="tx1"/>
              </a:solidFill>
              <a:effectLst/>
              <a:latin typeface="+mn-ea"/>
              <a:sym typeface="+mn-ea"/>
            </a:endParaRPr>
          </a:p>
        </p:txBody>
      </p:sp>
      <p:sp>
        <p:nvSpPr>
          <p:cNvPr id="10506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未来教育模式的创新与变革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640"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642"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7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5*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5*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5*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5*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5*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5*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5*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5*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0930_5*l_h_f*1_5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0930_5*l_h_a*1_5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0930_5*l_h_f*1_6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输入你的智能图形项正文，请尽量言简意赅的阐述观点。"/>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0930_5*l_h_a*1_6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4*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4*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4*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4*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4*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4*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4*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4*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4*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4*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4*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4*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4*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4*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4*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4*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4*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4*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4*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4*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4*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4*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4*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4*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4*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3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7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5*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6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6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78_5*l_h_f*1_6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5*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5*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5*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5*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5*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5*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4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68.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2023-12-15T21:44:52Z</dcterms:created>
  <dcterms:modified xsi:type="dcterms:W3CDTF">2023-12-15T21:44:52Z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82829c9f107d4aa0995bf4ac9bd38e9c_21</vt:lpwstr>
  </property>
</Properties>
</file>