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081" r:id="rId1"/>
    <p:sldMasterId id="2147488118" r:id="rId2"/>
  </p:sldMasterIdLst>
  <p:notesMasterIdLst>
    <p:notesMasterId r:id="rId3"/>
  </p:notesMasterIdLst>
  <p:sldIdLst>
    <p:sldId id="2370" r:id="rId4"/>
    <p:sldId id="2374" r:id="rId5"/>
    <p:sldId id="2377" r:id="rId6"/>
    <p:sldId id="2380" r:id="rId7"/>
    <p:sldId id="2383" r:id="rId8"/>
    <p:sldId id="2386" r:id="rId9"/>
    <p:sldId id="2389" r:id="rId10"/>
    <p:sldId id="2392" r:id="rId11"/>
    <p:sldId id="2395" r:id="rId12"/>
    <p:sldId id="2398" r:id="rId13"/>
    <p:sldId id="2401" r:id="rId14"/>
    <p:sldId id="2404" r:id="rId15"/>
    <p:sldId id="2407" r:id="rId16"/>
    <p:sldId id="2410" r:id="rId17"/>
    <p:sldId id="2413" r:id="rId18"/>
    <p:sldId id="2416" r:id="rId19"/>
    <p:sldId id="2419" r:id="rId20"/>
    <p:sldId id="2422" r:id="rId21"/>
    <p:sldId id="2425" r:id="rId22"/>
    <p:sldId id="2428" r:id="rId23"/>
    <p:sldId id="2431" r:id="rId24"/>
    <p:sldId id="2434" r:id="rId25"/>
    <p:sldId id="2437" r:id="rId26"/>
    <p:sldId id="2440" r:id="rId27"/>
    <p:sldId id="2443" r:id="rId28"/>
    <p:sldId id="2446" r:id="rId29"/>
    <p:sldId id="2449" r:id="rId30"/>
    <p:sldId id="2452" r:id="rId31"/>
    <p:sldId id="2455" r:id="rId32"/>
    <p:sldId id="2458" r:id="rId33"/>
    <p:sldId id="2461" r:id="rId34"/>
    <p:sldId id="2464" r:id="rId35"/>
    <p:sldId id="2467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5.png"/><Relationship Id="rId3" Type="http://schemas.openxmlformats.org/officeDocument/2006/relationships/tags" Target="../tags/tag11.xml"/><Relationship Id="rId4" Type="http://schemas.openxmlformats.org/officeDocument/2006/relationships/image" Target="../media/image6.png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tags" Target="../tags/tag16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7.png"/><Relationship Id="rId3" Type="http://schemas.openxmlformats.org/officeDocument/2006/relationships/tags" Target="../tags/tag18.xml"/><Relationship Id="rId4" Type="http://schemas.openxmlformats.org/officeDocument/2006/relationships/image" Target="../media/image8.png"/><Relationship Id="rId5" Type="http://schemas.openxmlformats.org/officeDocument/2006/relationships/tags" Target="../tags/tag19.xml"/><Relationship Id="rId6" Type="http://schemas.openxmlformats.org/officeDocument/2006/relationships/image" Target="../media/image9.png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tags" Target="../tags/tag22.xml"/><Relationship Id="rId10" Type="http://schemas.openxmlformats.org/officeDocument/2006/relationships/tags" Target="../tags/tag23.xml"/><Relationship Id="rId1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10.png"/><Relationship Id="rId3" Type="http://schemas.openxmlformats.org/officeDocument/2006/relationships/tags" Target="../tags/tag25.xml"/><Relationship Id="rId4" Type="http://schemas.openxmlformats.org/officeDocument/2006/relationships/image" Target="../media/image11.png"/><Relationship Id="rId5" Type="http://schemas.openxmlformats.org/officeDocument/2006/relationships/tags" Target="../tags/tag26.xml"/><Relationship Id="rId6" Type="http://schemas.openxmlformats.org/officeDocument/2006/relationships/image" Target="../media/image12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tags" Target="../tags/tag30.xml"/><Relationship Id="rId11" Type="http://schemas.openxmlformats.org/officeDocument/2006/relationships/tags" Target="../tags/tag3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2.xml"/><Relationship Id="rId2" Type="http://schemas.openxmlformats.org/officeDocument/2006/relationships/tags" Target="../tags/tag33.xml"/><Relationship Id="rId3" Type="http://schemas.openxmlformats.org/officeDocument/2006/relationships/tags" Target="../tags/tag34.xml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tags" Target="../tags/tag3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tags" Target="../tags/tag42.xml"/><Relationship Id="rId6" Type="http://schemas.openxmlformats.org/officeDocument/2006/relationships/tags" Target="../tags/tag43.xml"/><Relationship Id="rId7" Type="http://schemas.openxmlformats.org/officeDocument/2006/relationships/tags" Target="../tags/tag44.xml"/><Relationship Id="rId8" Type="http://schemas.openxmlformats.org/officeDocument/2006/relationships/tags" Target="../tags/tag4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tags" Target="../tags/tag54.xml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13.png"/><Relationship Id="rId3" Type="http://schemas.openxmlformats.org/officeDocument/2006/relationships/tags" Target="../tags/tag63.xml"/><Relationship Id="rId4" Type="http://schemas.openxmlformats.org/officeDocument/2006/relationships/image" Target="../media/image14.png"/><Relationship Id="rId5" Type="http://schemas.openxmlformats.org/officeDocument/2006/relationships/tags" Target="../tags/tag64.xml"/><Relationship Id="rId6" Type="http://schemas.openxmlformats.org/officeDocument/2006/relationships/image" Target="../media/image15.png"/><Relationship Id="rId7" Type="http://schemas.openxmlformats.org/officeDocument/2006/relationships/tags" Target="../tags/tag65.xml"/><Relationship Id="rId8" Type="http://schemas.openxmlformats.org/officeDocument/2006/relationships/image" Target="../media/image16.png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tags" Target="../tags/tag70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2x_02_封面" descr="C:/Users/kingsoft/AppData/Local/Temp/fig2wpp/@png2x_02_封面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20840" y="2651760"/>
            <a:ext cx="5476875" cy="4206240"/>
          </a:xfrm>
          <a:prstGeom prst="rect"/>
        </p:spPr>
      </p:pic>
      <p:pic>
        <p:nvPicPr>
          <p:cNvPr id="2097159" name="@png2x_03_封面" descr="C:/Users/kingsoft/AppData/Local/Temp/fig2wpp/@png2x_03_封面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4361180" cy="4882515"/>
          </a:xfrm>
          <a:prstGeom prst="rect"/>
        </p:spPr>
      </p:pic>
      <p:pic>
        <p:nvPicPr>
          <p:cNvPr id="2097161" name="@png2x_glass_封面" descr="C:/Users/kingsoft/AppData/Local/Temp/fig2wpp/@png2x_glass_封面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170305" y="749300"/>
            <a:ext cx="4580890" cy="5349240"/>
          </a:xfrm>
          <a:prstGeom prst="rect"/>
        </p:spPr>
      </p:pic>
      <p:sp>
        <p:nvSpPr>
          <p:cNvPr id="1048664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6044184" y="1553029"/>
            <a:ext cx="5084064" cy="2525195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7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2" name="文本占位符 23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6044184" y="4334256"/>
            <a:ext cx="5084064" cy="1152144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@png2x_2_正文" descr="C:/Users/kingsoft/AppData/Local/Temp/fig2wpp/@png2x_2_正文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9107170" y="4370705"/>
            <a:ext cx="3090545" cy="2486660"/>
          </a:xfrm>
          <a:prstGeom prst="rect"/>
        </p:spPr>
      </p:pic>
      <p:pic>
        <p:nvPicPr>
          <p:cNvPr id="2097167" name="@png2x_1_正文" descr="C:/Users/kingsoft/AppData/Local/Temp/fig2wpp/@png2x_1_正文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4562475"/>
            <a:ext cx="2423160" cy="2294890"/>
          </a:xfrm>
          <a:prstGeom prst="rect"/>
        </p:spPr>
      </p:pic>
      <p:sp>
        <p:nvSpPr>
          <p:cNvPr id="1048674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6" name="内容占位符 2"/>
          <p:cNvSpPr>
            <a:spLocks noGrp="1"/>
          </p:cNvSpPr>
          <p:nvPr>
            <p:ph idx="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png2x_02_目录" descr="C:/Users/kingsoft/AppData/Local/Temp/fig2wpp/@png2x_02_目录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226810" y="2157730"/>
            <a:ext cx="5970905" cy="4699635"/>
          </a:xfrm>
          <a:prstGeom prst="rect"/>
        </p:spPr>
      </p:pic>
      <p:pic>
        <p:nvPicPr>
          <p:cNvPr id="2097171" name="@png2x_03_目录" descr="C:/Users/kingsoft/AppData/Local/Temp/fig2wpp/@png2x_03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3913505" cy="4434840"/>
          </a:xfrm>
          <a:prstGeom prst="rect"/>
        </p:spPr>
      </p:pic>
      <p:pic>
        <p:nvPicPr>
          <p:cNvPr id="2097173" name="@png2x_glass_目录" descr="C:/Users/kingsoft/AppData/Local/Temp/fig2wpp/@png2x_glass_目录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-14513"/>
            <a:ext cx="12188825" cy="6864820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92224" y="1103087"/>
            <a:ext cx="7516368" cy="1047188"/>
          </a:xfrm>
          <a:noFill/>
        </p:spPr>
        <p:txBody>
          <a:bodyPr anchor="b" wrap="square">
            <a:normAutofit/>
          </a:bodyPr>
          <a:lstStyle>
            <a:lvl1pPr algn="l">
              <a:defRPr b="0" sz="50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@png2x_02_章节" descr="C:/Users/kingsoft/AppData/Local/Temp/fig2wpp/@png2x_02_章节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316774"/>
            <a:ext cx="9692640" cy="6555740"/>
          </a:xfrm>
          <a:prstGeom prst="rect"/>
        </p:spPr>
      </p:pic>
      <p:pic>
        <p:nvPicPr>
          <p:cNvPr id="2097177" name="@png2x_01_章节" descr="C:/Users/kingsoft/AppData/Local/Temp/fig2wpp/@png2x_01_章节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299835" y="0"/>
            <a:ext cx="5888355" cy="5897880"/>
          </a:xfrm>
          <a:prstGeom prst="rect"/>
        </p:spPr>
      </p:pic>
      <p:pic>
        <p:nvPicPr>
          <p:cNvPr id="2097179" name="@png2x_glass_章节" descr="C:/Users/kingsoft/AppData/Local/Temp/fig2wpp/@png2x_glass_章节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4178300" y="1590675"/>
            <a:ext cx="8028305" cy="3684905"/>
          </a:xfrm>
          <a:prstGeom prst="rect"/>
        </p:spPr>
      </p:pic>
      <p:sp>
        <p:nvSpPr>
          <p:cNvPr id="104869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lstStyle>
            <a:lvl1pPr algn="l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7"/>
          <p:cNvSpPr>
            <a:spLocks noGrp="1"/>
          </p:cNvSpPr>
          <p:nvPr>
            <p:ph type="body" sz="quarter" idx="13" hasCustomPrompt="1"/>
            <p:custDataLst>
              <p:tags r:id="rId11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/>
          </a:bodyPr>
          <a:lstStyle>
            <a:lvl1pPr algn="l" indent="0" marL="0">
              <a:buNone/>
              <a:defRPr b="0" sz="740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20914"/>
            <a:ext cx="10158984" cy="1106134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>
                <a:solidFill>
                  <a:schemeClr val="tx2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683656"/>
            <a:ext cx="5004816" cy="4493943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683656"/>
            <a:ext cx="5001768" cy="4493943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/>
            </a:lvl3pPr>
            <a:lvl4pPr>
              <a:defRPr altLang="en-US" dirty="0" sz="1400" lang="zh-CN"/>
            </a:lvl4pPr>
            <a:lvl5pPr>
              <a:defRPr altLang="en-US" dirty="0" sz="1200" lang="zh-CN"/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20914"/>
            <a:ext cx="10158984" cy="1106134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>
                <a:solidFill>
                  <a:schemeClr val="tx2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35679"/>
            <a:ext cx="498259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78743"/>
            <a:ext cx="4982591" cy="391092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35679"/>
            <a:ext cx="500176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278743"/>
            <a:ext cx="5001768" cy="391092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单击此处编辑副标题样式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@png2x_03_结束" descr="C:/Users/kingsoft/AppData/Local/Temp/fig2wpp/@png2x_03_结束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199505" y="1627505"/>
            <a:ext cx="5989320" cy="5229860"/>
          </a:xfrm>
          <a:prstGeom prst="rect"/>
        </p:spPr>
      </p:pic>
      <p:pic>
        <p:nvPicPr>
          <p:cNvPr id="2097183" name="@png2x_02_结束" descr="C:/Users/kingsoft/AppData/Local/Temp/fig2wpp/@png2x_02_结束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4206240" cy="5412740"/>
          </a:xfrm>
          <a:prstGeom prst="rect"/>
        </p:spPr>
      </p:pic>
      <p:pic>
        <p:nvPicPr>
          <p:cNvPr id="2097185" name="@png2x_glass_结束" descr="C:/Users/kingsoft/AppData/Local/Temp/fig2wpp/@png2x_glass_结束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6692"/>
            <a:ext cx="12188825" cy="6858000"/>
          </a:xfrm>
          <a:prstGeom prst="rect"/>
        </p:spPr>
      </p:pic>
      <p:pic>
        <p:nvPicPr>
          <p:cNvPr id="2097187" name="@png2x_01_结束" descr="C:/Users/kingsoft/AppData/Local/Temp/fig2wpp/@png2x_01_结束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6409690" y="1499235"/>
            <a:ext cx="4580890" cy="4398010"/>
          </a:xfrm>
          <a:prstGeom prst="rect"/>
        </p:spPr>
      </p:pic>
      <p:sp>
        <p:nvSpPr>
          <p:cNvPr id="1048762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1691640" y="1627505"/>
            <a:ext cx="4965192" cy="1847215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70" name="文本占位符 23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1691640" y="3730751"/>
            <a:ext cx="4965192" cy="1499743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1.xml"/><Relationship Id="rId13" Type="http://schemas.openxmlformats.org/officeDocument/2006/relationships/image" Target="../media/image5.png"/><Relationship Id="rId14" Type="http://schemas.openxmlformats.org/officeDocument/2006/relationships/tags" Target="../tags/tag72.xml"/><Relationship Id="rId15" Type="http://schemas.openxmlformats.org/officeDocument/2006/relationships/image" Target="../media/image6.png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ags" Target="../tags/tag77.xml"/><Relationship Id="rId21" Type="http://schemas.openxmlformats.org/officeDocument/2006/relationships/tags" Target="../tags/tag78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082" r:id="rId1"/>
    <p:sldLayoutId id="2147488083" r:id="rId2"/>
    <p:sldLayoutId id="2147488084" r:id="rId3"/>
    <p:sldLayoutId id="2147488085" r:id="rId4"/>
    <p:sldLayoutId id="2147488086" r:id="rId5"/>
    <p:sldLayoutId id="2147488087" r:id="rId6"/>
    <p:sldLayoutId id="2147488088" r:id="rId7"/>
    <p:sldLayoutId id="2147488089" r:id="rId8"/>
    <p:sldLayoutId id="2147488090" r:id="rId9"/>
    <p:sldLayoutId id="2147488091" r:id="rId10"/>
    <p:sldLayoutId id="214748809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png2x_2_正文" descr="C:/Users/kingsoft/AppData/Local/Temp/fig2wpp/@png2x_2_正文.pn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9107170" y="4370705"/>
            <a:ext cx="3090545" cy="2486660"/>
          </a:xfrm>
          <a:prstGeom prst="rect"/>
        </p:spPr>
      </p:pic>
      <p:pic>
        <p:nvPicPr>
          <p:cNvPr id="2097155" name="@png2x_1_正文" descr="C:/Users/kingsoft/AppData/Local/Temp/fig2wpp/@png2x_1_正文.pn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0" y="4562475"/>
            <a:ext cx="2423160" cy="2294890"/>
          </a:xfrm>
          <a:prstGeom prst="rect"/>
        </p:spPr>
      </p:pic>
      <p:sp>
        <p:nvSpPr>
          <p:cNvPr id="104865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1014984" y="420914"/>
            <a:ext cx="10158984" cy="1106134"/>
          </a:xfrm>
          <a:prstGeom prst="rect"/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4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1014984" y="1712686"/>
            <a:ext cx="10158984" cy="424920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6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119" r:id="rId1"/>
    <p:sldLayoutId id="2147488120" r:id="rId2"/>
    <p:sldLayoutId id="2147488121" r:id="rId3"/>
    <p:sldLayoutId id="2147488122" r:id="rId4"/>
    <p:sldLayoutId id="2147488123" r:id="rId5"/>
    <p:sldLayoutId id="2147488124" r:id="rId6"/>
    <p:sldLayoutId id="2147488125" r:id="rId7"/>
    <p:sldLayoutId id="2147488126" r:id="rId8"/>
    <p:sldLayoutId id="2147488127" r:id="rId9"/>
    <p:sldLayoutId id="2147488128" r:id="rId10"/>
    <p:sldLayoutId id="214748812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0" sz="3400" kern="1200">
          <a:solidFill>
            <a:schemeClr val="tx2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2000" kern="1200">
          <a:solidFill>
            <a:schemeClr val="tx2"/>
          </a:solidFill>
          <a:latin typeface="+mn-ea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tags" Target="../tags/tag183.xml"/><Relationship Id="rId17" Type="http://schemas.openxmlformats.org/officeDocument/2006/relationships/tags" Target="../tags/tag184.xml"/><Relationship Id="rId18" Type="http://schemas.openxmlformats.org/officeDocument/2006/relationships/tags" Target="../tags/tag185.xml"/><Relationship Id="rId19" Type="http://schemas.openxmlformats.org/officeDocument/2006/relationships/tags" Target="../tags/tag186.xml"/><Relationship Id="rId20" Type="http://schemas.openxmlformats.org/officeDocument/2006/relationships/tags" Target="../tags/tag187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044184" y="1553029"/>
            <a:ext cx="5084064" cy="2525195"/>
          </a:xfrm>
          <a:noFill/>
        </p:spPr>
        <p:txBody>
          <a:bodyPr anchor="b" wrap="square">
            <a:normAutofit/>
          </a:bodyPr>
          <a:p>
            <a:r>
              <a:rPr altLang="en-US" dirty="0" lang="zh-CN"/>
              <a:t>2024年旅游业可持续发展计划</a:t>
            </a:r>
            <a:endParaRPr altLang="en-US" dirty="0" lang="zh-CN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6044184" y="4334256"/>
            <a:ext cx="5084064" cy="1152144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24" y="1103087"/>
            <a:ext cx="7516368" cy="1047188"/>
          </a:xfrm>
          <a:noFill/>
        </p:spPr>
        <p:txBody>
          <a:bodyPr anchor="ctr" wrap="square">
            <a:normAutofit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84" name="序号"/>
          <p:cNvSpPr txBox="1"/>
          <p:nvPr>
            <p:custDataLst>
              <p:tags r:id="rId2"/>
            </p:custDataLst>
          </p:nvPr>
        </p:nvSpPr>
        <p:spPr>
          <a:xfrm>
            <a:off x="1813562" y="3421071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03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3"/>
            </p:custDataLst>
          </p:nvPr>
        </p:nvSpPr>
        <p:spPr>
          <a:xfrm>
            <a:off x="2709674" y="3421071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实施策略和措施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88" name="序号"/>
          <p:cNvSpPr txBox="1"/>
          <p:nvPr>
            <p:custDataLst>
              <p:tags r:id="rId4"/>
            </p:custDataLst>
          </p:nvPr>
        </p:nvSpPr>
        <p:spPr>
          <a:xfrm>
            <a:off x="6309358" y="2253688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02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5"/>
            </p:custDataLst>
          </p:nvPr>
        </p:nvSpPr>
        <p:spPr>
          <a:xfrm>
            <a:off x="7205470" y="2253688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2024年旅游业可持续发展目标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92" name="序号"/>
          <p:cNvSpPr txBox="1"/>
          <p:nvPr>
            <p:custDataLst>
              <p:tags r:id="rId6"/>
            </p:custDataLst>
          </p:nvPr>
        </p:nvSpPr>
        <p:spPr>
          <a:xfrm>
            <a:off x="1813562" y="2257715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01</a:t>
            </a:r>
            <a:endParaRPr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7"/>
            </p:custDataLst>
          </p:nvPr>
        </p:nvSpPr>
        <p:spPr>
          <a:xfrm>
            <a:off x="2709674" y="2257715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旅游业可持续发展计划背景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6309358" y="3419057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04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9"/>
            </p:custDataLst>
          </p:nvPr>
        </p:nvSpPr>
        <p:spPr>
          <a:xfrm>
            <a:off x="7205470" y="3419057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监测与评估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1813562" y="4584427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05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1"/>
            </p:custDataLst>
          </p:nvPr>
        </p:nvSpPr>
        <p:spPr>
          <a:xfrm>
            <a:off x="2709674" y="4584427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合作与伙伴关系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12"/>
            </p:custDataLst>
          </p:nvPr>
        </p:nvSpPr>
        <p:spPr>
          <a:xfrm>
            <a:off x="6323872" y="4584426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06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6" name="项标题"/>
          <p:cNvSpPr txBox="1"/>
          <p:nvPr>
            <p:custDataLst>
              <p:tags r:id="rId13"/>
            </p:custDataLst>
          </p:nvPr>
        </p:nvSpPr>
        <p:spPr>
          <a:xfrm>
            <a:off x="7219984" y="4584426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未来展望与总结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 fontScale="93182"/>
          </a:bodyPr>
          <a:p>
            <a:r>
              <a:rPr altLang="en-US" dirty="0" lang="zh-CN"/>
              <a:t>旅游业可持续发展计划背景</a:t>
            </a:r>
            <a:endParaRPr altLang="en-US" dirty="0" lang="zh-CN"/>
          </a:p>
        </p:txBody>
      </p:sp>
      <p:sp>
        <p:nvSpPr>
          <p:cNvPr id="10488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全球旅游业发展趋势</a:t>
            </a:r>
            <a:endParaRPr altLang="en-US" lang="zh-CN"/>
          </a:p>
        </p:txBody>
      </p:sp>
      <p:sp>
        <p:nvSpPr>
          <p:cNvPr id="1048874" name="正文"/>
          <p:cNvSpPr txBox="1"/>
          <p:nvPr>
            <p:custDataLst>
              <p:tags r:id="rId1"/>
            </p:custDataLst>
          </p:nvPr>
        </p:nvSpPr>
        <p:spPr>
          <a:xfrm>
            <a:off x="2816711" y="1712686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旅游业成为全球经济的重要组成部分，对经济增长的贡献不断增大。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6" name="正文"/>
          <p:cNvSpPr txBox="1"/>
          <p:nvPr>
            <p:custDataLst>
              <p:tags r:id="rId2"/>
            </p:custDataLst>
          </p:nvPr>
        </p:nvSpPr>
        <p:spPr>
          <a:xfrm>
            <a:off x="2816711" y="2840207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旅游业对环境的影响日益受到关注，可持续发展成为行业关注的焦点。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8" name="正文"/>
          <p:cNvSpPr txBox="1"/>
          <p:nvPr>
            <p:custDataLst>
              <p:tags r:id="rId3"/>
            </p:custDataLst>
          </p:nvPr>
        </p:nvSpPr>
        <p:spPr>
          <a:xfrm>
            <a:off x="2816711" y="3967729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数字技术和科技创新在旅游业中广泛应用，为可持续发展提供了新的机遇和挑战。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0" name="正文"/>
          <p:cNvSpPr txBox="1"/>
          <p:nvPr>
            <p:custDataLst>
              <p:tags r:id="rId4"/>
            </p:custDataLst>
          </p:nvPr>
        </p:nvSpPr>
        <p:spPr>
          <a:xfrm>
            <a:off x="2816711" y="5095250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旅游目的地和旅游企业积极探索可持续发展模式，以实现经济、社会和环境效益的共赢。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可持续发展的重要性</a:t>
            </a:r>
            <a:endParaRPr altLang="en-US" lang="zh-CN"/>
          </a:p>
        </p:txBody>
      </p:sp>
      <p:sp>
        <p:nvSpPr>
          <p:cNvPr id="1048916" name="矩形 38"/>
          <p:cNvSpPr/>
          <p:nvPr>
            <p:custDataLst>
              <p:tags r:id="rId1"/>
            </p:custDataLst>
          </p:nvPr>
        </p:nvSpPr>
        <p:spPr>
          <a:xfrm rot="204112">
            <a:off x="2018047" y="1712686"/>
            <a:ext cx="3615402" cy="1887075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8" name="矩形 39"/>
          <p:cNvSpPr/>
          <p:nvPr>
            <p:custDataLst>
              <p:tags r:id="rId2"/>
            </p:custDataLst>
          </p:nvPr>
        </p:nvSpPr>
        <p:spPr>
          <a:xfrm>
            <a:off x="2022225" y="1713283"/>
            <a:ext cx="3615402" cy="188707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TextBox 2"/>
          <p:cNvSpPr txBox="1"/>
          <p:nvPr>
            <p:custDataLst>
              <p:tags r:id="rId3"/>
            </p:custDataLst>
          </p:nvPr>
        </p:nvSpPr>
        <p:spPr>
          <a:xfrm>
            <a:off x="2231701" y="1860692"/>
            <a:ext cx="3211967" cy="1558240"/>
          </a:xfrm>
          <a:prstGeom prst="rect"/>
          <a:noFill/>
        </p:spPr>
        <p:txBody>
          <a:bodyPr anchor="ctr" anchorCtr="0" bIns="46990" rtlCol="0" wrap="square">
            <a:normAutofit fontScale="95455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满足人类需求和期望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22" name="矩形 100"/>
          <p:cNvSpPr/>
          <p:nvPr>
            <p:custDataLst>
              <p:tags r:id="rId4"/>
            </p:custDataLst>
          </p:nvPr>
        </p:nvSpPr>
        <p:spPr>
          <a:xfrm rot="204112">
            <a:off x="6550728" y="1712686"/>
            <a:ext cx="3615402" cy="1887075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4" name="矩形 101"/>
          <p:cNvSpPr/>
          <p:nvPr>
            <p:custDataLst>
              <p:tags r:id="rId5"/>
            </p:custDataLst>
          </p:nvPr>
        </p:nvSpPr>
        <p:spPr>
          <a:xfrm>
            <a:off x="6555502" y="1713283"/>
            <a:ext cx="3615402" cy="1887075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TextBox 2"/>
          <p:cNvSpPr txBox="1"/>
          <p:nvPr>
            <p:custDataLst>
              <p:tags r:id="rId6"/>
            </p:custDataLst>
          </p:nvPr>
        </p:nvSpPr>
        <p:spPr>
          <a:xfrm>
            <a:off x="6765575" y="1860692"/>
            <a:ext cx="3211967" cy="1558240"/>
          </a:xfrm>
          <a:prstGeom prst="rect"/>
          <a:noFill/>
        </p:spPr>
        <p:txBody>
          <a:bodyPr anchor="ctr" anchorCtr="0" bIns="46990" rtlCol="0" wrap="square">
            <a:normAutofit fontScale="95455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保护地球生态系统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28" name="矩形 122"/>
          <p:cNvSpPr/>
          <p:nvPr>
            <p:custDataLst>
              <p:tags r:id="rId7"/>
            </p:custDataLst>
          </p:nvPr>
        </p:nvSpPr>
        <p:spPr>
          <a:xfrm rot="204112">
            <a:off x="2018047" y="4074216"/>
            <a:ext cx="3615402" cy="1887075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0" name="矩形 123"/>
          <p:cNvSpPr/>
          <p:nvPr>
            <p:custDataLst>
              <p:tags r:id="rId8"/>
            </p:custDataLst>
          </p:nvPr>
        </p:nvSpPr>
        <p:spPr>
          <a:xfrm>
            <a:off x="2022225" y="4074813"/>
            <a:ext cx="3615402" cy="188707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2" name="TextBox 2"/>
          <p:cNvSpPr txBox="1"/>
          <p:nvPr>
            <p:custDataLst>
              <p:tags r:id="rId9"/>
            </p:custDataLst>
          </p:nvPr>
        </p:nvSpPr>
        <p:spPr>
          <a:xfrm>
            <a:off x="2231104" y="4222222"/>
            <a:ext cx="3211967" cy="1558240"/>
          </a:xfrm>
          <a:prstGeom prst="rect"/>
          <a:noFill/>
        </p:spPr>
        <p:txBody>
          <a:bodyPr anchor="ctr" anchorCtr="0" bIns="46990" rtlCol="0" wrap="square">
            <a:normAutofit fontScale="95455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促进经济和社会发展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34" name="矩形 89"/>
          <p:cNvSpPr/>
          <p:nvPr>
            <p:custDataLst>
              <p:tags r:id="rId10"/>
            </p:custDataLst>
          </p:nvPr>
        </p:nvSpPr>
        <p:spPr>
          <a:xfrm rot="204112">
            <a:off x="6550728" y="4074216"/>
            <a:ext cx="3615402" cy="1887075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矩形 90"/>
          <p:cNvSpPr/>
          <p:nvPr>
            <p:custDataLst>
              <p:tags r:id="rId11"/>
            </p:custDataLst>
          </p:nvPr>
        </p:nvSpPr>
        <p:spPr>
          <a:xfrm>
            <a:off x="6555502" y="4074813"/>
            <a:ext cx="3615402" cy="1887075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TextBox 2"/>
          <p:cNvSpPr txBox="1"/>
          <p:nvPr>
            <p:custDataLst>
              <p:tags r:id="rId12"/>
            </p:custDataLst>
          </p:nvPr>
        </p:nvSpPr>
        <p:spPr>
          <a:xfrm>
            <a:off x="6764382" y="4222222"/>
            <a:ext cx="3211967" cy="1558240"/>
          </a:xfrm>
          <a:prstGeom prst="rect"/>
          <a:noFill/>
        </p:spPr>
        <p:txBody>
          <a:bodyPr anchor="ctr" anchorCtr="0" bIns="46990" rtlCol="0" wrap="square">
            <a:normAutofit fontScale="95455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确保旅游业长期繁荣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旅游业可持续发展挑战</a:t>
            </a:r>
            <a:endParaRPr altLang="en-US" lang="zh-CN"/>
          </a:p>
        </p:txBody>
      </p:sp>
      <p:sp>
        <p:nvSpPr>
          <p:cNvPr id="1048974" name="矩形 5"/>
          <p:cNvSpPr/>
          <p:nvPr>
            <p:custDataLst>
              <p:tags r:id="rId1"/>
            </p:custDataLst>
          </p:nvPr>
        </p:nvSpPr>
        <p:spPr>
          <a:xfrm>
            <a:off x="1014984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矩形 10"/>
          <p:cNvSpPr/>
          <p:nvPr>
            <p:custDataLst>
              <p:tags r:id="rId2"/>
            </p:custDataLst>
          </p:nvPr>
        </p:nvSpPr>
        <p:spPr>
          <a:xfrm>
            <a:off x="1343398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TextBox 2"/>
          <p:cNvSpPr txBox="1"/>
          <p:nvPr>
            <p:custDataLst>
              <p:tags r:id="rId3"/>
            </p:custDataLst>
          </p:nvPr>
        </p:nvSpPr>
        <p:spPr>
          <a:xfrm>
            <a:off x="1158517" y="3158899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环境保护：旅游业对自然环境和文化遗产的负面影响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0" name="矩形 6"/>
          <p:cNvSpPr/>
          <p:nvPr>
            <p:custDataLst>
              <p:tags r:id="rId4"/>
            </p:custDataLst>
          </p:nvPr>
        </p:nvSpPr>
        <p:spPr>
          <a:xfrm>
            <a:off x="360685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矩形 11"/>
          <p:cNvSpPr/>
          <p:nvPr>
            <p:custDataLst>
              <p:tags r:id="rId5"/>
            </p:custDataLst>
          </p:nvPr>
        </p:nvSpPr>
        <p:spPr>
          <a:xfrm>
            <a:off x="395299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TextBox 2"/>
          <p:cNvSpPr txBox="1"/>
          <p:nvPr>
            <p:custDataLst>
              <p:tags r:id="rId6"/>
            </p:custDataLst>
          </p:nvPr>
        </p:nvSpPr>
        <p:spPr>
          <a:xfrm>
            <a:off x="3749800" y="3158899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社会公正：旅游业中的不公平现象和利益分配问题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6" name="矩形 33"/>
          <p:cNvSpPr/>
          <p:nvPr>
            <p:custDataLst>
              <p:tags r:id="rId7"/>
            </p:custDataLst>
          </p:nvPr>
        </p:nvSpPr>
        <p:spPr>
          <a:xfrm>
            <a:off x="6194595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矩形 37"/>
          <p:cNvSpPr/>
          <p:nvPr>
            <p:custDataLst>
              <p:tags r:id="rId8"/>
            </p:custDataLst>
          </p:nvPr>
        </p:nvSpPr>
        <p:spPr>
          <a:xfrm>
            <a:off x="6523009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TextBox 2"/>
          <p:cNvSpPr txBox="1"/>
          <p:nvPr>
            <p:custDataLst>
              <p:tags r:id="rId9"/>
            </p:custDataLst>
          </p:nvPr>
        </p:nvSpPr>
        <p:spPr>
          <a:xfrm>
            <a:off x="6338128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经济可持续发展：旅游业对当地经济的贡献和影响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2" name="矩形 34"/>
          <p:cNvSpPr/>
          <p:nvPr>
            <p:custDataLst>
              <p:tags r:id="rId10"/>
            </p:custDataLst>
          </p:nvPr>
        </p:nvSpPr>
        <p:spPr>
          <a:xfrm>
            <a:off x="877701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矩形 38"/>
          <p:cNvSpPr/>
          <p:nvPr>
            <p:custDataLst>
              <p:tags r:id="rId11"/>
            </p:custDataLst>
          </p:nvPr>
        </p:nvSpPr>
        <p:spPr>
          <a:xfrm>
            <a:off x="912315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TextBox 2"/>
          <p:cNvSpPr txBox="1"/>
          <p:nvPr>
            <p:custDataLst>
              <p:tags r:id="rId12"/>
            </p:custDataLst>
          </p:nvPr>
        </p:nvSpPr>
        <p:spPr>
          <a:xfrm>
            <a:off x="8920551" y="3158899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文化传承：旅游业对当地文化的保护和传承的影响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计划制定的必要性</a:t>
            </a:r>
            <a:endParaRPr altLang="en-US" lang="zh-CN"/>
          </a:p>
        </p:txBody>
      </p:sp>
      <p:sp>
        <p:nvSpPr>
          <p:cNvPr id="1049032" name="圆角矩形 26"/>
          <p:cNvSpPr/>
          <p:nvPr>
            <p:custDataLst>
              <p:tags r:id="rId1"/>
            </p:custDataLst>
          </p:nvPr>
        </p:nvSpPr>
        <p:spPr>
          <a:xfrm>
            <a:off x="1014984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4" name="圆角矩形 28"/>
          <p:cNvSpPr/>
          <p:nvPr>
            <p:custDataLst>
              <p:tags r:id="rId2"/>
            </p:custDataLst>
          </p:nvPr>
        </p:nvSpPr>
        <p:spPr>
          <a:xfrm>
            <a:off x="1017337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36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374323"/>
            <a:ext cx="2114279" cy="315366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旅游业对环境的影响日益严重，需要采取措施来减少负面影响。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29"/>
          <p:cNvSpPr/>
          <p:nvPr>
            <p:custDataLst>
              <p:tags r:id="rId4"/>
            </p:custDataLst>
          </p:nvPr>
        </p:nvSpPr>
        <p:spPr>
          <a:xfrm>
            <a:off x="3600907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0" name="圆角矩形 32"/>
          <p:cNvSpPr/>
          <p:nvPr>
            <p:custDataLst>
              <p:tags r:id="rId5"/>
            </p:custDataLst>
          </p:nvPr>
        </p:nvSpPr>
        <p:spPr>
          <a:xfrm>
            <a:off x="3603260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2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374323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旅游业可持续发展有助于促进经济增长和提高就业机会。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圆角矩形 3"/>
          <p:cNvSpPr/>
          <p:nvPr>
            <p:custDataLst>
              <p:tags r:id="rId7"/>
            </p:custDataLst>
          </p:nvPr>
        </p:nvSpPr>
        <p:spPr>
          <a:xfrm>
            <a:off x="6186830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6" name="圆角矩形 4"/>
          <p:cNvSpPr/>
          <p:nvPr>
            <p:custDataLst>
              <p:tags r:id="rId8"/>
            </p:custDataLst>
          </p:nvPr>
        </p:nvSpPr>
        <p:spPr>
          <a:xfrm>
            <a:off x="6189183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8" name="文本框 5"/>
          <p:cNvSpPr txBox="1"/>
          <p:nvPr>
            <p:custDataLst>
              <p:tags r:id="rId9"/>
            </p:custDataLst>
          </p:nvPr>
        </p:nvSpPr>
        <p:spPr>
          <a:xfrm>
            <a:off x="6332127" y="2374323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旅游业可持续发展有助于保护文化遗产和自然资源的可持续利用。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8"/>
          <p:cNvSpPr/>
          <p:nvPr>
            <p:custDataLst>
              <p:tags r:id="rId10"/>
            </p:custDataLst>
          </p:nvPr>
        </p:nvSpPr>
        <p:spPr>
          <a:xfrm>
            <a:off x="8772753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2" name="圆角矩形 9"/>
          <p:cNvSpPr/>
          <p:nvPr>
            <p:custDataLst>
              <p:tags r:id="rId11"/>
            </p:custDataLst>
          </p:nvPr>
        </p:nvSpPr>
        <p:spPr>
          <a:xfrm>
            <a:off x="8775106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4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374323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旅游业可持续发展是全球趋势，各国都在积极推进旅游业可持续发展计划。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 fontScale="90909"/>
          </a:bodyPr>
          <a:p>
            <a:r>
              <a:rPr altLang="en-US" dirty="0" lang="zh-CN"/>
              <a:t>2024年旅游业可持续发展目标</a:t>
            </a:r>
            <a:endParaRPr altLang="en-US" dirty="0" lang="zh-CN"/>
          </a:p>
        </p:txBody>
      </p:sp>
      <p:sp>
        <p:nvSpPr>
          <p:cNvPr id="10490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减少碳排放</a:t>
            </a:r>
            <a:endParaRPr altLang="en-US" lang="zh-CN"/>
          </a:p>
        </p:txBody>
      </p:sp>
      <p:sp>
        <p:nvSpPr>
          <p:cNvPr id="1049126" name="五边形 30"/>
          <p:cNvSpPr/>
          <p:nvPr>
            <p:custDataLst>
              <p:tags r:id="rId1"/>
            </p:custDataLst>
          </p:nvPr>
        </p:nvSpPr>
        <p:spPr>
          <a:xfrm>
            <a:off x="1014984" y="3303098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8" name="燕尾形 36"/>
          <p:cNvSpPr/>
          <p:nvPr>
            <p:custDataLst>
              <p:tags r:id="rId2"/>
            </p:custDataLst>
          </p:nvPr>
        </p:nvSpPr>
        <p:spPr>
          <a:xfrm>
            <a:off x="3434139" y="3303098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0" name="燕尾形 37"/>
          <p:cNvSpPr/>
          <p:nvPr>
            <p:custDataLst>
              <p:tags r:id="rId3"/>
            </p:custDataLst>
          </p:nvPr>
        </p:nvSpPr>
        <p:spPr>
          <a:xfrm>
            <a:off x="8272450" y="3303098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2" name="燕尾形 38"/>
          <p:cNvSpPr/>
          <p:nvPr>
            <p:custDataLst>
              <p:tags r:id="rId4"/>
            </p:custDataLst>
          </p:nvPr>
        </p:nvSpPr>
        <p:spPr>
          <a:xfrm>
            <a:off x="5853295" y="3303098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4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措施：推广低碳交通工具，如电动汽车、自行车等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6" name="文本框 6"/>
          <p:cNvSpPr txBox="1"/>
          <p:nvPr>
            <p:custDataLst>
              <p:tags r:id="rId6"/>
            </p:custDataLst>
          </p:nvPr>
        </p:nvSpPr>
        <p:spPr>
          <a:xfrm>
            <a:off x="1014984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目标：到2024年，旅游业碳排放强度降低10%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文本框 7"/>
          <p:cNvSpPr txBox="1"/>
          <p:nvPr>
            <p:custDataLst>
              <p:tags r:id="rId7"/>
            </p:custDataLst>
          </p:nvPr>
        </p:nvSpPr>
        <p:spPr>
          <a:xfrm>
            <a:off x="5851663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倡导：鼓励游客低碳出行，减少飞行次数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合作：与相关企业合作，共同推进低碳旅游发展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保护自然和文化资源</a:t>
            </a:r>
            <a:endParaRPr altLang="en-US" lang="zh-CN"/>
          </a:p>
        </p:txBody>
      </p:sp>
      <p:sp>
        <p:nvSpPr>
          <p:cNvPr id="1049176" name="正文"/>
          <p:cNvSpPr txBox="1"/>
          <p:nvPr>
            <p:custDataLst>
              <p:tags r:id="rId1"/>
            </p:custDataLst>
          </p:nvPr>
        </p:nvSpPr>
        <p:spPr>
          <a:xfrm>
            <a:off x="2816711" y="1712686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目标：通过可持续旅游发展，保护自然和文化资源的完整性和多样性。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正文"/>
          <p:cNvSpPr txBox="1"/>
          <p:nvPr>
            <p:custDataLst>
              <p:tags r:id="rId2"/>
            </p:custDataLst>
          </p:nvPr>
        </p:nvSpPr>
        <p:spPr>
          <a:xfrm>
            <a:off x="2816711" y="2840207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措施：强化对自然和文化资源的保护和管理，推广可持续旅游实践。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正文"/>
          <p:cNvSpPr txBox="1"/>
          <p:nvPr>
            <p:custDataLst>
              <p:tags r:id="rId3"/>
            </p:custDataLst>
          </p:nvPr>
        </p:nvSpPr>
        <p:spPr>
          <a:xfrm>
            <a:off x="2816711" y="3967729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合作：加强与政府、企业和社区的合作，共同推动自然和文化资源的保护。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正文"/>
          <p:cNvSpPr txBox="1"/>
          <p:nvPr>
            <p:custDataLst>
              <p:tags r:id="rId4"/>
            </p:custDataLst>
          </p:nvPr>
        </p:nvSpPr>
        <p:spPr>
          <a:xfrm>
            <a:off x="2816711" y="5095250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监测与评估：建立监测与评估机制，确保自然和文化资源得到有效保护。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提高旅游地居民生活质量</a:t>
            </a:r>
            <a:endParaRPr altLang="en-US" lang="zh-CN"/>
          </a:p>
        </p:txBody>
      </p:sp>
      <p:sp>
        <p:nvSpPr>
          <p:cNvPr id="1049218" name="弧形 58"/>
          <p:cNvSpPr/>
          <p:nvPr>
            <p:custDataLst>
              <p:tags r:id="rId1"/>
            </p:custDataLst>
          </p:nvPr>
        </p:nvSpPr>
        <p:spPr>
          <a:xfrm>
            <a:off x="7960385" y="2230496"/>
            <a:ext cx="3214326" cy="3214326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弧形 57"/>
          <p:cNvSpPr/>
          <p:nvPr>
            <p:custDataLst>
              <p:tags r:id="rId2"/>
            </p:custDataLst>
          </p:nvPr>
        </p:nvSpPr>
        <p:spPr>
          <a:xfrm>
            <a:off x="1014984" y="2230496"/>
            <a:ext cx="3214326" cy="3214326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2" name="椭圆 22"/>
          <p:cNvSpPr/>
          <p:nvPr>
            <p:custDataLst>
              <p:tags r:id="rId3"/>
            </p:custDataLst>
          </p:nvPr>
        </p:nvSpPr>
        <p:spPr>
          <a:xfrm>
            <a:off x="8276361" y="2485707"/>
            <a:ext cx="2703159" cy="27031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4" name="椭圆 23"/>
          <p:cNvSpPr/>
          <p:nvPr>
            <p:custDataLst>
              <p:tags r:id="rId4"/>
            </p:custDataLst>
          </p:nvPr>
        </p:nvSpPr>
        <p:spPr>
          <a:xfrm>
            <a:off x="8634005" y="2539527"/>
            <a:ext cx="364920" cy="36492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正文"/>
          <p:cNvSpPr txBox="1"/>
          <p:nvPr>
            <p:custDataLst>
              <p:tags r:id="rId5"/>
            </p:custDataLst>
          </p:nvPr>
        </p:nvSpPr>
        <p:spPr>
          <a:xfrm>
            <a:off x="8695638" y="3266099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加强旅游地基础设施建设，提高居民生活便利性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28" name="椭圆 24"/>
          <p:cNvSpPr/>
          <p:nvPr>
            <p:custDataLst>
              <p:tags r:id="rId6"/>
            </p:custDataLst>
          </p:nvPr>
        </p:nvSpPr>
        <p:spPr>
          <a:xfrm>
            <a:off x="6023728" y="2485707"/>
            <a:ext cx="2703159" cy="27031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椭圆 25"/>
          <p:cNvSpPr/>
          <p:nvPr>
            <p:custDataLst>
              <p:tags r:id="rId7"/>
            </p:custDataLst>
          </p:nvPr>
        </p:nvSpPr>
        <p:spPr>
          <a:xfrm>
            <a:off x="6380504" y="2539527"/>
            <a:ext cx="364920" cy="36492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正文"/>
          <p:cNvSpPr txBox="1"/>
          <p:nvPr>
            <p:custDataLst>
              <p:tags r:id="rId8"/>
            </p:custDataLst>
          </p:nvPr>
        </p:nvSpPr>
        <p:spPr>
          <a:xfrm>
            <a:off x="6443005" y="3266099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提升旅游地文化内涵，增强居民文化自信心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椭圆 7"/>
          <p:cNvSpPr/>
          <p:nvPr>
            <p:custDataLst>
              <p:tags r:id="rId9"/>
            </p:custDataLst>
          </p:nvPr>
        </p:nvSpPr>
        <p:spPr>
          <a:xfrm>
            <a:off x="3771096" y="2485707"/>
            <a:ext cx="2703159" cy="27031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椭圆 9"/>
          <p:cNvSpPr/>
          <p:nvPr>
            <p:custDataLst>
              <p:tags r:id="rId10"/>
            </p:custDataLst>
          </p:nvPr>
        </p:nvSpPr>
        <p:spPr>
          <a:xfrm>
            <a:off x="4127871" y="2539527"/>
            <a:ext cx="364920" cy="36492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正文"/>
          <p:cNvSpPr txBox="1"/>
          <p:nvPr>
            <p:custDataLst>
              <p:tags r:id="rId11"/>
            </p:custDataLst>
          </p:nvPr>
        </p:nvSpPr>
        <p:spPr>
          <a:xfrm>
            <a:off x="4190372" y="3266099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保护旅游地生态环境，确保可持续发展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40" name="椭圆 5"/>
          <p:cNvSpPr/>
          <p:nvPr>
            <p:custDataLst>
              <p:tags r:id="rId12"/>
            </p:custDataLst>
          </p:nvPr>
        </p:nvSpPr>
        <p:spPr>
          <a:xfrm>
            <a:off x="1262383" y="2485707"/>
            <a:ext cx="2703159" cy="27031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椭圆 4"/>
          <p:cNvSpPr/>
          <p:nvPr>
            <p:custDataLst>
              <p:tags r:id="rId13"/>
            </p:custDataLst>
          </p:nvPr>
        </p:nvSpPr>
        <p:spPr>
          <a:xfrm>
            <a:off x="1619158" y="2539527"/>
            <a:ext cx="364920" cy="36492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正文"/>
          <p:cNvSpPr txBox="1"/>
          <p:nvPr>
            <p:custDataLst>
              <p:tags r:id="rId14"/>
            </p:custDataLst>
          </p:nvPr>
        </p:nvSpPr>
        <p:spPr>
          <a:xfrm>
            <a:off x="1681659" y="3266099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促进当地经济发展，提高居民收入水平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促进旅游业的公平和包容性发展</a:t>
            </a:r>
            <a:endParaRPr altLang="en-US" lang="zh-CN"/>
          </a:p>
        </p:txBody>
      </p:sp>
      <p:sp>
        <p:nvSpPr>
          <p:cNvPr id="1049280" name="Freeform 27"/>
          <p:cNvSpPr/>
          <p:nvPr>
            <p:custDataLst>
              <p:tags r:id="rId1"/>
            </p:custDataLst>
          </p:nvPr>
        </p:nvSpPr>
        <p:spPr bwMode="auto">
          <a:xfrm>
            <a:off x="1271319" y="5728096"/>
            <a:ext cx="166922" cy="153422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282" name="矩形: 圆角 32"/>
          <p:cNvSpPr/>
          <p:nvPr>
            <p:custDataLst>
              <p:tags r:id="rId2"/>
            </p:custDataLst>
          </p:nvPr>
        </p:nvSpPr>
        <p:spPr>
          <a:xfrm flipH="1">
            <a:off x="1385655" y="1712686"/>
            <a:ext cx="1971477" cy="4248926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4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1271319" y="5014777"/>
            <a:ext cx="1949820" cy="806992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286" name="正文"/>
          <p:cNvSpPr txBox="1"/>
          <p:nvPr>
            <p:custDataLst>
              <p:tags r:id="rId4"/>
            </p:custDataLst>
          </p:nvPr>
        </p:nvSpPr>
        <p:spPr>
          <a:xfrm>
            <a:off x="1504541" y="1792892"/>
            <a:ext cx="1733883" cy="320447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目标：确保旅游业的发展惠及不同地区和群体，缩小旅游差距。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88" name="标题"/>
          <p:cNvSpPr txBox="1"/>
          <p:nvPr>
            <p:custDataLst>
              <p:tags r:id="rId5"/>
            </p:custDataLst>
          </p:nvPr>
        </p:nvSpPr>
        <p:spPr>
          <a:xfrm>
            <a:off x="1332753" y="5058577"/>
            <a:ext cx="1864127" cy="588125"/>
          </a:xfrm>
          <a:prstGeom prst="rect"/>
          <a:noFill/>
        </p:spPr>
        <p:txBody>
          <a:bodyPr anchor="ctr" bIns="0" lIns="90000" rIns="90000" rtlCol="0" tIns="46800" wrap="square">
            <a:normAutofit fontScale="96429"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90" name="Freeform 27"/>
          <p:cNvSpPr/>
          <p:nvPr>
            <p:custDataLst>
              <p:tags r:id="rId6"/>
            </p:custDataLst>
          </p:nvPr>
        </p:nvSpPr>
        <p:spPr bwMode="auto">
          <a:xfrm>
            <a:off x="3791261" y="5728096"/>
            <a:ext cx="166922" cy="153422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292" name="矩形: 圆角 38"/>
          <p:cNvSpPr/>
          <p:nvPr>
            <p:custDataLst>
              <p:tags r:id="rId7"/>
            </p:custDataLst>
          </p:nvPr>
        </p:nvSpPr>
        <p:spPr>
          <a:xfrm flipH="1">
            <a:off x="3905597" y="1712686"/>
            <a:ext cx="1971477" cy="4248926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4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791261" y="5014777"/>
            <a:ext cx="1949820" cy="806992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296" name="正文"/>
          <p:cNvSpPr txBox="1"/>
          <p:nvPr>
            <p:custDataLst>
              <p:tags r:id="rId9"/>
            </p:custDataLst>
          </p:nvPr>
        </p:nvSpPr>
        <p:spPr>
          <a:xfrm>
            <a:off x="4024483" y="1792892"/>
            <a:ext cx="1733883" cy="320447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1250" lnSpcReduction="2000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措施：加强旅游基础设施建设，提高旅游目的地的可进入性；推广多元化旅游产品，满足不同游客的需求；加强旅游从业人员的培训和管理，提高服务质量。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98" name="标题"/>
          <p:cNvSpPr txBox="1"/>
          <p:nvPr>
            <p:custDataLst>
              <p:tags r:id="rId10"/>
            </p:custDataLst>
          </p:nvPr>
        </p:nvSpPr>
        <p:spPr>
          <a:xfrm>
            <a:off x="3852695" y="5058577"/>
            <a:ext cx="1864127" cy="588125"/>
          </a:xfrm>
          <a:prstGeom prst="rect"/>
          <a:noFill/>
        </p:spPr>
        <p:txBody>
          <a:bodyPr anchor="ctr" bIns="0" lIns="90000" rIns="90000" rtlCol="0" tIns="46800" wrap="square">
            <a:normAutofit fontScale="96429"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00" name="Freeform 27"/>
          <p:cNvSpPr/>
          <p:nvPr>
            <p:custDataLst>
              <p:tags r:id="rId11"/>
            </p:custDataLst>
          </p:nvPr>
        </p:nvSpPr>
        <p:spPr bwMode="auto">
          <a:xfrm>
            <a:off x="6311202" y="5728096"/>
            <a:ext cx="166922" cy="153422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302" name="矩形: 圆角 68"/>
          <p:cNvSpPr/>
          <p:nvPr>
            <p:custDataLst>
              <p:tags r:id="rId12"/>
            </p:custDataLst>
          </p:nvPr>
        </p:nvSpPr>
        <p:spPr>
          <a:xfrm flipH="1">
            <a:off x="6425538" y="1712686"/>
            <a:ext cx="1971477" cy="4248926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04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11202" y="5014777"/>
            <a:ext cx="1949820" cy="806992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306" name="正文"/>
          <p:cNvSpPr txBox="1"/>
          <p:nvPr>
            <p:custDataLst>
              <p:tags r:id="rId14"/>
            </p:custDataLst>
          </p:nvPr>
        </p:nvSpPr>
        <p:spPr>
          <a:xfrm>
            <a:off x="6544425" y="1792892"/>
            <a:ext cx="1733883" cy="320447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合作：加强政府、企业和社会各界的合作，共同推动旅游业的公平和包容性发展。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08" name="标题"/>
          <p:cNvSpPr txBox="1"/>
          <p:nvPr>
            <p:custDataLst>
              <p:tags r:id="rId15"/>
            </p:custDataLst>
          </p:nvPr>
        </p:nvSpPr>
        <p:spPr>
          <a:xfrm>
            <a:off x="6372636" y="5058577"/>
            <a:ext cx="1864127" cy="588125"/>
          </a:xfrm>
          <a:prstGeom prst="rect"/>
          <a:noFill/>
        </p:spPr>
        <p:txBody>
          <a:bodyPr anchor="ctr" bIns="0" lIns="90000" rIns="90000" rtlCol="0" tIns="46800" wrap="square">
            <a:normAutofit fontScale="96429"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10" name="Freeform 27"/>
          <p:cNvSpPr/>
          <p:nvPr>
            <p:custDataLst>
              <p:tags r:id="rId16"/>
            </p:custDataLst>
          </p:nvPr>
        </p:nvSpPr>
        <p:spPr bwMode="auto">
          <a:xfrm>
            <a:off x="8831144" y="5728096"/>
            <a:ext cx="166922" cy="153422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312" name="矩形: 圆角 74"/>
          <p:cNvSpPr/>
          <p:nvPr>
            <p:custDataLst>
              <p:tags r:id="rId17"/>
            </p:custDataLst>
          </p:nvPr>
        </p:nvSpPr>
        <p:spPr>
          <a:xfrm flipH="1">
            <a:off x="8946049" y="1712686"/>
            <a:ext cx="1971477" cy="4248926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4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8831144" y="5014777"/>
            <a:ext cx="1949820" cy="806992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316" name="正文"/>
          <p:cNvSpPr txBox="1"/>
          <p:nvPr>
            <p:custDataLst>
              <p:tags r:id="rId19"/>
            </p:custDataLst>
          </p:nvPr>
        </p:nvSpPr>
        <p:spPr>
          <a:xfrm>
            <a:off x="9064366" y="1792892"/>
            <a:ext cx="1733883" cy="320447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监测与评估：建立监测与评估机制，定期评估旅游业的发展状况，及时发现问题并采取措施加以解决。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18" name="标题"/>
          <p:cNvSpPr txBox="1"/>
          <p:nvPr>
            <p:custDataLst>
              <p:tags r:id="rId20"/>
            </p:custDataLst>
          </p:nvPr>
        </p:nvSpPr>
        <p:spPr>
          <a:xfrm>
            <a:off x="8893147" y="5058577"/>
            <a:ext cx="1864127" cy="588125"/>
          </a:xfrm>
          <a:prstGeom prst="rect"/>
          <a:noFill/>
        </p:spPr>
        <p:txBody>
          <a:bodyPr anchor="ctr" bIns="0" lIns="90000" rIns="90000" rtlCol="0" tIns="46800" wrap="square">
            <a:normAutofit fontScale="96429"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实施策略和措施</a:t>
            </a:r>
            <a:endParaRPr altLang="en-US" dirty="0" lang="zh-CN"/>
          </a:p>
        </p:txBody>
      </p:sp>
      <p:sp>
        <p:nvSpPr>
          <p:cNvPr id="10493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推广绿色旅游方式</a:t>
            </a:r>
            <a:endParaRPr altLang="en-US" lang="zh-CN"/>
          </a:p>
        </p:txBody>
      </p:sp>
      <p:sp>
        <p:nvSpPr>
          <p:cNvPr id="1049390" name="任意多边形 20"/>
          <p:cNvSpPr/>
          <p:nvPr>
            <p:custDataLst>
              <p:tags r:id="rId1"/>
            </p:custDataLst>
          </p:nvPr>
        </p:nvSpPr>
        <p:spPr>
          <a:xfrm rot="2700000">
            <a:off x="219238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875935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推广绿色出行方式，如骑行、步行等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42"/>
          <p:cNvSpPr/>
          <p:nvPr>
            <p:custDataLst>
              <p:tags r:id="rId3"/>
            </p:custDataLst>
          </p:nvPr>
        </p:nvSpPr>
        <p:spPr>
          <a:xfrm>
            <a:off x="1993374" y="2921206"/>
            <a:ext cx="1538389" cy="10894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413886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096859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推广绿色住宿方式，如民宿、农家乐等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43"/>
          <p:cNvSpPr/>
          <p:nvPr>
            <p:custDataLst>
              <p:tags r:id="rId6"/>
            </p:custDataLst>
          </p:nvPr>
        </p:nvSpPr>
        <p:spPr>
          <a:xfrm>
            <a:off x="4214877" y="2921206"/>
            <a:ext cx="1538389" cy="10894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34810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8362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推广绿色旅游活动，如徒步、露营等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44"/>
          <p:cNvSpPr/>
          <p:nvPr>
            <p:custDataLst>
              <p:tags r:id="rId9"/>
            </p:custDataLst>
          </p:nvPr>
        </p:nvSpPr>
        <p:spPr>
          <a:xfrm>
            <a:off x="6435222" y="2921206"/>
            <a:ext cx="1538389" cy="10894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5573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39286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推广绿色旅游宣传，如使用环保材料、减少碳排放等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45"/>
          <p:cNvSpPr/>
          <p:nvPr>
            <p:custDataLst>
              <p:tags r:id="rId12"/>
            </p:custDataLst>
          </p:nvPr>
        </p:nvSpPr>
        <p:spPr>
          <a:xfrm>
            <a:off x="8656724" y="2921206"/>
            <a:ext cx="1538389" cy="10894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加强旅游地环境保护</a:t>
            </a:r>
            <a:endParaRPr altLang="en-US" lang="zh-CN"/>
          </a:p>
        </p:txBody>
      </p:sp>
      <p:sp>
        <p:nvSpPr>
          <p:cNvPr id="1049448" name="五边形 30"/>
          <p:cNvSpPr/>
          <p:nvPr>
            <p:custDataLst>
              <p:tags r:id="rId1"/>
            </p:custDataLst>
          </p:nvPr>
        </p:nvSpPr>
        <p:spPr>
          <a:xfrm>
            <a:off x="1014984" y="3303098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0" name="燕尾形 36"/>
          <p:cNvSpPr/>
          <p:nvPr>
            <p:custDataLst>
              <p:tags r:id="rId2"/>
            </p:custDataLst>
          </p:nvPr>
        </p:nvSpPr>
        <p:spPr>
          <a:xfrm>
            <a:off x="3434139" y="3303098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2" name="燕尾形 37"/>
          <p:cNvSpPr/>
          <p:nvPr>
            <p:custDataLst>
              <p:tags r:id="rId3"/>
            </p:custDataLst>
          </p:nvPr>
        </p:nvSpPr>
        <p:spPr>
          <a:xfrm>
            <a:off x="8272450" y="3303098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4" name="燕尾形 38"/>
          <p:cNvSpPr/>
          <p:nvPr>
            <p:custDataLst>
              <p:tags r:id="rId4"/>
            </p:custDataLst>
          </p:nvPr>
        </p:nvSpPr>
        <p:spPr>
          <a:xfrm>
            <a:off x="5853295" y="3303098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6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推广环保理念，提高游客和从业人员的环保意识。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8" name="文本框 6"/>
          <p:cNvSpPr txBox="1"/>
          <p:nvPr>
            <p:custDataLst>
              <p:tags r:id="rId6"/>
            </p:custDataLst>
          </p:nvPr>
        </p:nvSpPr>
        <p:spPr>
          <a:xfrm>
            <a:off x="1014984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制定严格的环保规定和标准，确保旅游活动对环境的影响最小化。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0" name="文本框 7"/>
          <p:cNvSpPr txBox="1"/>
          <p:nvPr>
            <p:custDataLst>
              <p:tags r:id="rId7"/>
            </p:custDataLst>
          </p:nvPr>
        </p:nvSpPr>
        <p:spPr>
          <a:xfrm>
            <a:off x="5851663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增加投入，加强旅游地环境监测和治理，确保环境质量。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2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鼓励和支持可持续旅游发展模式，如生态旅游、绿色旅游等。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促进旅游业与当地社区的合作</a:t>
            </a:r>
            <a:endParaRPr altLang="en-US" lang="zh-CN"/>
          </a:p>
        </p:txBody>
      </p:sp>
      <p:sp>
        <p:nvSpPr>
          <p:cNvPr id="1049498" name="圆角矩形 26"/>
          <p:cNvSpPr/>
          <p:nvPr>
            <p:custDataLst>
              <p:tags r:id="rId1"/>
            </p:custDataLst>
          </p:nvPr>
        </p:nvSpPr>
        <p:spPr>
          <a:xfrm>
            <a:off x="1014984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0" name="圆角矩形 28"/>
          <p:cNvSpPr/>
          <p:nvPr>
            <p:custDataLst>
              <p:tags r:id="rId2"/>
            </p:custDataLst>
          </p:nvPr>
        </p:nvSpPr>
        <p:spPr>
          <a:xfrm>
            <a:off x="1017337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02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374323"/>
            <a:ext cx="2114279" cy="315366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建立合作关系：与当地社区建立长期稳定的合作关系，共同制定旅游发展计划。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29"/>
          <p:cNvSpPr/>
          <p:nvPr>
            <p:custDataLst>
              <p:tags r:id="rId4"/>
            </p:custDataLst>
          </p:nvPr>
        </p:nvSpPr>
        <p:spPr>
          <a:xfrm>
            <a:off x="3600907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6" name="圆角矩形 32"/>
          <p:cNvSpPr/>
          <p:nvPr>
            <p:custDataLst>
              <p:tags r:id="rId5"/>
            </p:custDataLst>
          </p:nvPr>
        </p:nvSpPr>
        <p:spPr>
          <a:xfrm>
            <a:off x="3603260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8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374323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共享利益：确保当地社区从旅游业发展中获得经济利益，同时保护当地文化和环境。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3"/>
          <p:cNvSpPr/>
          <p:nvPr>
            <p:custDataLst>
              <p:tags r:id="rId7"/>
            </p:custDataLst>
          </p:nvPr>
        </p:nvSpPr>
        <p:spPr>
          <a:xfrm>
            <a:off x="6186830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2" name="圆角矩形 4"/>
          <p:cNvSpPr/>
          <p:nvPr>
            <p:custDataLst>
              <p:tags r:id="rId8"/>
            </p:custDataLst>
          </p:nvPr>
        </p:nvSpPr>
        <p:spPr>
          <a:xfrm>
            <a:off x="6189183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4" name="文本框 5"/>
          <p:cNvSpPr txBox="1"/>
          <p:nvPr>
            <p:custDataLst>
              <p:tags r:id="rId9"/>
            </p:custDataLst>
          </p:nvPr>
        </p:nvSpPr>
        <p:spPr>
          <a:xfrm>
            <a:off x="6332127" y="2374323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参与决策：邀请当地社区代表参与旅游规划和管理，确保他们的意见得到充分尊重和采纳。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圆角矩形 8"/>
          <p:cNvSpPr/>
          <p:nvPr>
            <p:custDataLst>
              <p:tags r:id="rId10"/>
            </p:custDataLst>
          </p:nvPr>
        </p:nvSpPr>
        <p:spPr>
          <a:xfrm>
            <a:off x="8772753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8" name="圆角矩形 9"/>
          <p:cNvSpPr/>
          <p:nvPr>
            <p:custDataLst>
              <p:tags r:id="rId11"/>
            </p:custDataLst>
          </p:nvPr>
        </p:nvSpPr>
        <p:spPr>
          <a:xfrm>
            <a:off x="8775106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0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374323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培训和就业机会：为当地社区提供旅游相关的培训和就业机会，增强他们的技能和就业能力。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提高旅游业从业人员素质和技能</a:t>
            </a:r>
            <a:endParaRPr altLang="en-US" lang="zh-CN"/>
          </a:p>
        </p:txBody>
      </p:sp>
      <p:sp>
        <p:nvSpPr>
          <p:cNvPr id="1049556" name="矩形 15"/>
          <p:cNvSpPr/>
          <p:nvPr>
            <p:custDataLst>
              <p:tags r:id="rId1"/>
            </p:custDataLst>
          </p:nvPr>
        </p:nvSpPr>
        <p:spPr>
          <a:xfrm>
            <a:off x="2818123" y="1784830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培训计划：定期为旅游业从业人员提供专业技能和知识培训，提高其服务质量和业务水平。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任意多边形 17"/>
          <p:cNvSpPr/>
          <p:nvPr>
            <p:custDataLst>
              <p:tags r:id="rId2"/>
            </p:custDataLst>
          </p:nvPr>
        </p:nvSpPr>
        <p:spPr>
          <a:xfrm flipV="1">
            <a:off x="2748166" y="1712686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任意多边形 18"/>
          <p:cNvSpPr/>
          <p:nvPr>
            <p:custDataLst>
              <p:tags r:id="rId3"/>
            </p:custDataLst>
          </p:nvPr>
        </p:nvSpPr>
        <p:spPr>
          <a:xfrm flipH="1">
            <a:off x="8268995" y="2213321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矩形 27"/>
          <p:cNvSpPr/>
          <p:nvPr>
            <p:custDataLst>
              <p:tags r:id="rId4"/>
            </p:custDataLst>
          </p:nvPr>
        </p:nvSpPr>
        <p:spPr>
          <a:xfrm>
            <a:off x="2818123" y="2960994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认证制度：建立旅游业从业人员的认证制度，通过认证的从业人员应具备相应的专业资质和工作经验。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任意多边形 29"/>
          <p:cNvSpPr/>
          <p:nvPr>
            <p:custDataLst>
              <p:tags r:id="rId5"/>
            </p:custDataLst>
          </p:nvPr>
        </p:nvSpPr>
        <p:spPr>
          <a:xfrm flipV="1">
            <a:off x="2748166" y="2888850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任意多边形 30"/>
          <p:cNvSpPr/>
          <p:nvPr>
            <p:custDataLst>
              <p:tags r:id="rId6"/>
            </p:custDataLst>
          </p:nvPr>
        </p:nvSpPr>
        <p:spPr>
          <a:xfrm flipH="1">
            <a:off x="8268995" y="3389485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8" name="矩形 5"/>
          <p:cNvSpPr/>
          <p:nvPr>
            <p:custDataLst>
              <p:tags r:id="rId7"/>
            </p:custDataLst>
          </p:nvPr>
        </p:nvSpPr>
        <p:spPr>
          <a:xfrm>
            <a:off x="2818123" y="4137158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激励机制：通过奖励和晋升机制，激励旅游业从业人员不断提高自身素质和技能，提高服务质量和客户满意度。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任意多边形 7"/>
          <p:cNvSpPr/>
          <p:nvPr>
            <p:custDataLst>
              <p:tags r:id="rId8"/>
            </p:custDataLst>
          </p:nvPr>
        </p:nvSpPr>
        <p:spPr>
          <a:xfrm flipV="1">
            <a:off x="2748166" y="4065014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任意多边形 8"/>
          <p:cNvSpPr/>
          <p:nvPr>
            <p:custDataLst>
              <p:tags r:id="rId9"/>
            </p:custDataLst>
          </p:nvPr>
        </p:nvSpPr>
        <p:spPr>
          <a:xfrm flipH="1">
            <a:off x="8268995" y="4565649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4" name="矩形 10"/>
          <p:cNvSpPr/>
          <p:nvPr>
            <p:custDataLst>
              <p:tags r:id="rId10"/>
            </p:custDataLst>
          </p:nvPr>
        </p:nvSpPr>
        <p:spPr>
          <a:xfrm>
            <a:off x="2818123" y="5313322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校企合作：加强学校与企业之间的合作，共同培养具备高素质和技能的旅游业人才。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任意多边形 12"/>
          <p:cNvSpPr/>
          <p:nvPr>
            <p:custDataLst>
              <p:tags r:id="rId11"/>
            </p:custDataLst>
          </p:nvPr>
        </p:nvSpPr>
        <p:spPr>
          <a:xfrm flipV="1">
            <a:off x="2748166" y="5241178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任意多边形 13"/>
          <p:cNvSpPr/>
          <p:nvPr>
            <p:custDataLst>
              <p:tags r:id="rId12"/>
            </p:custDataLst>
          </p:nvPr>
        </p:nvSpPr>
        <p:spPr>
          <a:xfrm flipH="1">
            <a:off x="8268995" y="5741813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加强政策支持和监管力度</a:t>
            </a:r>
            <a:endParaRPr altLang="en-US" lang="zh-CN"/>
          </a:p>
        </p:txBody>
      </p:sp>
      <p:sp>
        <p:nvSpPr>
          <p:cNvPr id="1049614" name="圆角矩形 3"/>
          <p:cNvSpPr/>
          <p:nvPr>
            <p:custDataLst>
              <p:tags r:id="rId1"/>
            </p:custDataLst>
          </p:nvPr>
        </p:nvSpPr>
        <p:spPr>
          <a:xfrm rot="16200000">
            <a:off x="5662672" y="-2749289"/>
            <a:ext cx="862343" cy="9786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4"/>
          <p:cNvSpPr/>
          <p:nvPr>
            <p:custDataLst>
              <p:tags r:id="rId2"/>
            </p:custDataLst>
          </p:nvPr>
        </p:nvSpPr>
        <p:spPr>
          <a:xfrm rot="16200000">
            <a:off x="834318" y="2079065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8" name="圆角矩形 5"/>
          <p:cNvSpPr/>
          <p:nvPr>
            <p:custDataLst>
              <p:tags r:id="rId3"/>
            </p:custDataLst>
          </p:nvPr>
        </p:nvSpPr>
        <p:spPr>
          <a:xfrm rot="16200000">
            <a:off x="5663810" y="-1613172"/>
            <a:ext cx="862343" cy="9787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圆角矩形 6"/>
          <p:cNvSpPr/>
          <p:nvPr>
            <p:custDataLst>
              <p:tags r:id="rId4"/>
            </p:custDataLst>
          </p:nvPr>
        </p:nvSpPr>
        <p:spPr>
          <a:xfrm rot="16200000">
            <a:off x="835456" y="3215751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2" name="圆角矩形 9"/>
          <p:cNvSpPr/>
          <p:nvPr>
            <p:custDataLst>
              <p:tags r:id="rId5"/>
            </p:custDataLst>
          </p:nvPr>
        </p:nvSpPr>
        <p:spPr>
          <a:xfrm rot="16200000">
            <a:off x="5662672" y="-498674"/>
            <a:ext cx="862343" cy="9786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圆角矩形 10"/>
          <p:cNvSpPr/>
          <p:nvPr>
            <p:custDataLst>
              <p:tags r:id="rId6"/>
            </p:custDataLst>
          </p:nvPr>
        </p:nvSpPr>
        <p:spPr>
          <a:xfrm rot="16200000">
            <a:off x="834318" y="4329680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6" name="圆角矩形 11"/>
          <p:cNvSpPr/>
          <p:nvPr>
            <p:custDataLst>
              <p:tags r:id="rId7"/>
            </p:custDataLst>
          </p:nvPr>
        </p:nvSpPr>
        <p:spPr>
          <a:xfrm rot="16200000">
            <a:off x="5663810" y="636874"/>
            <a:ext cx="862343" cy="9787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圆角矩形 12"/>
          <p:cNvSpPr/>
          <p:nvPr>
            <p:custDataLst>
              <p:tags r:id="rId8"/>
            </p:custDataLst>
          </p:nvPr>
        </p:nvSpPr>
        <p:spPr>
          <a:xfrm rot="16200000">
            <a:off x="835456" y="5465797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0" name="文本框 7"/>
          <p:cNvSpPr txBox="1"/>
          <p:nvPr>
            <p:custDataLst>
              <p:tags r:id="rId9"/>
            </p:custDataLst>
          </p:nvPr>
        </p:nvSpPr>
        <p:spPr>
          <a:xfrm>
            <a:off x="1611451" y="3963301"/>
            <a:ext cx="9375757" cy="8623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建立旅游服务质量标准，提高旅游业整体水平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2" name="文本框 8"/>
          <p:cNvSpPr txBox="1"/>
          <p:nvPr>
            <p:custDataLst>
              <p:tags r:id="rId10"/>
            </p:custDataLst>
          </p:nvPr>
        </p:nvSpPr>
        <p:spPr>
          <a:xfrm>
            <a:off x="1611451" y="5099987"/>
            <a:ext cx="9375757" cy="86163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加大对违规行为的处罚力度，维护市场秩序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4" name="文本框 13"/>
          <p:cNvSpPr txBox="1"/>
          <p:nvPr>
            <p:custDataLst>
              <p:tags r:id="rId11"/>
            </p:custDataLst>
          </p:nvPr>
        </p:nvSpPr>
        <p:spPr>
          <a:xfrm>
            <a:off x="1611451" y="1712686"/>
            <a:ext cx="9375757" cy="8623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制定优惠政策，鼓励旅游业可持续发展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6" name="文本框 14"/>
          <p:cNvSpPr txBox="1"/>
          <p:nvPr>
            <p:custDataLst>
              <p:tags r:id="rId12"/>
            </p:custDataLst>
          </p:nvPr>
        </p:nvSpPr>
        <p:spPr>
          <a:xfrm>
            <a:off x="1611451" y="2850509"/>
            <a:ext cx="9375757" cy="86163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加强环保法规，限制高污染、高能耗的旅游项目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监测与评估</a:t>
            </a:r>
            <a:endParaRPr altLang="en-US" dirty="0" lang="zh-CN"/>
          </a:p>
        </p:txBody>
      </p:sp>
      <p:sp>
        <p:nvSpPr>
          <p:cNvPr id="10496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设立监测指标和评估体系</a:t>
            </a:r>
            <a:endParaRPr altLang="en-US" lang="zh-CN"/>
          </a:p>
        </p:txBody>
      </p:sp>
      <p:sp>
        <p:nvSpPr>
          <p:cNvPr id="1049708" name="圆角矩形 3"/>
          <p:cNvSpPr/>
          <p:nvPr>
            <p:custDataLst>
              <p:tags r:id="rId1"/>
            </p:custDataLst>
          </p:nvPr>
        </p:nvSpPr>
        <p:spPr>
          <a:xfrm rot="16200000">
            <a:off x="5662672" y="-2749289"/>
            <a:ext cx="862343" cy="9786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圆角矩形 4"/>
          <p:cNvSpPr/>
          <p:nvPr>
            <p:custDataLst>
              <p:tags r:id="rId2"/>
            </p:custDataLst>
          </p:nvPr>
        </p:nvSpPr>
        <p:spPr>
          <a:xfrm rot="16200000">
            <a:off x="834318" y="2079065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2" name="圆角矩形 5"/>
          <p:cNvSpPr/>
          <p:nvPr>
            <p:custDataLst>
              <p:tags r:id="rId3"/>
            </p:custDataLst>
          </p:nvPr>
        </p:nvSpPr>
        <p:spPr>
          <a:xfrm rot="16200000">
            <a:off x="5663810" y="-1613172"/>
            <a:ext cx="862343" cy="9787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圆角矩形 6"/>
          <p:cNvSpPr/>
          <p:nvPr>
            <p:custDataLst>
              <p:tags r:id="rId4"/>
            </p:custDataLst>
          </p:nvPr>
        </p:nvSpPr>
        <p:spPr>
          <a:xfrm rot="16200000">
            <a:off x="835456" y="3215751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6" name="圆角矩形 9"/>
          <p:cNvSpPr/>
          <p:nvPr>
            <p:custDataLst>
              <p:tags r:id="rId5"/>
            </p:custDataLst>
          </p:nvPr>
        </p:nvSpPr>
        <p:spPr>
          <a:xfrm rot="16200000">
            <a:off x="5662672" y="-498674"/>
            <a:ext cx="862343" cy="9786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圆角矩形 10"/>
          <p:cNvSpPr/>
          <p:nvPr>
            <p:custDataLst>
              <p:tags r:id="rId6"/>
            </p:custDataLst>
          </p:nvPr>
        </p:nvSpPr>
        <p:spPr>
          <a:xfrm rot="16200000">
            <a:off x="834318" y="4329680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0" name="圆角矩形 11"/>
          <p:cNvSpPr/>
          <p:nvPr>
            <p:custDataLst>
              <p:tags r:id="rId7"/>
            </p:custDataLst>
          </p:nvPr>
        </p:nvSpPr>
        <p:spPr>
          <a:xfrm rot="16200000">
            <a:off x="5663810" y="636874"/>
            <a:ext cx="862343" cy="9787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12"/>
          <p:cNvSpPr/>
          <p:nvPr>
            <p:custDataLst>
              <p:tags r:id="rId8"/>
            </p:custDataLst>
          </p:nvPr>
        </p:nvSpPr>
        <p:spPr>
          <a:xfrm rot="16200000">
            <a:off x="835456" y="5465797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4" name="文本框 7"/>
          <p:cNvSpPr txBox="1"/>
          <p:nvPr>
            <p:custDataLst>
              <p:tags r:id="rId9"/>
            </p:custDataLst>
          </p:nvPr>
        </p:nvSpPr>
        <p:spPr>
          <a:xfrm>
            <a:off x="1611451" y="3963301"/>
            <a:ext cx="9375757" cy="862343"/>
          </a:xfrm>
          <a:prstGeom prst="rect"/>
        </p:spPr>
        <p:txBody>
          <a:bodyPr anchor="ctr" anchorCtr="0" bIns="46800" lIns="90000" rIns="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监测与评估的作用：及时发现问题、调整计划、优化资源配置，确保可持续发展目标的实现。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6" name="文本框 8"/>
          <p:cNvSpPr txBox="1"/>
          <p:nvPr>
            <p:custDataLst>
              <p:tags r:id="rId10"/>
            </p:custDataLst>
          </p:nvPr>
        </p:nvSpPr>
        <p:spPr>
          <a:xfrm>
            <a:off x="1611451" y="5099987"/>
            <a:ext cx="9375757" cy="861633"/>
          </a:xfrm>
          <a:prstGeom prst="rect"/>
        </p:spPr>
        <p:txBody>
          <a:bodyPr anchor="ctr" anchorCtr="0" bIns="46800" lIns="90000" rIns="9000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监测与评估的实施：建立专门机构负责监测与评估工作，加强数据收集和分析，提高监测与评估的准确性和可靠性。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8" name="文本框 13"/>
          <p:cNvSpPr txBox="1"/>
          <p:nvPr>
            <p:custDataLst>
              <p:tags r:id="rId11"/>
            </p:custDataLst>
          </p:nvPr>
        </p:nvSpPr>
        <p:spPr>
          <a:xfrm>
            <a:off x="1611451" y="1712686"/>
            <a:ext cx="9375757" cy="862343"/>
          </a:xfrm>
          <a:prstGeom prst="rect"/>
        </p:spPr>
        <p:txBody>
          <a:bodyPr anchor="ctr" anchorCtr="0" bIns="46800" lIns="90000" rIns="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监测指标：包括环境、经济和社会三个方面，具体指标如碳排放量、游客满意度等。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0" name="文本框 14"/>
          <p:cNvSpPr txBox="1"/>
          <p:nvPr>
            <p:custDataLst>
              <p:tags r:id="rId12"/>
            </p:custDataLst>
          </p:nvPr>
        </p:nvSpPr>
        <p:spPr>
          <a:xfrm>
            <a:off x="1611451" y="2850509"/>
            <a:ext cx="9375757" cy="861633"/>
          </a:xfrm>
          <a:prstGeom prst="rect"/>
        </p:spPr>
        <p:txBody>
          <a:bodyPr anchor="ctr" anchorCtr="0" bIns="46800" lIns="90000" rIns="9000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评估体系：定期对旅游业可持续发展计划进行评估，包括目标完成情况、风险评估等。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定期进行评估和反馈</a:t>
            </a:r>
            <a:endParaRPr altLang="en-US" lang="zh-CN"/>
          </a:p>
        </p:txBody>
      </p:sp>
      <p:sp>
        <p:nvSpPr>
          <p:cNvPr id="1049766" name="矩形 31"/>
          <p:cNvSpPr/>
          <p:nvPr>
            <p:custDataLst>
              <p:tags r:id="rId1"/>
            </p:custDataLst>
          </p:nvPr>
        </p:nvSpPr>
        <p:spPr>
          <a:xfrm>
            <a:off x="3044869" y="1712686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每年对旅游业可持续发展计划进行评估，确保目标的实现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4"/>
          <p:cNvSpPr/>
          <p:nvPr>
            <p:custDataLst>
              <p:tags r:id="rId2"/>
            </p:custDataLst>
          </p:nvPr>
        </p:nvSpPr>
        <p:spPr>
          <a:xfrm>
            <a:off x="3044869" y="281552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建立监测机制，定期收集数据并进行分析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5"/>
          <p:cNvSpPr/>
          <p:nvPr>
            <p:custDataLst>
              <p:tags r:id="rId3"/>
            </p:custDataLst>
          </p:nvPr>
        </p:nvSpPr>
        <p:spPr>
          <a:xfrm>
            <a:off x="3044869" y="391836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及时调整和优化计划，确保可持续发展目标的实现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矩形 7"/>
          <p:cNvSpPr/>
          <p:nvPr>
            <p:custDataLst>
              <p:tags r:id="rId4"/>
            </p:custDataLst>
          </p:nvPr>
        </p:nvSpPr>
        <p:spPr>
          <a:xfrm>
            <a:off x="3044869" y="5021204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定期向利益相关方报告评估结果和反馈意见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针对问题采取改进措施</a:t>
            </a:r>
            <a:endParaRPr altLang="en-US" lang="zh-CN"/>
          </a:p>
        </p:txBody>
      </p:sp>
      <p:sp>
        <p:nvSpPr>
          <p:cNvPr id="1049808" name="对角圆角矩形 15"/>
          <p:cNvSpPr/>
          <p:nvPr>
            <p:custDataLst>
              <p:tags r:id="rId1"/>
            </p:custDataLst>
          </p:nvPr>
        </p:nvSpPr>
        <p:spPr>
          <a:xfrm>
            <a:off x="1993288" y="412640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对角圆角矩形 16"/>
          <p:cNvSpPr/>
          <p:nvPr>
            <p:custDataLst>
              <p:tags r:id="rId2"/>
            </p:custDataLst>
          </p:nvPr>
        </p:nvSpPr>
        <p:spPr>
          <a:xfrm>
            <a:off x="1993288" y="4000851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直角三角形 17"/>
          <p:cNvSpPr/>
          <p:nvPr>
            <p:custDataLst>
              <p:tags r:id="rId3"/>
            </p:custDataLst>
          </p:nvPr>
        </p:nvSpPr>
        <p:spPr>
          <a:xfrm>
            <a:off x="2492618" y="4001427"/>
            <a:ext cx="75215" cy="12535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文本框 27"/>
          <p:cNvSpPr txBox="1"/>
          <p:nvPr>
            <p:custDataLst>
              <p:tags r:id="rId4"/>
            </p:custDataLst>
          </p:nvPr>
        </p:nvSpPr>
        <p:spPr>
          <a:xfrm>
            <a:off x="2524870" y="41361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针对评估结果，采取切实可行的改进措施，不断完善和优化旅游业可持续发展计划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对角圆角矩形 52"/>
          <p:cNvSpPr/>
          <p:nvPr>
            <p:custDataLst>
              <p:tags r:id="rId5"/>
            </p:custDataLst>
          </p:nvPr>
        </p:nvSpPr>
        <p:spPr>
          <a:xfrm>
            <a:off x="1993288" y="1838814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对角圆角矩形 53"/>
          <p:cNvSpPr/>
          <p:nvPr>
            <p:custDataLst>
              <p:tags r:id="rId6"/>
            </p:custDataLst>
          </p:nvPr>
        </p:nvSpPr>
        <p:spPr>
          <a:xfrm>
            <a:off x="1993288" y="1712686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直角三角形 54"/>
          <p:cNvSpPr/>
          <p:nvPr>
            <p:custDataLst>
              <p:tags r:id="rId7"/>
            </p:custDataLst>
          </p:nvPr>
        </p:nvSpPr>
        <p:spPr>
          <a:xfrm>
            <a:off x="2492618" y="1713262"/>
            <a:ext cx="75215" cy="12535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文本框 56"/>
          <p:cNvSpPr txBox="1"/>
          <p:nvPr>
            <p:custDataLst>
              <p:tags r:id="rId8"/>
            </p:custDataLst>
          </p:nvPr>
        </p:nvSpPr>
        <p:spPr>
          <a:xfrm>
            <a:off x="2524870" y="18416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建立有效的监测体系，及时发现和评估旅游业可持续发展中的问题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对角圆角矩形 5"/>
          <p:cNvSpPr/>
          <p:nvPr>
            <p:custDataLst>
              <p:tags r:id="rId9"/>
            </p:custDataLst>
          </p:nvPr>
        </p:nvSpPr>
        <p:spPr>
          <a:xfrm>
            <a:off x="1993288" y="2982609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对角圆角矩形 6"/>
          <p:cNvSpPr/>
          <p:nvPr>
            <p:custDataLst>
              <p:tags r:id="rId10"/>
            </p:custDataLst>
          </p:nvPr>
        </p:nvSpPr>
        <p:spPr>
          <a:xfrm>
            <a:off x="1993288" y="2856480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直角三角形 7"/>
          <p:cNvSpPr/>
          <p:nvPr>
            <p:custDataLst>
              <p:tags r:id="rId11"/>
            </p:custDataLst>
          </p:nvPr>
        </p:nvSpPr>
        <p:spPr>
          <a:xfrm>
            <a:off x="2492618" y="2857632"/>
            <a:ext cx="75215" cy="12535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文本框 8"/>
          <p:cNvSpPr txBox="1"/>
          <p:nvPr>
            <p:custDataLst>
              <p:tags r:id="rId12"/>
            </p:custDataLst>
          </p:nvPr>
        </p:nvSpPr>
        <p:spPr>
          <a:xfrm>
            <a:off x="2524870" y="2992400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定期进行评估和审计，确保可持续发展计划的实施效果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对角圆角矩形 9"/>
          <p:cNvSpPr/>
          <p:nvPr>
            <p:custDataLst>
              <p:tags r:id="rId13"/>
            </p:custDataLst>
          </p:nvPr>
        </p:nvSpPr>
        <p:spPr>
          <a:xfrm>
            <a:off x="1993288" y="527077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对角圆角矩形 10"/>
          <p:cNvSpPr/>
          <p:nvPr>
            <p:custDataLst>
              <p:tags r:id="rId14"/>
            </p:custDataLst>
          </p:nvPr>
        </p:nvSpPr>
        <p:spPr>
          <a:xfrm>
            <a:off x="1993288" y="5144645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直角三角形 11"/>
          <p:cNvSpPr/>
          <p:nvPr>
            <p:custDataLst>
              <p:tags r:id="rId15"/>
            </p:custDataLst>
          </p:nvPr>
        </p:nvSpPr>
        <p:spPr>
          <a:xfrm>
            <a:off x="2492618" y="5145221"/>
            <a:ext cx="75215" cy="12535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文本框 12"/>
          <p:cNvSpPr txBox="1"/>
          <p:nvPr>
            <p:custDataLst>
              <p:tags r:id="rId16"/>
            </p:custDataLst>
          </p:nvPr>
        </p:nvSpPr>
        <p:spPr>
          <a:xfrm>
            <a:off x="2524870" y="5279988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加强与相关部门的合作，共同推动旅游业可持续发展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公开透明地进行监测和评估结果</a:t>
            </a:r>
            <a:endParaRPr altLang="en-US" lang="zh-CN"/>
          </a:p>
        </p:txBody>
      </p:sp>
      <p:sp>
        <p:nvSpPr>
          <p:cNvPr id="1049874" name="矩形 31"/>
          <p:cNvSpPr/>
          <p:nvPr>
            <p:custDataLst>
              <p:tags r:id="rId1"/>
            </p:custDataLst>
          </p:nvPr>
        </p:nvSpPr>
        <p:spPr>
          <a:xfrm>
            <a:off x="3044869" y="1712686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监测与评估的目的：确保可持续发展目标的实现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4"/>
          <p:cNvSpPr/>
          <p:nvPr>
            <p:custDataLst>
              <p:tags r:id="rId2"/>
            </p:custDataLst>
          </p:nvPr>
        </p:nvSpPr>
        <p:spPr>
          <a:xfrm>
            <a:off x="3044869" y="281552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监测与评估的方法：采用定性和定量相结合的方法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5"/>
          <p:cNvSpPr/>
          <p:nvPr>
            <p:custDataLst>
              <p:tags r:id="rId3"/>
            </p:custDataLst>
          </p:nvPr>
        </p:nvSpPr>
        <p:spPr>
          <a:xfrm>
            <a:off x="3044869" y="391836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监测与评估的频率：每年至少进行一次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7"/>
          <p:cNvSpPr/>
          <p:nvPr>
            <p:custDataLst>
              <p:tags r:id="rId4"/>
            </p:custDataLst>
          </p:nvPr>
        </p:nvSpPr>
        <p:spPr>
          <a:xfrm>
            <a:off x="3044869" y="5021204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监测与评估结果的公开透明：及时发布监测与评估报告，接受社会监督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合作与伙伴关系</a:t>
            </a:r>
            <a:endParaRPr altLang="en-US" dirty="0" lang="zh-CN"/>
          </a:p>
        </p:txBody>
      </p:sp>
      <p:sp>
        <p:nvSpPr>
          <p:cNvPr id="10499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加强国际合作与交流</a:t>
            </a:r>
            <a:endParaRPr altLang="en-US" lang="zh-CN"/>
          </a:p>
        </p:txBody>
      </p:sp>
      <p:sp>
        <p:nvSpPr>
          <p:cNvPr id="1049952" name="五边形 30"/>
          <p:cNvSpPr/>
          <p:nvPr>
            <p:custDataLst>
              <p:tags r:id="rId1"/>
            </p:custDataLst>
          </p:nvPr>
        </p:nvSpPr>
        <p:spPr>
          <a:xfrm>
            <a:off x="1014984" y="3303098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4" name="燕尾形 36"/>
          <p:cNvSpPr/>
          <p:nvPr>
            <p:custDataLst>
              <p:tags r:id="rId2"/>
            </p:custDataLst>
          </p:nvPr>
        </p:nvSpPr>
        <p:spPr>
          <a:xfrm>
            <a:off x="3434139" y="3303098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6" name="燕尾形 37"/>
          <p:cNvSpPr/>
          <p:nvPr>
            <p:custDataLst>
              <p:tags r:id="rId3"/>
            </p:custDataLst>
          </p:nvPr>
        </p:nvSpPr>
        <p:spPr>
          <a:xfrm>
            <a:off x="8272450" y="3303098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8" name="燕尾形 38"/>
          <p:cNvSpPr/>
          <p:nvPr>
            <p:custDataLst>
              <p:tags r:id="rId4"/>
            </p:custDataLst>
          </p:nvPr>
        </p:nvSpPr>
        <p:spPr>
          <a:xfrm>
            <a:off x="5853295" y="3303098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0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加强与其他国家的交流与合作，分享经验与技术，共同应对挑战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2" name="文本框 6"/>
          <p:cNvSpPr txBox="1"/>
          <p:nvPr>
            <p:custDataLst>
              <p:tags r:id="rId6"/>
            </p:custDataLst>
          </p:nvPr>
        </p:nvSpPr>
        <p:spPr>
          <a:xfrm>
            <a:off x="1014984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建立与国际组织的合作关系，共同推动旅游业可持续发展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4" name="文本框 7"/>
          <p:cNvSpPr txBox="1"/>
          <p:nvPr>
            <p:custDataLst>
              <p:tags r:id="rId7"/>
            </p:custDataLst>
          </p:nvPr>
        </p:nvSpPr>
        <p:spPr>
          <a:xfrm>
            <a:off x="5851663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参与国际旅游组织活动，提升国际影响力与竞争力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6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开展跨国合作项目，共同开发旅游资源，实现互利共赢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建立多方参与的合作机制</a:t>
            </a:r>
            <a:endParaRPr altLang="en-US" lang="zh-CN"/>
          </a:p>
        </p:txBody>
      </p:sp>
      <p:sp>
        <p:nvSpPr>
          <p:cNvPr id="1050002" name="矩形 31"/>
          <p:cNvSpPr/>
          <p:nvPr>
            <p:custDataLst>
              <p:tags r:id="rId1"/>
            </p:custDataLst>
          </p:nvPr>
        </p:nvSpPr>
        <p:spPr>
          <a:xfrm>
            <a:off x="3044869" y="1712686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合作对象：政府、企业、非政府组织等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4"/>
          <p:cNvSpPr/>
          <p:nvPr>
            <p:custDataLst>
              <p:tags r:id="rId2"/>
            </p:custDataLst>
          </p:nvPr>
        </p:nvSpPr>
        <p:spPr>
          <a:xfrm>
            <a:off x="3044869" y="281552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合作内容：共同制定可持续发展目标，推动旅游业绿色发展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5"/>
          <p:cNvSpPr/>
          <p:nvPr>
            <p:custDataLst>
              <p:tags r:id="rId3"/>
            </p:custDataLst>
          </p:nvPr>
        </p:nvSpPr>
        <p:spPr>
          <a:xfrm>
            <a:off x="3044869" y="391836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合作方式：建立合作伙伴关系，共享资源，共同推进项目实施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7"/>
          <p:cNvSpPr/>
          <p:nvPr>
            <p:custDataLst>
              <p:tags r:id="rId4"/>
            </p:custDataLst>
          </p:nvPr>
        </p:nvSpPr>
        <p:spPr>
          <a:xfrm>
            <a:off x="3044869" y="5021204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合作成果：实现旅游业可持续发展，促进经济、社会和环境的协调发展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鼓励企业、非政府组织等参与合作</a:t>
            </a:r>
            <a:endParaRPr altLang="en-US" lang="zh-CN"/>
          </a:p>
        </p:txBody>
      </p:sp>
      <p:sp>
        <p:nvSpPr>
          <p:cNvPr id="1050044" name="圆角矩形 3"/>
          <p:cNvSpPr/>
          <p:nvPr>
            <p:custDataLst>
              <p:tags r:id="rId1"/>
            </p:custDataLst>
          </p:nvPr>
        </p:nvSpPr>
        <p:spPr>
          <a:xfrm rot="16200000">
            <a:off x="5662672" y="-2749289"/>
            <a:ext cx="862343" cy="9786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圆角矩形 4"/>
          <p:cNvSpPr/>
          <p:nvPr>
            <p:custDataLst>
              <p:tags r:id="rId2"/>
            </p:custDataLst>
          </p:nvPr>
        </p:nvSpPr>
        <p:spPr>
          <a:xfrm rot="16200000">
            <a:off x="834318" y="2079065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48" name="圆角矩形 5"/>
          <p:cNvSpPr/>
          <p:nvPr>
            <p:custDataLst>
              <p:tags r:id="rId3"/>
            </p:custDataLst>
          </p:nvPr>
        </p:nvSpPr>
        <p:spPr>
          <a:xfrm rot="16200000">
            <a:off x="5663810" y="-1613172"/>
            <a:ext cx="862343" cy="9787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圆角矩形 6"/>
          <p:cNvSpPr/>
          <p:nvPr>
            <p:custDataLst>
              <p:tags r:id="rId4"/>
            </p:custDataLst>
          </p:nvPr>
        </p:nvSpPr>
        <p:spPr>
          <a:xfrm rot="16200000">
            <a:off x="835456" y="3215751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2" name="圆角矩形 9"/>
          <p:cNvSpPr/>
          <p:nvPr>
            <p:custDataLst>
              <p:tags r:id="rId5"/>
            </p:custDataLst>
          </p:nvPr>
        </p:nvSpPr>
        <p:spPr>
          <a:xfrm rot="16200000">
            <a:off x="5662672" y="-498674"/>
            <a:ext cx="862343" cy="9786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圆角矩形 10"/>
          <p:cNvSpPr/>
          <p:nvPr>
            <p:custDataLst>
              <p:tags r:id="rId6"/>
            </p:custDataLst>
          </p:nvPr>
        </p:nvSpPr>
        <p:spPr>
          <a:xfrm rot="16200000">
            <a:off x="834318" y="4329680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6" name="圆角矩形 11"/>
          <p:cNvSpPr/>
          <p:nvPr>
            <p:custDataLst>
              <p:tags r:id="rId7"/>
            </p:custDataLst>
          </p:nvPr>
        </p:nvSpPr>
        <p:spPr>
          <a:xfrm rot="16200000">
            <a:off x="5663810" y="636874"/>
            <a:ext cx="862343" cy="9787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圆角矩形 12"/>
          <p:cNvSpPr/>
          <p:nvPr>
            <p:custDataLst>
              <p:tags r:id="rId8"/>
            </p:custDataLst>
          </p:nvPr>
        </p:nvSpPr>
        <p:spPr>
          <a:xfrm rot="16200000">
            <a:off x="835456" y="5465797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0" name="文本框 7"/>
          <p:cNvSpPr txBox="1"/>
          <p:nvPr>
            <p:custDataLst>
              <p:tags r:id="rId9"/>
            </p:custDataLst>
          </p:nvPr>
        </p:nvSpPr>
        <p:spPr>
          <a:xfrm>
            <a:off x="1611451" y="3963301"/>
            <a:ext cx="9375757" cy="8623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合作领域：环境保护、文化传承、旅游服务等方面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2" name="文本框 8"/>
          <p:cNvSpPr txBox="1"/>
          <p:nvPr>
            <p:custDataLst>
              <p:tags r:id="rId10"/>
            </p:custDataLst>
          </p:nvPr>
        </p:nvSpPr>
        <p:spPr>
          <a:xfrm>
            <a:off x="1611451" y="5099987"/>
            <a:ext cx="9375757" cy="861633"/>
          </a:xfrm>
          <a:prstGeom prst="rect"/>
        </p:spPr>
        <p:txBody>
          <a:bodyPr anchor="ctr" anchorCtr="0" bIns="46800" lIns="90000" rIns="9000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合作成果：共同推动旅游业可持续发展，实现经济、社会和环境效益的共赢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4" name="文本框 13"/>
          <p:cNvSpPr txBox="1"/>
          <p:nvPr>
            <p:custDataLst>
              <p:tags r:id="rId11"/>
            </p:custDataLst>
          </p:nvPr>
        </p:nvSpPr>
        <p:spPr>
          <a:xfrm>
            <a:off x="1611451" y="1712686"/>
            <a:ext cx="9375757" cy="8623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合作目的：共同推动旅游业可持续发展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6" name="文本框 14"/>
          <p:cNvSpPr txBox="1"/>
          <p:nvPr>
            <p:custDataLst>
              <p:tags r:id="rId12"/>
            </p:custDataLst>
          </p:nvPr>
        </p:nvSpPr>
        <p:spPr>
          <a:xfrm>
            <a:off x="1611451" y="2850509"/>
            <a:ext cx="9375757" cy="86163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合作方式：建立伙伴关系，共享资源和技术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共享资源和经验，促进共同发展</a:t>
            </a:r>
            <a:endParaRPr altLang="en-US" lang="zh-CN"/>
          </a:p>
        </p:txBody>
      </p:sp>
      <p:sp>
        <p:nvSpPr>
          <p:cNvPr id="1050102" name="五边形 30"/>
          <p:cNvSpPr/>
          <p:nvPr>
            <p:custDataLst>
              <p:tags r:id="rId1"/>
            </p:custDataLst>
          </p:nvPr>
        </p:nvSpPr>
        <p:spPr>
          <a:xfrm>
            <a:off x="1014984" y="3303098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4" name="燕尾形 36"/>
          <p:cNvSpPr/>
          <p:nvPr>
            <p:custDataLst>
              <p:tags r:id="rId2"/>
            </p:custDataLst>
          </p:nvPr>
        </p:nvSpPr>
        <p:spPr>
          <a:xfrm>
            <a:off x="3434139" y="3303098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6" name="燕尾形 37"/>
          <p:cNvSpPr/>
          <p:nvPr>
            <p:custDataLst>
              <p:tags r:id="rId3"/>
            </p:custDataLst>
          </p:nvPr>
        </p:nvSpPr>
        <p:spPr>
          <a:xfrm>
            <a:off x="8272450" y="3303098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8" name="燕尾形 38"/>
          <p:cNvSpPr/>
          <p:nvPr>
            <p:custDataLst>
              <p:tags r:id="rId4"/>
            </p:custDataLst>
          </p:nvPr>
        </p:nvSpPr>
        <p:spPr>
          <a:xfrm>
            <a:off x="5853295" y="3303098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0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旅游业可持续发展计划：通过合作与伙伴关系，共同推动旅游业可持续发展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2" name="文本框 6"/>
          <p:cNvSpPr txBox="1"/>
          <p:nvPr>
            <p:custDataLst>
              <p:tags r:id="rId6"/>
            </p:custDataLst>
          </p:nvPr>
        </p:nvSpPr>
        <p:spPr>
          <a:xfrm>
            <a:off x="1014984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合作与伙伴关系：共同分享资源、技术、市场和经验，实现互利共赢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4" name="文本框 7"/>
          <p:cNvSpPr txBox="1"/>
          <p:nvPr>
            <p:custDataLst>
              <p:tags r:id="rId7"/>
            </p:custDataLst>
          </p:nvPr>
        </p:nvSpPr>
        <p:spPr>
          <a:xfrm>
            <a:off x="5851663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资源共享：合作方之间可以共享资源，提高资源利用效率，降低成本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6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经验交流：合作方之间可以互相学习、交流经验，提高业务水平和创新能力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未来展望与总结</a:t>
            </a:r>
            <a:endParaRPr altLang="en-US" dirty="0" lang="zh-CN"/>
          </a:p>
        </p:txBody>
      </p:sp>
      <p:sp>
        <p:nvSpPr>
          <p:cNvPr id="10501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旅游业可持续发展趋势展望</a:t>
            </a:r>
            <a:endParaRPr altLang="en-US" lang="zh-CN"/>
          </a:p>
        </p:txBody>
      </p:sp>
      <p:sp>
        <p:nvSpPr>
          <p:cNvPr id="1050188" name="矩形 3"/>
          <p:cNvSpPr/>
          <p:nvPr>
            <p:custDataLst>
              <p:tags r:id="rId1"/>
            </p:custDataLst>
          </p:nvPr>
        </p:nvSpPr>
        <p:spPr>
          <a:xfrm>
            <a:off x="2093560" y="1712686"/>
            <a:ext cx="8473515" cy="93163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矩形 13"/>
          <p:cNvSpPr/>
          <p:nvPr>
            <p:custDataLst>
              <p:tags r:id="rId2"/>
            </p:custDataLst>
          </p:nvPr>
        </p:nvSpPr>
        <p:spPr>
          <a:xfrm>
            <a:off x="1621930" y="1712686"/>
            <a:ext cx="229799" cy="93163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2" name="文本框 4"/>
          <p:cNvSpPr txBox="1"/>
          <p:nvPr>
            <p:custDataLst>
              <p:tags r:id="rId3"/>
            </p:custDataLst>
          </p:nvPr>
        </p:nvSpPr>
        <p:spPr>
          <a:xfrm>
            <a:off x="2336177" y="179318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数字化转型：利用大数据、人工智能等技术提升旅游服务质量和效率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矩形 39"/>
          <p:cNvSpPr/>
          <p:nvPr>
            <p:custDataLst>
              <p:tags r:id="rId4"/>
            </p:custDataLst>
          </p:nvPr>
        </p:nvSpPr>
        <p:spPr>
          <a:xfrm>
            <a:off x="2093560" y="2818635"/>
            <a:ext cx="8473515" cy="93163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矩形 5"/>
          <p:cNvSpPr/>
          <p:nvPr>
            <p:custDataLst>
              <p:tags r:id="rId5"/>
            </p:custDataLst>
          </p:nvPr>
        </p:nvSpPr>
        <p:spPr>
          <a:xfrm>
            <a:off x="1621930" y="2818635"/>
            <a:ext cx="229799" cy="93163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文本框 41"/>
          <p:cNvSpPr txBox="1"/>
          <p:nvPr>
            <p:custDataLst>
              <p:tags r:id="rId6"/>
            </p:custDataLst>
          </p:nvPr>
        </p:nvSpPr>
        <p:spPr>
          <a:xfrm>
            <a:off x="2336177" y="2899129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可持续能源：推广使用清洁能源，减少旅游业对环境的影响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矩形 12"/>
          <p:cNvSpPr/>
          <p:nvPr>
            <p:custDataLst>
              <p:tags r:id="rId7"/>
            </p:custDataLst>
          </p:nvPr>
        </p:nvSpPr>
        <p:spPr>
          <a:xfrm>
            <a:off x="2093560" y="3924584"/>
            <a:ext cx="8473515" cy="93163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矩形 17"/>
          <p:cNvSpPr/>
          <p:nvPr>
            <p:custDataLst>
              <p:tags r:id="rId8"/>
            </p:custDataLst>
          </p:nvPr>
        </p:nvSpPr>
        <p:spPr>
          <a:xfrm>
            <a:off x="1621930" y="3924584"/>
            <a:ext cx="229799" cy="93163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文本框 19"/>
          <p:cNvSpPr txBox="1"/>
          <p:nvPr>
            <p:custDataLst>
              <p:tags r:id="rId9"/>
            </p:custDataLst>
          </p:nvPr>
        </p:nvSpPr>
        <p:spPr>
          <a:xfrm>
            <a:off x="2336177" y="4005078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生态保护优先：将生态保护放在首位，实现旅游与生态的和谐发展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矩形 49"/>
          <p:cNvSpPr/>
          <p:nvPr>
            <p:custDataLst>
              <p:tags r:id="rId10"/>
            </p:custDataLst>
          </p:nvPr>
        </p:nvSpPr>
        <p:spPr>
          <a:xfrm>
            <a:off x="2093560" y="5029966"/>
            <a:ext cx="8473515" cy="93163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8" name="矩形 26"/>
          <p:cNvSpPr/>
          <p:nvPr>
            <p:custDataLst>
              <p:tags r:id="rId11"/>
            </p:custDataLst>
          </p:nvPr>
        </p:nvSpPr>
        <p:spPr>
          <a:xfrm>
            <a:off x="1621930" y="5029966"/>
            <a:ext cx="229799" cy="93163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文本框 27"/>
          <p:cNvSpPr txBox="1"/>
          <p:nvPr>
            <p:custDataLst>
              <p:tags r:id="rId12"/>
            </p:custDataLst>
          </p:nvPr>
        </p:nvSpPr>
        <p:spPr>
          <a:xfrm>
            <a:off x="2336177" y="511046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社区参与：鼓励当地社区参与旅游业发展，实现利益共享和文化遗产的保护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本计划对未来发展的影响和作用</a:t>
            </a:r>
            <a:endParaRPr altLang="en-US" lang="zh-CN"/>
          </a:p>
        </p:txBody>
      </p:sp>
      <p:sp>
        <p:nvSpPr>
          <p:cNvPr id="10502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865967" y="1712686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48" name="矩形 65"/>
          <p:cNvSpPr/>
          <p:nvPr>
            <p:custDataLst>
              <p:tags r:id="rId2"/>
            </p:custDataLst>
          </p:nvPr>
        </p:nvSpPr>
        <p:spPr>
          <a:xfrm>
            <a:off x="1765052" y="2034140"/>
            <a:ext cx="192848" cy="19284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0" name="文本框 66"/>
          <p:cNvSpPr txBox="1"/>
          <p:nvPr>
            <p:custDataLst>
              <p:tags r:id="rId3"/>
            </p:custDataLst>
          </p:nvPr>
        </p:nvSpPr>
        <p:spPr>
          <a:xfrm>
            <a:off x="2102380" y="1946265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促进旅游业可持续发展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62702" y="1712686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54" name="矩形 69"/>
          <p:cNvSpPr/>
          <p:nvPr>
            <p:custDataLst>
              <p:tags r:id="rId5"/>
            </p:custDataLst>
          </p:nvPr>
        </p:nvSpPr>
        <p:spPr>
          <a:xfrm>
            <a:off x="6361220" y="2034140"/>
            <a:ext cx="192848" cy="1928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6" name="文本框 70"/>
          <p:cNvSpPr txBox="1"/>
          <p:nvPr>
            <p:custDataLst>
              <p:tags r:id="rId6"/>
            </p:custDataLst>
          </p:nvPr>
        </p:nvSpPr>
        <p:spPr>
          <a:xfrm>
            <a:off x="6699115" y="1946265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提升旅游目的地的环境质量和社会效益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865967" y="3969667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60" name="文本框 74"/>
          <p:cNvSpPr txBox="1"/>
          <p:nvPr>
            <p:custDataLst>
              <p:tags r:id="rId8"/>
            </p:custDataLst>
          </p:nvPr>
        </p:nvSpPr>
        <p:spPr>
          <a:xfrm>
            <a:off x="2102380" y="4202679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增强旅游业对经济、社会和环境的贡献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62" name="矩形 73"/>
          <p:cNvSpPr/>
          <p:nvPr>
            <p:custDataLst>
              <p:tags r:id="rId9"/>
            </p:custDataLst>
          </p:nvPr>
        </p:nvSpPr>
        <p:spPr>
          <a:xfrm>
            <a:off x="1765052" y="4291121"/>
            <a:ext cx="192848" cy="19284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14294" y="3969667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66" name="矩形 84"/>
          <p:cNvSpPr/>
          <p:nvPr>
            <p:custDataLst>
              <p:tags r:id="rId11"/>
            </p:custDataLst>
          </p:nvPr>
        </p:nvSpPr>
        <p:spPr>
          <a:xfrm>
            <a:off x="6413379" y="4291121"/>
            <a:ext cx="192848" cy="1928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8" name="文本框 85"/>
          <p:cNvSpPr txBox="1"/>
          <p:nvPr>
            <p:custDataLst>
              <p:tags r:id="rId12"/>
            </p:custDataLst>
          </p:nvPr>
        </p:nvSpPr>
        <p:spPr>
          <a:xfrm>
            <a:off x="6750707" y="4202679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推动旅游业与其他产业融合发展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总结本计划的成功经验和不足之处</a:t>
            </a:r>
            <a:endParaRPr altLang="en-US" lang="zh-CN"/>
          </a:p>
        </p:txBody>
      </p:sp>
      <p:sp>
        <p:nvSpPr>
          <p:cNvPr id="1050304" name="矩形 3"/>
          <p:cNvSpPr/>
          <p:nvPr>
            <p:custDataLst>
              <p:tags r:id="rId1"/>
            </p:custDataLst>
          </p:nvPr>
        </p:nvSpPr>
        <p:spPr>
          <a:xfrm>
            <a:off x="2093560" y="1712686"/>
            <a:ext cx="8473515" cy="93163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6" name="矩形 13"/>
          <p:cNvSpPr/>
          <p:nvPr>
            <p:custDataLst>
              <p:tags r:id="rId2"/>
            </p:custDataLst>
          </p:nvPr>
        </p:nvSpPr>
        <p:spPr>
          <a:xfrm>
            <a:off x="1621930" y="1712686"/>
            <a:ext cx="229799" cy="93163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8" name="文本框 4"/>
          <p:cNvSpPr txBox="1"/>
          <p:nvPr>
            <p:custDataLst>
              <p:tags r:id="rId3"/>
            </p:custDataLst>
          </p:nvPr>
        </p:nvSpPr>
        <p:spPr>
          <a:xfrm>
            <a:off x="2336177" y="179318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成功经验：本计划成功地推动了旅游业可持续发展，提高了旅游业的环保意识和经济效益。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矩形 39"/>
          <p:cNvSpPr/>
          <p:nvPr>
            <p:custDataLst>
              <p:tags r:id="rId4"/>
            </p:custDataLst>
          </p:nvPr>
        </p:nvSpPr>
        <p:spPr>
          <a:xfrm>
            <a:off x="2093560" y="2818635"/>
            <a:ext cx="8473515" cy="93163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2" name="矩形 5"/>
          <p:cNvSpPr/>
          <p:nvPr>
            <p:custDataLst>
              <p:tags r:id="rId5"/>
            </p:custDataLst>
          </p:nvPr>
        </p:nvSpPr>
        <p:spPr>
          <a:xfrm>
            <a:off x="1621930" y="2818635"/>
            <a:ext cx="229799" cy="93163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4" name="文本框 41"/>
          <p:cNvSpPr txBox="1"/>
          <p:nvPr>
            <p:custDataLst>
              <p:tags r:id="rId6"/>
            </p:custDataLst>
          </p:nvPr>
        </p:nvSpPr>
        <p:spPr>
          <a:xfrm>
            <a:off x="2336177" y="2899129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不足之处：本计划的实施过程中，部分地区旅游业对可持续发展的重视程度不够，需要加强宣传和推广工作。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矩形 12"/>
          <p:cNvSpPr/>
          <p:nvPr>
            <p:custDataLst>
              <p:tags r:id="rId7"/>
            </p:custDataLst>
          </p:nvPr>
        </p:nvSpPr>
        <p:spPr>
          <a:xfrm>
            <a:off x="2093560" y="3924584"/>
            <a:ext cx="8473515" cy="93163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8" name="矩形 17"/>
          <p:cNvSpPr/>
          <p:nvPr>
            <p:custDataLst>
              <p:tags r:id="rId8"/>
            </p:custDataLst>
          </p:nvPr>
        </p:nvSpPr>
        <p:spPr>
          <a:xfrm>
            <a:off x="1621930" y="3924584"/>
            <a:ext cx="229799" cy="93163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0" name="文本框 19"/>
          <p:cNvSpPr txBox="1"/>
          <p:nvPr>
            <p:custDataLst>
              <p:tags r:id="rId9"/>
            </p:custDataLst>
          </p:nvPr>
        </p:nvSpPr>
        <p:spPr>
          <a:xfrm>
            <a:off x="2336177" y="4005078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改进建议：针对不足之处，建议加强宣传和推广工作，提高旅游业对可持续发展的认识和重视程度。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矩形 49"/>
          <p:cNvSpPr/>
          <p:nvPr>
            <p:custDataLst>
              <p:tags r:id="rId10"/>
            </p:custDataLst>
          </p:nvPr>
        </p:nvSpPr>
        <p:spPr>
          <a:xfrm>
            <a:off x="2093560" y="5029966"/>
            <a:ext cx="8473515" cy="93163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4" name="矩形 26"/>
          <p:cNvSpPr/>
          <p:nvPr>
            <p:custDataLst>
              <p:tags r:id="rId11"/>
            </p:custDataLst>
          </p:nvPr>
        </p:nvSpPr>
        <p:spPr>
          <a:xfrm>
            <a:off x="1621930" y="5029966"/>
            <a:ext cx="229799" cy="93163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6" name="文本框 27"/>
          <p:cNvSpPr txBox="1"/>
          <p:nvPr>
            <p:custDataLst>
              <p:tags r:id="rId12"/>
            </p:custDataLst>
          </p:nvPr>
        </p:nvSpPr>
        <p:spPr>
          <a:xfrm>
            <a:off x="2336177" y="511046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未来展望：未来旅游业将继续朝着可持续发展的方向发展，需要不断完善和调整本计划，以适应旅游业的发展需求。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691640" y="1627505"/>
            <a:ext cx="4965192" cy="1847215"/>
          </a:xfrm>
          <a:noFill/>
        </p:spPr>
        <p:txBody>
          <a:bodyPr anchor="b" wrap="square">
            <a:normAutofit/>
          </a:bodyPr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36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691640" y="3730751"/>
            <a:ext cx="4965192" cy="1499743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25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2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25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25_1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PRESET_TEXT" val="单击此处 添加文档标题"/>
</p:tagLst>
</file>

<file path=ppt/tags/tag80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425_1*f*4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PRESET_TEXT" val="汇报人：WPS"/>
</p:tagLst>
</file>

<file path=ppt/tags/tag81.xml><?xml version="1.0" encoding="utf-8"?>
<p:tagLst xmlns:p="http://schemas.openxmlformats.org/presentationml/2006/main">
  <p:tag name="KSO_WM_SLIDE_ID" val="custom2023142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25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6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25_6*l_h_i*1_3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25_6*l_h_a*1_3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25_6*l_h_i*1_2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25_6*l_h_a*1_2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25_6*l_h_i*1_1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25_6*l_h_a*1_1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25_6*l_h_i*1_4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25_6*l_h_a*1_4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25_6*l_h_i*1_5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25_6*l_h_a*1_5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425_6*l_h_i*1_6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425_6*l_h_a*1_6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SLIDE_ID" val="custom2023142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425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8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1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0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9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8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3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9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9*f*4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62.xml><?xml version="1.0" encoding="utf-8"?>
<p:tagLst xmlns:p="http://schemas.openxmlformats.org/presentationml/2006/main">
  <p:tag name="KSO_WM_SLIDE_ID" val="custom2023142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2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62">
      <a:dk1>
        <a:sysClr lastClr="000000" val="windowText"/>
      </a:dk1>
      <a:lt1>
        <a:sysClr lastClr="FFFFFF" val="window"/>
      </a:lt1>
      <a:dk2>
        <a:srgbClr val="303E5A"/>
      </a:dk2>
      <a:lt2>
        <a:srgbClr val="E3ECF7"/>
      </a:lt2>
      <a:accent1>
        <a:srgbClr val="FF6752"/>
      </a:accent1>
      <a:accent2>
        <a:srgbClr val="246EFD"/>
      </a:accent2>
      <a:accent3>
        <a:srgbClr val="F8CF41"/>
      </a:accent3>
      <a:accent4>
        <a:srgbClr val="FF8C4E"/>
      </a:accent4>
      <a:accent5>
        <a:srgbClr val="2BA7A7"/>
      </a:accent5>
      <a:accent6>
        <a:srgbClr val="61C7FF"/>
      </a:accent6>
      <a:hlink>
        <a:srgbClr val="658BD5"/>
      </a:hlink>
      <a:folHlink>
        <a:srgbClr val="A16AA5"/>
      </a:folHlink>
    </a:clrScheme>
    <a:fontScheme name="自定义 9">
      <a:majorFont>
        <a:latin typeface="MiSans Bold"/>
        <a:ea typeface="MiSans Bold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2024-01-05T08:37:12Z</dcterms:created>
  <dcterms:modified xsi:type="dcterms:W3CDTF">2024-01-05T08:37:12Z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c439a51d1bc44569aa2175908b1ca536_21</vt:lpwstr>
  </property>
</Properties>
</file>