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463" r:id="rId1"/>
    <p:sldMasterId id="2147493500" r:id="rId2"/>
  </p:sldMasterIdLst>
  <p:notesMasterIdLst>
    <p:notesMasterId r:id="rId3"/>
  </p:notesMasterIdLst>
  <p:sldIdLst>
    <p:sldId id="5054" r:id="rId4"/>
    <p:sldId id="5058" r:id="rId5"/>
    <p:sldId id="5061" r:id="rId6"/>
    <p:sldId id="5064" r:id="rId7"/>
    <p:sldId id="5070" r:id="rId9"/>
    <p:sldId id="5073" r:id="rId10"/>
    <p:sldId id="5076" r:id="rId11"/>
    <p:sldId id="5079" r:id="rId12"/>
    <p:sldId id="5085" r:id="rId14"/>
    <p:sldId id="5088" r:id="rId15"/>
    <p:sldId id="5091" r:id="rId16"/>
    <p:sldId id="5094" r:id="rId17"/>
    <p:sldId id="5100" r:id="rId19"/>
    <p:sldId id="5103" r:id="rId20"/>
    <p:sldId id="5106" r:id="rId21"/>
    <p:sldId id="5109" r:id="rId22"/>
    <p:sldId id="5112" r:id="rId23"/>
    <p:sldId id="5118" r:id="rId25"/>
    <p:sldId id="5121" r:id="rId26"/>
    <p:sldId id="5124" r:id="rId27"/>
    <p:sldId id="5127" r:id="rId28"/>
    <p:sldId id="5133" r:id="rId30"/>
    <p:sldId id="5136" r:id="rId31"/>
    <p:sldId id="5139" r:id="rId32"/>
    <p:sldId id="5142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464" r:id="rId1"/>
    <p:sldLayoutId id="2147493465" r:id="rId2"/>
    <p:sldLayoutId id="2147493466" r:id="rId3"/>
    <p:sldLayoutId id="2147493467" r:id="rId4"/>
    <p:sldLayoutId id="2147493468" r:id="rId5"/>
    <p:sldLayoutId id="2147493469" r:id="rId6"/>
    <p:sldLayoutId id="2147493470" r:id="rId7"/>
    <p:sldLayoutId id="2147493471" r:id="rId8"/>
    <p:sldLayoutId id="2147493472" r:id="rId9"/>
    <p:sldLayoutId id="2147493473" r:id="rId10"/>
    <p:sldLayoutId id="214749347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501" r:id="rId1"/>
    <p:sldLayoutId id="2147493502" r:id="rId2"/>
    <p:sldLayoutId id="2147493503" r:id="rId3"/>
    <p:sldLayoutId id="2147493504" r:id="rId4"/>
    <p:sldLayoutId id="2147493505" r:id="rId5"/>
    <p:sldLayoutId id="2147493506" r:id="rId6"/>
    <p:sldLayoutId id="2147493507" r:id="rId7"/>
    <p:sldLayoutId id="2147493508" r:id="rId8"/>
    <p:sldLayoutId id="2147493509" r:id="rId9"/>
    <p:sldLayoutId id="2147493510" r:id="rId10"/>
    <p:sldLayoutId id="214749351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tags" Target="../tags/tag164.xml"/><Relationship Id="rId14" Type="http://schemas.openxmlformats.org/officeDocument/2006/relationships/tags" Target="../tags/tag165.xml"/><Relationship Id="rId15" Type="http://schemas.openxmlformats.org/officeDocument/2006/relationships/tags" Target="../tags/tag166.xml"/><Relationship Id="rId16" Type="http://schemas.openxmlformats.org/officeDocument/2006/relationships/tags" Target="../tags/tag167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tags" Target="../tags/tag187.xml"/><Relationship Id="rId18" Type="http://schemas.openxmlformats.org/officeDocument/2006/relationships/tags" Target="../tags/tag188.xml"/><Relationship Id="rId19" Type="http://schemas.openxmlformats.org/officeDocument/2006/relationships/tags" Target="../tags/tag189.xml"/><Relationship Id="rId20" Type="http://schemas.openxmlformats.org/officeDocument/2006/relationships/tags" Target="../tags/tag190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tags" Target="../tags/tag228.xml"/><Relationship Id="rId16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tags" Target="../tags/tag282.xml"/><Relationship Id="rId16" Type="http://schemas.openxmlformats.org/officeDocument/2006/relationships/tags" Target="../tags/tag283.xml"/><Relationship Id="rId17" Type="http://schemas.openxmlformats.org/officeDocument/2006/relationships/tags" Target="../tags/tag284.xml"/><Relationship Id="rId18" Type="http://schemas.openxmlformats.org/officeDocument/2006/relationships/tags" Target="../tags/tag285.xml"/><Relationship Id="rId19" Type="http://schemas.openxmlformats.org/officeDocument/2006/relationships/tags" Target="../tags/tag286.xml"/><Relationship Id="rId20" Type="http://schemas.openxmlformats.org/officeDocument/2006/relationships/tags" Target="../tags/tag287.xml"/><Relationship Id="rId21" Type="http://schemas.openxmlformats.org/officeDocument/2006/relationships/tags" Target="../tags/tag288.xml"/><Relationship Id="rId22" Type="http://schemas.openxmlformats.org/officeDocument/2006/relationships/tags" Target="../tags/tag289.xml"/><Relationship Id="rId23" Type="http://schemas.openxmlformats.org/officeDocument/2006/relationships/tags" Target="../tags/tag290.xml"/><Relationship Id="rId24" Type="http://schemas.openxmlformats.org/officeDocument/2006/relationships/tags" Target="../tags/tag291.xml"/><Relationship Id="rId25" Type="http://schemas.openxmlformats.org/officeDocument/2006/relationships/tags" Target="../tags/tag292.xml"/><Relationship Id="rId26" Type="http://schemas.openxmlformats.org/officeDocument/2006/relationships/tags" Target="../tags/tag293.xml"/><Relationship Id="rId27" Type="http://schemas.openxmlformats.org/officeDocument/2006/relationships/tags" Target="../tags/tag294.xml"/><Relationship Id="rId28" Type="http://schemas.openxmlformats.org/officeDocument/2006/relationships/tags" Target="../tags/tag295.xml"/><Relationship Id="rId29" Type="http://schemas.openxmlformats.org/officeDocument/2006/relationships/tags" Target="../tags/tag296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企业管理的持续改进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企业管理的重要性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持续改进的必要性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企业管理持续改进的方法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企业管理持续改进的实践案例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未来企业管理的挑战与机遇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企业管理的重要性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提升企业竞争力</a:t>
            </a:r>
            <a:endParaRPr altLang="en-US" lang="zh-CN"/>
          </a:p>
        </p:txBody>
      </p:sp>
      <p:sp>
        <p:nvSpPr>
          <p:cNvPr id="104890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适应市场变化：持续改进有助于企业适应不断变化的市场环境，提高竞争力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降低成本：通过改进管理，企业可以降低生产成本，提高盈利能力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创新发展：持续改进有助于企业不断创新，保持竞争优势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增强员工凝聚力：良好的企业管理可以增强员工的归属感和凝聚力，提高工作效率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促进企业可持续发展</a:t>
            </a:r>
            <a:endParaRPr altLang="en-US" lang="zh-CN"/>
          </a:p>
        </p:txBody>
      </p:sp>
      <p:sp>
        <p:nvSpPr>
          <p:cNvPr id="104894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降低经营风险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提升企业竞争力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实现长期目标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增强员工归属感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增强员工归属感</a:t>
            </a:r>
            <a:endParaRPr altLang="en-US" lang="zh-CN"/>
          </a:p>
        </p:txBody>
      </p:sp>
      <p:sp>
        <p:nvSpPr>
          <p:cNvPr id="1048996" name="正文"/>
          <p:cNvSpPr txBox="1"/>
          <p:nvPr>
            <p:custDataLst>
              <p:tags r:id="rId1"/>
            </p:custDataLst>
          </p:nvPr>
        </p:nvSpPr>
        <p:spPr>
          <a:xfrm>
            <a:off x="34939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建立良好的企业文化：通过营造积极向上的企业文化，增强员工的归属感和忠诚度。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标题"/>
          <p:cNvSpPr txBox="1"/>
          <p:nvPr>
            <p:custDataLst>
              <p:tags r:id="rId2"/>
            </p:custDataLst>
          </p:nvPr>
        </p:nvSpPr>
        <p:spPr>
          <a:xfrm>
            <a:off x="34939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000" name="正文"/>
          <p:cNvSpPr txBox="1"/>
          <p:nvPr>
            <p:custDataLst>
              <p:tags r:id="rId3"/>
            </p:custDataLst>
          </p:nvPr>
        </p:nvSpPr>
        <p:spPr>
          <a:xfrm>
            <a:off x="34939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关注员工福利：提供良好的福利待遇和工作环境，让员工感受到企业的关怀和重视。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标题"/>
          <p:cNvSpPr txBox="1"/>
          <p:nvPr>
            <p:custDataLst>
              <p:tags r:id="rId4"/>
            </p:custDataLst>
          </p:nvPr>
        </p:nvSpPr>
        <p:spPr>
          <a:xfrm>
            <a:off x="34939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004" name="正文"/>
          <p:cNvSpPr txBox="1"/>
          <p:nvPr>
            <p:custDataLst>
              <p:tags r:id="rId5"/>
            </p:custDataLst>
          </p:nvPr>
        </p:nvSpPr>
        <p:spPr>
          <a:xfrm>
            <a:off x="34939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培养员工成长：通过培训和职业规划，帮助员工实现个人成长和职业发展，提高员工的满意度和归属感。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标题"/>
          <p:cNvSpPr txBox="1"/>
          <p:nvPr>
            <p:custDataLst>
              <p:tags r:id="rId6"/>
            </p:custDataLst>
          </p:nvPr>
        </p:nvSpPr>
        <p:spPr>
          <a:xfrm>
            <a:off x="34939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008" name="正文"/>
          <p:cNvSpPr txBox="1"/>
          <p:nvPr>
            <p:custDataLst>
              <p:tags r:id="rId7"/>
            </p:custDataLst>
          </p:nvPr>
        </p:nvSpPr>
        <p:spPr>
          <a:xfrm>
            <a:off x="34939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建立有效的沟通机制：通过定期的沟通和反馈，让员工了解企业的经营状况和发展方向，增强员工的参与感和归属感。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标题"/>
          <p:cNvSpPr txBox="1"/>
          <p:nvPr>
            <p:custDataLst>
              <p:tags r:id="rId8"/>
            </p:custDataLst>
          </p:nvPr>
        </p:nvSpPr>
        <p:spPr>
          <a:xfrm>
            <a:off x="34939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持续改进的必要性</a:t>
            </a:r>
            <a:endParaRPr altLang="en-US" lang="zh-CN"/>
          </a:p>
        </p:txBody>
      </p:sp>
      <p:sp>
        <p:nvSpPr>
          <p:cNvPr id="104904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适应市场变化</a:t>
            </a:r>
            <a:endParaRPr altLang="en-US" lang="zh-CN"/>
          </a:p>
        </p:txBody>
      </p:sp>
      <p:sp>
        <p:nvSpPr>
          <p:cNvPr id="104909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市场需求不断变化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竞争激烈，需要不断提高竞争力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持续改进是企业适应市场变化的必要手段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通过持续改进，企业可以保持竞争优势并实现可持续发展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提高生产效率</a:t>
            </a:r>
            <a:endParaRPr altLang="en-US" lang="zh-CN"/>
          </a:p>
        </p:txBody>
      </p:sp>
      <p:sp>
        <p:nvSpPr>
          <p:cNvPr id="104915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提高产品质量和客户满意度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减少浪费，降低成本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增强企业竞争力和市场份额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促进企业可持续发展和长期成功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降低成本</a:t>
            </a:r>
            <a:endParaRPr altLang="en-US" lang="zh-CN"/>
          </a:p>
        </p:txBody>
      </p:sp>
      <p:sp>
        <p:nvSpPr>
          <p:cNvPr id="10492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增强市场竞争力：通过降低成本，企业可以降低产品价格，增强市场竞争力，扩大市场份额。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提高生产效率：通过持续改进，降低生产成本，提高生产效率，从而增加企业的利润。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减少浪费：通过改进生产流程和管理方式，减少不必要的浪费，降低生产成本。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适应市场需求：随着市场的变化和消费者需求的变化，企业需要不断改进产品和服务，降低成本以适应市场需求。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企业管理持续改进的方法</a:t>
            </a:r>
            <a:endParaRPr altLang="en-US" lang="zh-CN"/>
          </a:p>
        </p:txBody>
      </p:sp>
      <p:sp>
        <p:nvSpPr>
          <p:cNvPr id="104927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制定明确的改进目标</a:t>
            </a:r>
            <a:endParaRPr altLang="en-US" lang="zh-CN"/>
          </a:p>
        </p:txBody>
      </p:sp>
      <p:sp>
        <p:nvSpPr>
          <p:cNvPr id="10493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明确改进目标：制定具体、可衡量的改进目标，确保团队成员对改进方向有清晰的认识。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定期评估和调整：定期评估改进计划的执行情况，根据实际情况进行调整，确保改进目标的实现。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鼓励团队成员参与：鼓励团队成员积极参与改进过程，提出改进建议和意见，共同推动企业管理的持续改进。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4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制定改进计划：根据改进目标，制定详细的改进计划，包括改进措施、时间表和责任人。</a:t>
            </a:r>
            <a:endParaRPr altLang="en-US" dirty="0" sz="14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建立完善的改进机制</a:t>
            </a:r>
            <a:endParaRPr altLang="en-US" lang="zh-CN"/>
          </a:p>
        </p:txBody>
      </p:sp>
      <p:sp>
        <p:nvSpPr>
          <p:cNvPr id="104939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明确改进目标：制定明确的改进目标，确保所有员工都了解并致力于实现这些目标。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设立专门的改进团队：组建一个专门的改进团队，负责监督、协调和推动改进工作的实施。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制定改进计划：根据改进目标，制定具体的改进计划，包括改进目标、时间表、责任人、预算等。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建立激励机制：通过设立奖励制度，激励员工积极参与改进工作，提高员工的积极性和参与度。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引入先进的管理理念和方法</a:t>
            </a:r>
            <a:endParaRPr altLang="en-US" lang="zh-CN"/>
          </a:p>
        </p:txBody>
      </p:sp>
      <p:sp>
        <p:nvSpPr>
          <p:cNvPr id="104945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引入国际先进的管理理念和方法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结合企业实际情况进行本土化改造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注重人才培养和团队建设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建立科学合理的激励机制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加强员工培训和团队建设</a:t>
            </a:r>
            <a:endParaRPr altLang="en-US" lang="zh-CN"/>
          </a:p>
        </p:txBody>
      </p:sp>
      <p:sp>
        <p:nvSpPr>
          <p:cNvPr id="104949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培训计划：制定针对不同岗位和需求的培训计划，提高员工的专业技能和素质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团队建设活动：组织各类团队建设活动，增强团队凝聚力和合作精神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激励机制：建立合理的激励机制，鼓励员工积极参与培训和团队建设活动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反馈机制：建立有效的反馈机制，及时了解员工在培训和团队建设活动中的表现和需求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企业管理持续改进的实践案例</a:t>
            </a:r>
            <a:endParaRPr altLang="en-US" lang="zh-CN"/>
          </a:p>
        </p:txBody>
      </p:sp>
      <p:sp>
        <p:nvSpPr>
          <p:cNvPr id="104954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某企业的持续改进实践</a:t>
            </a:r>
            <a:endParaRPr altLang="en-US" lang="zh-CN"/>
          </a:p>
        </p:txBody>
      </p:sp>
      <p:sp>
        <p:nvSpPr>
          <p:cNvPr id="1049592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94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596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背景介绍：企业名称、行业、规模等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00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02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持续改进的动因：内部或外部因素推动企业进行持续改进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06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08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实施过程：具体的方法、措施、时间等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12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14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改进成果：改进前后的对比，包括质量、效率、成本等方面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18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20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经验总结：可复制的经验，对其他企业的借鉴意义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某企业的成功经验分享</a:t>
            </a:r>
            <a:endParaRPr altLang="en-US" lang="zh-CN"/>
          </a:p>
        </p:txBody>
      </p:sp>
      <p:sp>
        <p:nvSpPr>
          <p:cNvPr id="104965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6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企业背景与目标：介绍企业的基本情况、发展历程和持续改进的目标。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6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持续改进的实践：详细阐述企业在管理方面所采取的持续改进措施，包括流程优化、技术创新、人才培养等方面。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7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改进成果与效益：展示企业实施持续改进后所取得的成果，包括经济效益、社会效益和环境效益等方面的提升。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7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经验总结与启示：总结企业在持续改进过程中的经验教训，并提炼出对企业管理的启示和建议。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某企业的失败教训总结</a:t>
            </a:r>
            <a:endParaRPr altLang="en-US" lang="zh-CN"/>
          </a:p>
        </p:txBody>
      </p:sp>
      <p:sp>
        <p:nvSpPr>
          <p:cNvPr id="104971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1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案例背景：某企业曾经在市场上取得过成功，但后来逐渐衰落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失败原因：管理不善、市场变化、竞争激烈等因素导致企业陷入困境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教训总结：企业需要不断改进管理，适应市场变化，加强人才培养和引进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实践应用：将失败教训应用于企业管理中，提高企业的竞争力和可持续发展能力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未来企业管理的挑战与机遇</a:t>
            </a:r>
            <a:endParaRPr altLang="en-US" lang="zh-CN"/>
          </a:p>
        </p:txBody>
      </p:sp>
      <p:sp>
        <p:nvSpPr>
          <p:cNvPr id="104977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4982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2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技术变革带来的挑战：随着科技的不断发展，企业需要不断适应新的技术和工具，以应对市场变化和客户需求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全球化带来的挑战：随着全球化的加速，企业需要具备跨文化、跨地域的管理能力，以应对不同国家和地区的竞争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人才短缺带来的挑战：随着企业的发展，对人才的需求也越来越高，如何吸引和留住优秀的人才成为企业管理的关键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法规政策带来的挑战：随着法规政策的不断变化，企业需要不断调整自己的经营策略和管理方式，以适应新的法规政策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面临的机遇</a:t>
            </a:r>
            <a:endParaRPr altLang="en-US" lang="zh-CN"/>
          </a:p>
        </p:txBody>
      </p:sp>
      <p:sp>
        <p:nvSpPr>
          <p:cNvPr id="104988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数字化转型：利用先进技术提升企业管理效率和竞争力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创新驱动：鼓励创新思维和行动，推动企业不断进步和升级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可持续发展：关注环境保护、社会责任和经济效益的平衡发展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全球化趋势：拓展国际市场，实现跨国经营和资源优化配置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4996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数字化转型：利用大数据、人工智能等技术提升企业管理效率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可持续发展：关注环境、社会和公司治理标准，实现长期发展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敏捷组织：构建快速响应市场变化的组织结构和管理模式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人才发展：重视员工培训和职业发展，提升企业核心竞争力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01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020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3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7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1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5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12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2023-12-19T11:37:51Z</dcterms:created>
  <dcterms:modified xsi:type="dcterms:W3CDTF">2023-12-19T11:37:51Z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c087a95cdbeb4dcfb744c660d010e777_21</vt:lpwstr>
  </property>
</Properties>
</file>