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4" r:id="rId16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9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.xml" /><Relationship Id="rId2" Type="http://schemas.openxmlformats.org/officeDocument/2006/relationships/tags" Target="../tags/tag5.xml" /><Relationship Id="rId3" Type="http://schemas.openxmlformats.org/officeDocument/2006/relationships/tags" Target="../tags/tag6.xml" /><Relationship Id="rId4" Type="http://schemas.openxmlformats.org/officeDocument/2006/relationships/tags" Target="../tags/tag7.xml" /><Relationship Id="rId5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ags" Target="../tags/tag8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custDataLst>
      <p:tags r:id="rId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9.xml" /><Relationship Id="rId3" Type="http://schemas.openxmlformats.org/officeDocument/2006/relationships/tags" Target="../tags/tag1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tags" Target="../tags/tag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12.xml" /><Relationship Id="rId4" Type="http://schemas.openxmlformats.org/officeDocument/2006/relationships/tags" Target="../tags/tag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14.xml" /><Relationship Id="rId4" Type="http://schemas.openxmlformats.org/officeDocument/2006/relationships/tags" Target="../tags/tag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Relationship Id="rId3" Type="http://schemas.openxmlformats.org/officeDocument/2006/relationships/tags" Target="../tags/tag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NULL" TargetMode="External" /><Relationship Id="rId4" Type="http://schemas.openxmlformats.org/officeDocument/2006/relationships/image" Target="../media/image6.png" /><Relationship Id="rId5" Type="http://schemas.openxmlformats.org/officeDocument/2006/relationships/tags" Target="../tags/tag17.xml" /><Relationship Id="rId6" Type="http://schemas.openxmlformats.org/officeDocument/2006/relationships/tags" Target="../tags/tag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Relationship Id="rId3" Type="http://schemas.openxmlformats.org/officeDocument/2006/relationships/tags" Target="../tags/tag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Relationship Id="rId3" Type="http://schemas.openxmlformats.org/officeDocument/2006/relationships/tags" Target="../tags/tag2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Relationship Id="rId3" Type="http://schemas.openxmlformats.org/officeDocument/2006/relationships/tags" Target="../tags/tag2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solidFill>
                  <a:schemeClr val="accent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10.2 </a:t>
            </a:r>
            <a:r>
              <a:rPr lang="zh-CN" altLang="en-US">
                <a:solidFill>
                  <a:schemeClr val="accent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酸和碱的中和反应</a:t>
            </a:r>
            <a:endParaRPr lang="zh-CN" altLang="en-US">
              <a:solidFill>
                <a:schemeClr val="accent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49015" y="3198495"/>
            <a:ext cx="50939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/>
              <a:t>第</a:t>
            </a:r>
            <a:r>
              <a:rPr lang="en-US" altLang="zh-CN" sz="2400"/>
              <a:t>2</a:t>
            </a:r>
            <a:r>
              <a:rPr lang="zh-CN" altLang="en-US" sz="2400"/>
              <a:t>课时</a:t>
            </a:r>
            <a:r>
              <a:rPr lang="en-US" altLang="zh-CN" sz="2400"/>
              <a:t> </a:t>
            </a:r>
            <a:r>
              <a:rPr lang="zh-CN" altLang="en-US" sz="2400"/>
              <a:t>溶液酸碱度的表示法</a:t>
            </a:r>
            <a:r>
              <a:rPr lang="en-US" altLang="zh-CN" sz="2400"/>
              <a:t>——pH</a:t>
            </a:r>
            <a:endParaRPr lang="en-US" altLang="zh-CN" sz="2400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590" y="1807210"/>
            <a:ext cx="3450590" cy="34505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7085" y="962660"/>
            <a:ext cx="56959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稀盐酸和白醋 谁的酸性更强？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090" y="1703705"/>
            <a:ext cx="4762500" cy="3657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54605" y="2306955"/>
            <a:ext cx="7280910" cy="267652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溶液的酸碱性:</a:t>
            </a:r>
            <a:endParaRPr lang="zh-CN" altLang="en-US" sz="36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表示溶液是酸性还是碱性的。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溶液的酸碱度:</a:t>
            </a:r>
            <a:endParaRPr lang="zh-CN" altLang="en-US" sz="36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更加准确地表示溶液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酸碱性的强弱程度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7673" name="文本框 39963"/>
          <p:cNvSpPr txBox="1"/>
          <p:nvPr/>
        </p:nvSpPr>
        <p:spPr>
          <a:xfrm>
            <a:off x="5182235" y="221615"/>
            <a:ext cx="18275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提出问题</a:t>
            </a:r>
            <a:endParaRPr lang="zh-CN" altLang="en-US" sz="3200" b="1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24000" y="2994660"/>
            <a:ext cx="8994140" cy="3460115"/>
          </a:xfrm>
          <a:prstGeom prst="rect">
            <a:avLst/>
          </a:prstGeom>
        </p:spPr>
      </p:pic>
      <p:sp>
        <p:nvSpPr>
          <p:cNvPr id="62475" name="矩形 62474"/>
          <p:cNvSpPr/>
          <p:nvPr/>
        </p:nvSpPr>
        <p:spPr>
          <a:xfrm>
            <a:off x="1774825" y="1050925"/>
            <a:ext cx="215455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、酸碱度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:</a:t>
            </a:r>
            <a:endParaRPr lang="en-US" altLang="zh-CN" sz="3200" b="1">
              <a:solidFill>
                <a:srgbClr val="0000FF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62476" name="矩形 62475"/>
          <p:cNvSpPr/>
          <p:nvPr/>
        </p:nvSpPr>
        <p:spPr>
          <a:xfrm>
            <a:off x="2411730" y="1630680"/>
            <a:ext cx="776795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b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表示溶液酸碱性的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强弱程度</a:t>
            </a:r>
            <a:r>
              <a:rPr lang="en-US" altLang="zh-CN" sz="3200" b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,</a:t>
            </a:r>
            <a:r>
              <a:rPr lang="zh-CN" altLang="en-US" sz="3200" b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常用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pH</a:t>
            </a:r>
            <a:r>
              <a:rPr lang="zh-CN" altLang="en-US" sz="3200" b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表示。</a:t>
            </a:r>
            <a:endParaRPr lang="zh-CN" altLang="en-US" sz="3200" b="1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62478" name="矩形 62477"/>
          <p:cNvSpPr/>
          <p:nvPr/>
        </p:nvSpPr>
        <p:spPr>
          <a:xfrm>
            <a:off x="1774825" y="2278063"/>
            <a:ext cx="419481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、溶液的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pH</a:t>
            </a:r>
            <a:r>
              <a:rPr lang="zh-CN" altLang="en-US" sz="3200" b="1">
                <a:solidFill>
                  <a:srgbClr val="FF0066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的范围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：</a:t>
            </a:r>
            <a:endParaRPr lang="zh-CN" altLang="en-US" sz="3200" b="1">
              <a:solidFill>
                <a:srgbClr val="0000FF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21509" name="矩形 62481"/>
          <p:cNvSpPr/>
          <p:nvPr/>
        </p:nvSpPr>
        <p:spPr>
          <a:xfrm>
            <a:off x="1992630" y="215900"/>
            <a:ext cx="75977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三、溶液酸碱度的表示法</a:t>
            </a:r>
            <a:r>
              <a:rPr lang="en-US" altLang="zh-CN" sz="40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——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pH</a:t>
            </a:r>
            <a:endParaRPr lang="en-US" altLang="zh-CN" sz="4000" b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69635" y="2278380"/>
            <a:ext cx="1393190" cy="583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0 ~ 14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5" grpId="0"/>
      <p:bldP spid="62476" grpId="0"/>
      <p:bldP spid="62478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24000" y="813435"/>
            <a:ext cx="8994140" cy="34601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816735" y="229870"/>
            <a:ext cx="58280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、溶液的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pH</a:t>
            </a:r>
            <a:r>
              <a:rPr lang="zh-CN" altLang="en-US" sz="3200" b="1">
                <a:solidFill>
                  <a:srgbClr val="FF0066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与酸碱性的关系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：</a:t>
            </a:r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01850" y="4273550"/>
            <a:ext cx="3939540" cy="182245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l" fontAlgn="auto">
              <a:lnSpc>
                <a:spcPct val="125000"/>
              </a:lnSpc>
            </a:pP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酸性溶液的</a:t>
            </a: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pH______7</a:t>
            </a:r>
            <a:endParaRPr lang="en-US" altLang="zh-CN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l" fontAlgn="auto">
              <a:lnSpc>
                <a:spcPct val="125000"/>
              </a:lnSpc>
            </a:pP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碱性溶液的</a:t>
            </a: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pH______7</a:t>
            </a:r>
            <a:endParaRPr lang="en-US" altLang="zh-CN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l" fontAlgn="auto">
              <a:lnSpc>
                <a:spcPct val="125000"/>
              </a:lnSpc>
            </a:pP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中性溶液的</a:t>
            </a: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pH______7</a:t>
            </a:r>
            <a:endParaRPr lang="en-US" altLang="zh-CN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65240" y="4273550"/>
            <a:ext cx="3750945" cy="12452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l" fontAlgn="auto">
              <a:lnSpc>
                <a:spcPct val="125000"/>
              </a:lnSpc>
            </a:pP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越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，酸性越强</a:t>
            </a:r>
            <a:endParaRPr lang="en-US" altLang="zh-CN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l" fontAlgn="auto">
              <a:lnSpc>
                <a:spcPct val="125000"/>
              </a:lnSpc>
            </a:pP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越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，碱性越强</a:t>
            </a:r>
            <a:endParaRPr lang="en-US" altLang="zh-CN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08245" y="4273550"/>
            <a:ext cx="4146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&lt;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08245" y="4857115"/>
            <a:ext cx="4146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&gt;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08245" y="5440680"/>
            <a:ext cx="4146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74585" y="4273550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小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74585" y="4857115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大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14" name="文本框 64513"/>
          <p:cNvSpPr txBox="1"/>
          <p:nvPr/>
        </p:nvSpPr>
        <p:spPr>
          <a:xfrm>
            <a:off x="2005965" y="3426460"/>
            <a:ext cx="8006080" cy="2306955"/>
          </a:xfrm>
          <a:prstGeom prst="rect">
            <a:avLst/>
          </a:prstGeom>
          <a:noFill/>
          <a:ln w="57150" cap="flat" cmpd="thickThin">
            <a:solidFill>
              <a:srgbClr val="99CC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just" fontAlgn="auto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在</a:t>
            </a:r>
            <a:r>
              <a:rPr lang="zh-CN" altLang="en-US" sz="30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白瓷板或玻璃片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上放一片</a:t>
            </a: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试纸，用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玻璃棒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蘸取（或用胶头滴管吸取）被测液体滴到</a:t>
            </a: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试纸上，把试纸显示的颜色与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标准比色卡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比较，读出该溶液的</a:t>
            </a: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64516" name="图片 645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975" y="1825625"/>
            <a:ext cx="4643438" cy="1512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7" name="文本框 64516"/>
          <p:cNvSpPr txBox="1"/>
          <p:nvPr/>
        </p:nvSpPr>
        <p:spPr>
          <a:xfrm>
            <a:off x="2160270" y="1010920"/>
            <a:ext cx="66246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最简便的方法是使用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pH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试纸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64544" name="文本框 64543"/>
          <p:cNvSpPr txBox="1"/>
          <p:nvPr/>
        </p:nvSpPr>
        <p:spPr>
          <a:xfrm>
            <a:off x="1523683" y="195898"/>
            <a:ext cx="5508625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3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、测定溶液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pH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的方法：</a:t>
            </a:r>
            <a:endParaRPr lang="zh-CN" altLang="en-US" sz="3200" b="1">
              <a:solidFill>
                <a:schemeClr val="tx1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64545" name="矩形 64544"/>
          <p:cNvSpPr/>
          <p:nvPr/>
        </p:nvSpPr>
        <p:spPr>
          <a:xfrm>
            <a:off x="1738313" y="1987868"/>
            <a:ext cx="4537075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）测定方法：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椭圆形标注 1"/>
          <p:cNvSpPr/>
          <p:nvPr/>
        </p:nvSpPr>
        <p:spPr>
          <a:xfrm>
            <a:off x="6275705" y="5621655"/>
            <a:ext cx="3243580" cy="791210"/>
          </a:xfrm>
          <a:prstGeom prst="wedgeEllipseCallout">
            <a:avLst>
              <a:gd name="adj1" fmla="val -50781"/>
              <a:gd name="adj2" fmla="val -7822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数值为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整数</a:t>
            </a:r>
            <a:r>
              <a:rPr lang="en-US" altLang="zh-CN"/>
              <a:t> 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6454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7" grpId="0"/>
      <p:bldP spid="6454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517015" y="457200"/>
            <a:ext cx="9157335" cy="5900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25000"/>
              </a:lnSpc>
              <a:spcBef>
                <a:spcPts val="600"/>
              </a:spcBef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r>
              <a:rPr lang="zh-CN" altLang="en-US" sz="3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试纸使用注意事项:</a:t>
            </a:r>
            <a:endParaRPr lang="zh-CN" altLang="en-US" sz="30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600"/>
              </a:spcBef>
            </a:pP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(1)不得直接将pH试纸浸在待测溶液中，</a:t>
            </a:r>
            <a:endParaRPr lang="zh-CN" altLang="en-US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600"/>
              </a:spcBef>
            </a:pPr>
            <a:endParaRPr lang="zh-CN" altLang="en-US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600"/>
              </a:spcBef>
            </a:pP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(2)不能将pH试纸润湿再测溶液</a:t>
            </a: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endParaRPr lang="zh-CN" altLang="en-US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600"/>
              </a:spcBef>
            </a:pPr>
            <a:endParaRPr lang="zh-CN" altLang="en-US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600"/>
              </a:spcBef>
            </a:pPr>
            <a:endParaRPr lang="zh-CN" altLang="en-US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600"/>
              </a:spcBef>
            </a:pPr>
            <a:endParaRPr lang="zh-CN" altLang="en-US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600"/>
              </a:spcBef>
            </a:pPr>
            <a:r>
              <a:rPr lang="zh-CN" altLang="en-US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(3)检验气体的酸碱性时，要先用水湿润pH试纸再测；</a:t>
            </a:r>
            <a:endParaRPr lang="zh-CN" altLang="en-US" sz="3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600"/>
              </a:spcBef>
            </a:pPr>
            <a:r>
              <a:rPr lang="en-US" altLang="zh-CN" sz="3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(4)用pH试纸测得的pH值为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整数</a:t>
            </a:r>
            <a:endParaRPr lang="en-US" altLang="zh-CN" sz="30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41270" y="1718310"/>
            <a:ext cx="5160645" cy="66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以免带入杂质，污染待测液。</a:t>
            </a:r>
            <a:endParaRPr lang="zh-CN" altLang="en-US" sz="30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03120" y="2957830"/>
            <a:ext cx="6019800" cy="629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lnSpc>
                <a:spcPct val="125000"/>
              </a:lnSpc>
              <a:spcBef>
                <a:spcPts val="6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否则，待测液被稀释，pH测量不准。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90445" y="3587750"/>
            <a:ext cx="5662295" cy="6299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l" fontAlgn="auto">
              <a:lnSpc>
                <a:spcPct val="125000"/>
              </a:lnSpc>
              <a:spcBef>
                <a:spcPts val="600"/>
              </a:spcBef>
            </a:pPr>
            <a:r>
              <a:rPr lang="zh-CN" altLang="en-US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导致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酸性</a:t>
            </a:r>
            <a:r>
              <a:rPr lang="zh-CN" altLang="en-US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溶液浓度偏低，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pH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偏大</a:t>
            </a:r>
            <a:r>
              <a:rPr lang="zh-CN" altLang="en-US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。</a:t>
            </a:r>
            <a:endParaRPr lang="zh-CN" altLang="en-US" sz="2800" b="1">
              <a:solidFill>
                <a:srgbClr val="0070C0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90445" y="4249420"/>
            <a:ext cx="5662295" cy="6299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l" fontAlgn="auto">
              <a:lnSpc>
                <a:spcPct val="125000"/>
              </a:lnSpc>
              <a:spcBef>
                <a:spcPts val="600"/>
              </a:spcBef>
            </a:pPr>
            <a:r>
              <a:rPr lang="zh-CN" altLang="en-US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导致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碱性</a:t>
            </a:r>
            <a:r>
              <a:rPr lang="zh-CN" altLang="en-US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溶液浓度偏低，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pH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偏小</a:t>
            </a:r>
            <a:r>
              <a:rPr lang="zh-CN" altLang="en-US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。</a:t>
            </a:r>
            <a:endParaRPr lang="zh-CN" altLang="en-US" sz="2800" b="1">
              <a:solidFill>
                <a:srgbClr val="0070C0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t="16632" r="71798" b="35637"/>
          <a:stretch>
            <a:fillRect/>
          </a:stretch>
        </p:blipFill>
        <p:spPr>
          <a:xfrm>
            <a:off x="8356600" y="566420"/>
            <a:ext cx="1831975" cy="15976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798560" y="2009140"/>
            <a:ext cx="540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×</a:t>
            </a:r>
            <a:endParaRPr lang="zh-CN" altLang="en-US" sz="2800" b="1">
              <a:solidFill>
                <a:srgbClr val="FF0000"/>
              </a:solidFill>
              <a:uFillTx/>
              <a:latin typeface="Arial" panose="020b0604020202020204" pitchFamily="3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56600" y="2803525"/>
            <a:ext cx="2559685" cy="1445895"/>
            <a:chOff x="9152" y="6325"/>
            <a:chExt cx="4031" cy="2277"/>
          </a:xfrm>
        </p:grpSpPr>
        <p:pic>
          <p:nvPicPr>
            <p:cNvPr id="9" name="Picture 10" descr="W203.TI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 r:link="rId3"/>
            <a:stretch>
              <a:fillRect/>
            </a:stretch>
          </p:blipFill>
          <p:spPr>
            <a:xfrm>
              <a:off x="9152" y="6325"/>
              <a:ext cx="3816" cy="227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文本框 9"/>
            <p:cNvSpPr txBox="1"/>
            <p:nvPr/>
          </p:nvSpPr>
          <p:spPr>
            <a:xfrm>
              <a:off x="11206" y="7310"/>
              <a:ext cx="1977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800" b="1">
                  <a:uFillTx/>
                  <a:latin typeface="楷体" panose="02010609060101010101" charset="-122"/>
                  <a:ea typeface="楷体" panose="02010609060101010101" charset="-122"/>
                  <a:cs typeface="Times New Roman" panose="02020603050405020304" charset="0"/>
                  <a:sym typeface="+mn-ea"/>
                </a:rPr>
                <a:t>湿润的</a:t>
              </a:r>
              <a:endParaRPr lang="zh-CN" altLang="en-US" sz="2800" b="1"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002395" y="4249420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×</a:t>
            </a:r>
            <a:endParaRPr lang="zh-CN" altLang="en-US" sz="2800" b="1">
              <a:solidFill>
                <a:srgbClr val="FF0000"/>
              </a:solidFill>
              <a:uFillTx/>
              <a:latin typeface="Arial" panose="020b0604020202020204" pitchFamily="3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347085" y="962660"/>
            <a:ext cx="56959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稀盐酸和白醋 谁的酸性更强？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673" name="文本框 39963"/>
          <p:cNvSpPr txBox="1"/>
          <p:nvPr/>
        </p:nvSpPr>
        <p:spPr>
          <a:xfrm>
            <a:off x="5182235" y="221615"/>
            <a:ext cx="18275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解决问题</a:t>
            </a:r>
            <a:endParaRPr lang="zh-CN" altLang="en-US" sz="3200" b="1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807970" y="2029460"/>
          <a:ext cx="6399530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9765"/>
                <a:gridCol w="3199765"/>
              </a:tblGrid>
              <a:tr h="3810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pH</a:t>
                      </a:r>
                      <a:endParaRPr lang="en-US" altLang="zh-CN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稀盐酸</a:t>
                      </a: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白醋</a:t>
                      </a: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7454265" y="2606675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4265" y="319024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70300" y="4504055"/>
            <a:ext cx="46742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结论：稀盐酸的酸性更强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263140" y="948690"/>
            <a:ext cx="76663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测定下列溶液的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，并判断溶液的酸碱性</a:t>
            </a:r>
            <a:endParaRPr lang="zh-CN" altLang="en-US" sz="32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7673" name="文本框 39963"/>
          <p:cNvSpPr txBox="1"/>
          <p:nvPr/>
        </p:nvSpPr>
        <p:spPr>
          <a:xfrm>
            <a:off x="5182235" y="221615"/>
            <a:ext cx="18275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实验</a:t>
            </a:r>
            <a:r>
              <a:rPr lang="en-US" altLang="zh-CN"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10-9</a:t>
            </a:r>
            <a:endParaRPr lang="en-US" altLang="zh-CN" sz="3200" b="1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807970" y="2029460"/>
          <a:ext cx="6399530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2965"/>
                <a:gridCol w="2133600"/>
                <a:gridCol w="2132965"/>
              </a:tblGrid>
              <a:tr h="3810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pH</a:t>
                      </a:r>
                      <a:endParaRPr lang="en-US" altLang="zh-CN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酸碱性</a:t>
                      </a: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稀盐酸</a:t>
                      </a: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latin typeface="Times New Roman" panose="02020603050405020304" charset="0"/>
                          <a:ea typeface="黑体" panose="02010609060101010101" pitchFamily="49" charset="-122"/>
                          <a:sym typeface="+mn-ea"/>
                        </a:rPr>
                        <a:t>稀硫酸</a:t>
                      </a: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>
                          <a:latin typeface="Times New Roman" panose="02020603050405020304" charset="0"/>
                          <a:ea typeface="黑体" panose="02010609060101010101" pitchFamily="49" charset="-122"/>
                          <a:sym typeface="+mn-ea"/>
                        </a:rPr>
                        <a:t>NaOH</a:t>
                      </a:r>
                      <a:r>
                        <a:rPr lang="zh-CN" altLang="en-US" sz="3200">
                          <a:latin typeface="Times New Roman" panose="02020603050405020304" charset="0"/>
                          <a:ea typeface="黑体" panose="02010609060101010101" pitchFamily="49" charset="-122"/>
                          <a:sym typeface="+mn-ea"/>
                        </a:rPr>
                        <a:t>溶液</a:t>
                      </a: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NaCl</a:t>
                      </a:r>
                      <a:r>
                        <a:rPr lang="zh-CN" altLang="en-US" sz="3200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溶液</a:t>
                      </a: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801360" y="322834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99760" y="3795395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13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85405" y="3215005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酸性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85405" y="3782060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碱性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01360" y="436245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85405" y="4349115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中性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01360" y="2661285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85405" y="2647950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酸性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19100" y="1199515"/>
            <a:ext cx="501269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按照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规范的操作</a:t>
            </a: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测定：</a:t>
            </a:r>
            <a:endParaRPr lang="zh-CN" sz="28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0000"/>
              </a:lnSpc>
            </a:pP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肥皂水、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Na</a:t>
            </a:r>
            <a:r>
              <a:rPr lang="en-US" altLang="zh-CN" sz="28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sz="28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溶液、硫酸铜溶液、</a:t>
            </a:r>
            <a:r>
              <a:rPr lang="zh-CN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饮用水、牛奶、汽水、唾液等一些物质的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endParaRPr lang="en-US" altLang="zh-CN" sz="28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7673" name="文本框 39963"/>
          <p:cNvSpPr txBox="1"/>
          <p:nvPr/>
        </p:nvSpPr>
        <p:spPr>
          <a:xfrm>
            <a:off x="4893945" y="190500"/>
            <a:ext cx="25146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sz="3600" b="1">
                <a:solidFill>
                  <a:srgbClr val="0070C0"/>
                </a:solidFill>
                <a:latin typeface="+mj-ea"/>
                <a:ea typeface="+mj-ea"/>
              </a:rPr>
              <a:t>小组活动</a:t>
            </a:r>
            <a:endParaRPr lang="zh-CN" sz="3600" b="1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9100" y="3603625"/>
            <a:ext cx="5012055" cy="25533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注意！</a:t>
            </a:r>
            <a:endParaRPr lang="zh-CN" altLang="en-US" sz="32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l"/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1. 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每次测溶液的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前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须将玻璃棒擦干净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！</a:t>
            </a:r>
            <a:endParaRPr lang="zh-CN" altLang="en-US" sz="32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l"/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2. 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要有记录员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记录数值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写在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63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页。</a:t>
            </a:r>
            <a:endParaRPr lang="zh-CN" altLang="en-US" sz="32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40" y="1199515"/>
            <a:ext cx="6296025" cy="49911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73" name="文本框 39963"/>
          <p:cNvSpPr txBox="1"/>
          <p:nvPr/>
        </p:nvSpPr>
        <p:spPr>
          <a:xfrm>
            <a:off x="5552440" y="250825"/>
            <a:ext cx="10871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总结</a:t>
            </a:r>
            <a:endParaRPr lang="zh-CN" sz="3200" b="1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86765" y="1216025"/>
          <a:ext cx="10934700" cy="34410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6940"/>
                <a:gridCol w="2186940"/>
                <a:gridCol w="2186940"/>
                <a:gridCol w="2186940"/>
                <a:gridCol w="2186940"/>
              </a:tblGrid>
              <a:tr h="90043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NaOH</a:t>
                      </a: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溶液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Na</a:t>
                      </a:r>
                      <a:r>
                        <a:rPr lang="en-US" altLang="zh-CN" sz="2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CO</a:t>
                      </a:r>
                      <a:r>
                        <a:rPr lang="en-US" altLang="zh-CN" sz="2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溶液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稀硫酸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CuSO</a:t>
                      </a:r>
                      <a:r>
                        <a:rPr lang="en-US" altLang="zh-CN" sz="2800" b="1" baseline="-25000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</a:t>
                      </a: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溶液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</a:tr>
              <a:tr h="82804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pH</a:t>
                      </a:r>
                      <a:endParaRPr lang="en-US" altLang="zh-CN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</a:t>
                      </a:r>
                      <a:endParaRPr lang="en-US" altLang="zh-CN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</a:tr>
              <a:tr h="81216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酸碱性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</a:tr>
              <a:tr h="90043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物质类别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___</a:t>
                      </a: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的溶液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___</a:t>
                      </a: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的溶液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+mn-ea"/>
                        </a:rPr>
                        <a:t>___</a:t>
                      </a: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+mn-ea"/>
                        </a:rPr>
                        <a:t>的溶液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+mn-ea"/>
                        </a:rPr>
                        <a:t>___</a:t>
                      </a:r>
                      <a:r>
                        <a:rPr lang="zh-CN" altLang="en-US" sz="2800" b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  <a:sym typeface="+mn-ea"/>
                        </a:rPr>
                        <a:t>的溶液</a:t>
                      </a:r>
                      <a:endParaRPr lang="zh-CN" altLang="en-US" sz="28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764280" y="2219325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13</a:t>
            </a:r>
            <a:endParaRPr lang="en-US" altLang="zh-CN" sz="32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61075" y="2219325"/>
            <a:ext cx="3860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9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50870" y="304927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碱性溶液</a:t>
            </a:r>
            <a:endParaRPr lang="zh-CN" altLang="en-US" sz="32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46065" y="304927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碱性溶液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66440" y="3879215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碱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69890" y="3879215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盐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52650" y="5847715"/>
            <a:ext cx="7532370" cy="5835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碱的溶液与碱性溶液有什么区别与联系？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6765" y="5038725"/>
            <a:ext cx="10798810" cy="5835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【判断】碱性溶液一定是碱溶液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？酸性溶液一定是酸溶液？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41260" y="304927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酸性溶液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97775" y="3879215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158095" y="2219325"/>
            <a:ext cx="1261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3~4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603105" y="304927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酸性溶液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832975" y="3879215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盐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2" grpId="0"/>
      <p:bldP spid="4" grpId="0"/>
      <p:bldP spid="6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/>
          <p:cNvSpPr/>
          <p:nvPr/>
        </p:nvSpPr>
        <p:spPr>
          <a:xfrm>
            <a:off x="3227705" y="429895"/>
            <a:ext cx="5318760" cy="16433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447030" y="647700"/>
            <a:ext cx="2893060" cy="120713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021840" y="713740"/>
            <a:ext cx="99949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碱性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charset="0"/>
            </a:endParaRPr>
          </a:p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溶液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47430" y="960120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碱溶液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93195" name="文本框 93194"/>
          <p:cNvSpPr txBox="1"/>
          <p:nvPr/>
        </p:nvSpPr>
        <p:spPr>
          <a:xfrm>
            <a:off x="2326005" y="2115185"/>
            <a:ext cx="7539990" cy="107632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碱溶液一定显碱性，但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碱性溶液不一定是碱溶液</a:t>
            </a:r>
            <a:r>
              <a:rPr lang="zh-CN" altLang="en-US" sz="3200" b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，如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Na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CO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</a:t>
            </a:r>
            <a:r>
              <a:rPr lang="zh-CN" altLang="en-US" sz="3200" b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、 </a:t>
            </a:r>
            <a:r>
              <a:rPr lang="en-US" altLang="zh-CN" sz="3200" b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NaHCO</a:t>
            </a:r>
            <a:r>
              <a:rPr lang="en-US" altLang="zh-CN" sz="3200" b="1" baseline="-2500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3</a:t>
            </a:r>
            <a:r>
              <a:rPr lang="zh-CN" altLang="en-US" sz="3200" b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溶液；</a:t>
            </a:r>
            <a:endParaRPr lang="zh-CN" altLang="en-US" sz="3200" b="1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227705" y="3528060"/>
            <a:ext cx="5318760" cy="1643380"/>
            <a:chOff x="2683" y="5556"/>
            <a:chExt cx="8376" cy="2588"/>
          </a:xfrm>
        </p:grpSpPr>
        <p:sp>
          <p:nvSpPr>
            <p:cNvPr id="6" name="椭圆 5"/>
            <p:cNvSpPr/>
            <p:nvPr/>
          </p:nvSpPr>
          <p:spPr>
            <a:xfrm>
              <a:off x="2683" y="5556"/>
              <a:ext cx="8376" cy="258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178" y="5899"/>
              <a:ext cx="4556" cy="190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325" y="6002"/>
              <a:ext cx="1574" cy="1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charset="0"/>
                </a:rPr>
                <a:t>酸性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endParaRPr>
            </a:p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charset="0"/>
                </a:rPr>
                <a:t>溶液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69" y="6391"/>
              <a:ext cx="2217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charset="0"/>
                </a:rPr>
                <a:t>酸溶液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endParaRPr>
            </a:p>
          </p:txBody>
        </p:sp>
      </p:grpSp>
      <p:sp>
        <p:nvSpPr>
          <p:cNvPr id="93194" name="文本框 93193"/>
          <p:cNvSpPr txBox="1"/>
          <p:nvPr/>
        </p:nvSpPr>
        <p:spPr>
          <a:xfrm>
            <a:off x="2275840" y="5213350"/>
            <a:ext cx="7640320" cy="107632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酸溶液一定显酸性，但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酸性溶液不一定是酸溶液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，如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NaHSO</a:t>
            </a:r>
            <a:r>
              <a:rPr lang="en-US" altLang="zh-CN" sz="32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4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溶液；</a:t>
            </a:r>
            <a:endParaRPr lang="zh-CN" altLang="en-US" sz="3200" b="1">
              <a:solidFill>
                <a:schemeClr val="tx1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ur="1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61458 0 L 0.195729 -0.000462963" pathEditMode="relative" rAng="0" ptsTypes="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dur="1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901 -0.00268519" pathEditMode="relative" rAng="0" ptsTypes="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3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5" grpId="0"/>
      <p:bldP spid="4" grpId="0"/>
      <p:bldP spid="5" grpId="0"/>
      <p:bldP spid="931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658620" y="371475"/>
            <a:ext cx="8874125" cy="57854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了解溶液的酸碱性的重要意义: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1、化工生产中许多反应必须在一定pH溶液里才能进行;</a:t>
            </a:r>
            <a:endParaRPr lang="zh-CN" altLang="en-US" sz="28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2、在农业生产中，农作物一般适宜在pH为7或接近7的土壤中生长;</a:t>
            </a:r>
            <a:endParaRPr lang="zh-CN" altLang="en-US" sz="28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3、测定雨水的pH，可以了解空气的污染情况;</a:t>
            </a:r>
            <a:endParaRPr lang="zh-CN" altLang="en-US" sz="28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正常雨水的pH约为5.6，因为空气中的二氧化碳溶解在水中生成碳酸，酸雨的pH小于5.6。</a:t>
            </a:r>
            <a:endParaRPr lang="zh-CN" altLang="en-US" sz="28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4、测定人体内或排出的液体的pH，可以了解人体的健康状况。</a:t>
            </a:r>
            <a:endParaRPr lang="zh-CN" altLang="en-US" sz="28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9" name="文本框 55298"/>
          <p:cNvSpPr txBox="1"/>
          <p:nvPr/>
        </p:nvSpPr>
        <p:spPr>
          <a:xfrm>
            <a:off x="182245" y="1196975"/>
            <a:ext cx="11827510" cy="3277870"/>
          </a:xfrm>
          <a:prstGeom prst="rect">
            <a:avLst/>
          </a:prstGeom>
          <a:noFill/>
          <a:ln w="9525">
            <a:noFill/>
          </a:ln>
        </p:spPr>
        <p:txBody>
          <a:bodyPr lIns="36000" tIns="36000" rIns="36000" bIns="36000" anchor="t"/>
          <a:lstStyle/>
          <a:p>
            <a:pPr eaLnBrk="0" hangingPunct="0">
              <a:lnSpc>
                <a:spcPct val="115000"/>
              </a:lnSpc>
            </a:pPr>
            <a:endParaRPr lang="zh-CN" altLang="en-US" sz="32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15000"/>
              </a:lnSpc>
            </a:pP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1.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二氧化碳饱和溶液的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pH=5.6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，酸性比其强的雨水称为酸雨。一场雨后从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地测得雨水的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pH=4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地测得雨水的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pH=6.6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，则  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      )</a:t>
            </a:r>
            <a:endParaRPr lang="en-US" altLang="zh-CN" sz="32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15000"/>
              </a:lnSpc>
            </a:pP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A. A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地是酸雨			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B. B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地是酸雨</a:t>
            </a:r>
            <a:endParaRPr lang="zh-CN" altLang="en-US" sz="32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15000"/>
              </a:lnSpc>
            </a:pP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C.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均是酸雨			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D.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都不是酸雨</a:t>
            </a:r>
            <a:endParaRPr lang="zh-CN" altLang="en-US" sz="32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endParaRPr lang="zh-CN" altLang="en-US" sz="3200" b="1">
              <a:solidFill>
                <a:srgbClr val="0000FF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5303" name="文本框 55302"/>
          <p:cNvSpPr txBox="1"/>
          <p:nvPr/>
        </p:nvSpPr>
        <p:spPr>
          <a:xfrm>
            <a:off x="11118850" y="2318068"/>
            <a:ext cx="622935" cy="8299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4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endParaRPr lang="en-US" altLang="zh-CN" sz="4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304" name="Rectangle 43"/>
          <p:cNvSpPr/>
          <p:nvPr/>
        </p:nvSpPr>
        <p:spPr>
          <a:xfrm>
            <a:off x="4607560" y="473075"/>
            <a:ext cx="2976563" cy="723900"/>
          </a:xfrm>
          <a:prstGeom prst="rect">
            <a:avLst/>
          </a:prstGeom>
          <a:noFill/>
          <a:ln w="9525" cap="flat" cmpd="sng">
            <a:solidFill>
              <a:srgbClr val="FF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隶书" panose="02010509060101010101" pitchFamily="49" charset="-122"/>
              </a:rPr>
              <a:t>课堂练习一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  <p:bldP spid="55303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3888"/>
  <p:tag name="KSO_WM_UNIT_COMPATIBLE" val="0"/>
  <p:tag name="KSO_WM_UNIT_DIAGRAM_ISNUMVISUAL" val="0"/>
  <p:tag name="KSO_WM_UNIT_DIAGRAM_ISREFERUNIT" val="0"/>
  <p:tag name="KSO_WM_UNIT_HIGHLIGHT" val="0"/>
  <p:tag name="KSO_WM_UNIT_ID" val="custom202038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卡通教育模板"/>
  <p:tag name="KSO_WM_UNIT_TYPE" val="a"/>
  <p:tag name="KSO_WM_UNIT_VALUE" val="12"/>
</p:tagLst>
</file>

<file path=ppt/tags/tag10.xml><?xml version="1.0" encoding="utf-8"?>
<p:tagLst xmlns:p="http://schemas.openxmlformats.org/presentationml/2006/main">
  <p:tag name="KSO_WM_BEAUTIFY_FLAG" val="#wm#"/>
  <p:tag name="KSO_WM_SLIDE_ID" val="custom20203888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1"/>
  <p:tag name="KSO_WM_TEMPLATE_INDEX" val="20203888"/>
  <p:tag name="KSO_WM_TEMPLATE_MASTER_THUMB_INDEX" val="12"/>
  <p:tag name="KSO_WM_TEMPLATE_MASTER_TYPE" val="1"/>
  <p:tag name="KSO_WM_TEMPLATE_SUBCATEGORY" val="0"/>
  <p:tag name="KSO_WM_TEMPLATE_THUMBS_INDEX" val="1、4、5、8、11、12、14、16、17、18、19、20、21、22、23、24、25、26、27、28、30"/>
</p:tagLst>
</file>

<file path=ppt/tags/tag11.xml><?xml version="1.0" encoding="utf-8"?>
<p:tagLst xmlns:p="http://schemas.openxmlformats.org/presentationml/2006/main">
  <p:tag name="KSO_WM_SPECIAL_SOURCE" val="bdnull"/>
</p:tagLst>
</file>

<file path=ppt/tags/tag12.xml><?xml version="1.0" encoding="utf-8"?>
<p:tagLst xmlns:p="http://schemas.openxmlformats.org/presentationml/2006/main">
  <p:tag name="KSO_WM_UNIT_PLACING_PICTURE_USER_VIEWPORT" val="{&quot;height&quot;:7080,&quot;width&quot;:18405}"/>
</p:tagLst>
</file>

<file path=ppt/tags/tag13.xml><?xml version="1.0" encoding="utf-8"?>
<p:tagLst xmlns:p="http://schemas.openxmlformats.org/presentationml/2006/main">
  <p:tag name="KSO_WM_SPECIAL_SOURCE" val="bdnull"/>
</p:tagLst>
</file>

<file path=ppt/tags/tag14.xml><?xml version="1.0" encoding="utf-8"?>
<p:tagLst xmlns:p="http://schemas.openxmlformats.org/presentationml/2006/main">
  <p:tag name="KSO_WM_UNIT_PLACING_PICTURE_USER_VIEWPORT" val="{&quot;height&quot;:7080,&quot;width&quot;:18405}"/>
</p:tagLst>
</file>

<file path=ppt/tags/tag15.xml><?xml version="1.0" encoding="utf-8"?>
<p:tagLst xmlns:p="http://schemas.openxmlformats.org/presentationml/2006/main">
  <p:tag name="KSO_WM_SPECIAL_SOURCE" val="bdnull"/>
</p:tagLst>
</file>

<file path=ppt/tags/tag16.xml><?xml version="1.0" encoding="utf-8"?>
<p:tagLst xmlns:p="http://schemas.openxmlformats.org/presentationml/2006/main">
  <p:tag name="KSO_WM_SPECIAL_SOURCE" val="bdnull"/>
</p:tagLst>
</file>

<file path=ppt/tags/tag17.xml><?xml version="1.0" encoding="utf-8"?>
<p:tagLst xmlns:p="http://schemas.openxmlformats.org/presentationml/2006/main">
  <p:tag name="KSO_WM_UNIT_PLACING_PICTURE_USER_VIEWPORT" val="{&quot;height&quot;:2831,&quot;width&quot;:4745}"/>
  <p:tag name="REFSHAPE" val="686572420"/>
</p:tagLst>
</file>

<file path=ppt/tags/tag18.xml><?xml version="1.0" encoding="utf-8"?>
<p:tagLst xmlns:p="http://schemas.openxmlformats.org/presentationml/2006/main">
  <p:tag name="KSO_WM_SPECIAL_SOURCE" val="bdnull"/>
</p:tagLst>
</file>

<file path=ppt/tags/tag19.xml><?xml version="1.0" encoding="utf-8"?>
<p:tagLst xmlns:p="http://schemas.openxmlformats.org/presentationml/2006/main">
  <p:tag name="KSO_WM_UNIT_TABLE_BEAUTIFY" val="smartTable{dce86972-ea17-4807-975d-54beda161ba5}"/>
</p:tagLst>
</file>

<file path=ppt/tags/tag20.xml><?xml version="1.0" encoding="utf-8"?>
<p:tagLst xmlns:p="http://schemas.openxmlformats.org/presentationml/2006/main">
  <p:tag name="KSO_WM_SPECIAL_SOURCE" val="bdnull"/>
</p:tagLst>
</file>

<file path=ppt/tags/tag21.xml><?xml version="1.0" encoding="utf-8"?>
<p:tagLst xmlns:p="http://schemas.openxmlformats.org/presentationml/2006/main">
  <p:tag name="KSO_WM_UNIT_TABLE_BEAUTIFY" val="smartTable{dce86972-ea17-4807-975d-54beda161ba5}"/>
</p:tagLst>
</file>

<file path=ppt/tags/tag22.xml><?xml version="1.0" encoding="utf-8"?>
<p:tagLst xmlns:p="http://schemas.openxmlformats.org/presentationml/2006/main">
  <p:tag name="KSO_WM_SPECIAL_SOURCE" val="bdnull"/>
</p:tagLst>
</file>

<file path=ppt/tags/tag23.xml><?xml version="1.0" encoding="utf-8"?>
<p:tagLst xmlns:p="http://schemas.openxmlformats.org/presentationml/2006/main">
  <p:tag name="KSO_WM_SPECIAL_SOURCE" val="bdnull"/>
</p:tagLst>
</file>

<file path=ppt/tags/tag24.xml><?xml version="1.0" encoding="utf-8"?>
<p:tagLst xmlns:p="http://schemas.openxmlformats.org/presentationml/2006/main">
  <p:tag name="KSO_WM_UNIT_TABLE_BEAUTIFY" val="smartTable{09ab5c73-f415-4bb5-ad75-4be817110878}"/>
  <p:tag name="TABLE_ENDDRAG_ORIGIN_RECT" val="861*272"/>
  <p:tag name="TABLE_ENDDRAG_RECT" val="61*95*861*272"/>
</p:tagLst>
</file>

<file path=ppt/tags/tag25.xml><?xml version="1.0" encoding="utf-8"?>
<p:tagLst xmlns:p="http://schemas.openxmlformats.org/presentationml/2006/main">
  <p:tag name="KSO_WM_SPECIAL_SOURCE" val="bdnull"/>
</p:tagLst>
</file>

<file path=ppt/tags/tag26.xml><?xml version="1.0" encoding="utf-8"?>
<p:tagLst xmlns:p="http://schemas.openxmlformats.org/presentationml/2006/main">
  <p:tag name="KSO_WM_SPECIAL_SOURCE" val="bdnull"/>
</p:tagLst>
</file>

<file path=ppt/tags/tag27.xml><?xml version="1.0" encoding="utf-8"?>
<p:tagLst xmlns:p="http://schemas.openxmlformats.org/presentationml/2006/main">
  <p:tag name="KSO_WM_SPECIAL_SOURCE" val="bdnull"/>
</p:tagLst>
</file>

<file path=ppt/tags/tag28.xml><?xml version="1.0" encoding="utf-8"?>
<p:tagLst xmlns:p="http://schemas.openxmlformats.org/presentationml/2006/main">
  <p:tag name="KSO_WM_SPECIAL_SOURCE" val="bdnull"/>
</p:tagLst>
</file>

<file path=ppt/tags/tag29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DOCER_TEMPLATE_OPEN_ONCE_MARK" val="1"/>
  <p:tag name="KSO_WPP_MARK_KEY" val="6f62db62-796b-4d0c-8cd8-3f1bf2742c40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</vt:lpstr>
      <vt:lpstr>微软雅黑</vt:lpstr>
      <vt:lpstr>Wingdings</vt:lpstr>
      <vt:lpstr>Calibri Light</vt:lpstr>
      <vt:lpstr>Calibri</vt:lpstr>
      <vt:lpstr>等线</vt:lpstr>
      <vt:lpstr>宋体</vt:lpstr>
      <vt:lpstr>楷体</vt:lpstr>
      <vt:lpstr>黑体</vt:lpstr>
      <vt:lpstr>Times New Roman</vt:lpstr>
      <vt:lpstr>隶书</vt:lpstr>
      <vt:lpstr>Office 主题​​</vt:lpstr>
      <vt:lpstr>10.2 酸和碱的中和反应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22.1000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2023-04-20T17:03:25Z</cp:lastPrinted>
  <dcterms:created xsi:type="dcterms:W3CDTF">2023-04-20T17:03:25Z</dcterms:created>
  <dcterms:modified xsi:type="dcterms:W3CDTF">2023-04-20T09:03:25Z</dcterms:modified>
</cp:coreProperties>
</file>