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  <p:sldId id="284" r:id="rId8"/>
    <p:sldId id="287" r:id="rId9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7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1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image" Target="../media/image2.png" /><Relationship Id="rId9" Type="http://schemas.openxmlformats.org/officeDocument/2006/relationships/tags" Target="../tags/tag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3.wmf" /><Relationship Id="rId6" Type="http://schemas.openxmlformats.org/officeDocument/2006/relationships/oleObject" Target="../embeddings/oleObject2.bin" TargetMode="Internal" /><Relationship Id="rId7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5.wmf" /><Relationship Id="rId4" Type="http://schemas.openxmlformats.org/officeDocument/2006/relationships/vmlDrawing" Target="../drawings/vmlDrawing2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PA_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4006850" y="1416050"/>
            <a:ext cx="2517775" cy="1590675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>
              <a:lnSpc>
                <a:spcPct val="150000"/>
              </a:lnSpc>
            </a:pPr>
            <a:r>
              <a:rPr lang="zh-CN" altLang="en-US" sz="4800" b="1">
                <a:latin typeface="楷体" panose="02010609060101010101" pitchFamily="49" charset="-122"/>
              </a:rPr>
              <a:t>习题</a:t>
            </a:r>
            <a:r>
              <a:rPr lang="en-US" altLang="zh-CN" sz="4800" b="1">
                <a:latin typeface="楷体" panose="02010609060101010101" pitchFamily="49" charset="-122"/>
              </a:rPr>
              <a:t>2.4</a:t>
            </a:r>
            <a:endParaRPr lang="zh-CN" altLang="zh-CN" sz="3600" b="1">
              <a:latin typeface="楷体" panose="02010609060101010101" pitchFamily="49" charset="-122"/>
            </a:endParaRPr>
          </a:p>
        </p:txBody>
      </p:sp>
      <p:sp>
        <p:nvSpPr>
          <p:cNvPr id="9219" name="PA_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4083050" y="3284538"/>
            <a:ext cx="3614738" cy="536575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>
              <a:spcBef>
                <a:spcPct val="0"/>
              </a:spcBef>
            </a:pPr>
            <a:r>
              <a:rPr lang="zh-CN" altLang="en-US" sz="2400" b="1">
                <a:latin typeface="楷体" panose="02010609060101010101" pitchFamily="49" charset="-122"/>
              </a:rPr>
              <a:t>北师版</a:t>
            </a:r>
            <a:r>
              <a:rPr lang="en-US" altLang="zh-CN" sz="2400" b="1">
                <a:latin typeface="楷体" panose="02010609060101010101" pitchFamily="49" charset="-122"/>
              </a:rPr>
              <a:t>·</a:t>
            </a:r>
            <a:r>
              <a:rPr lang="zh-CN" altLang="en-US" sz="2400" b="1">
                <a:latin typeface="楷体" panose="02010609060101010101" pitchFamily="49" charset="-122"/>
              </a:rPr>
              <a:t>九年级下册</a:t>
            </a:r>
          </a:p>
        </p:txBody>
      </p:sp>
      <p:sp>
        <p:nvSpPr>
          <p:cNvPr id="5" name="PA_文本框 4"/>
          <p:cNvSpPr txBox="1"/>
          <p:nvPr>
            <p:custDataLst>
              <p:tags r:id="rId4"/>
            </p:custDataLst>
          </p:nvPr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1" name="PA_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3" name="PA_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文本框 27"/>
          <p:cNvSpPr txBox="1"/>
          <p:nvPr/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43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文本框 35"/>
          <p:cNvSpPr txBox="1"/>
          <p:nvPr/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45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文本框 14"/>
          <p:cNvSpPr txBox="1"/>
          <p:nvPr/>
        </p:nvSpPr>
        <p:spPr>
          <a:xfrm>
            <a:off x="814388" y="760413"/>
            <a:ext cx="7688262" cy="2792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．指出下列二次函数图象的开口方向、对称轴和顶点坐标，必要时画草图进行验证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=2(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3)</a:t>
            </a:r>
            <a:r>
              <a:rPr lang="en-U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；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 	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s-ES" altLang="zh-CN" sz="24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0.5 (</a:t>
            </a:r>
            <a:r>
              <a:rPr lang="es-E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+1)</a:t>
            </a:r>
            <a:r>
              <a:rPr lang="es-E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；</a:t>
            </a:r>
            <a:endParaRPr lang="en-US" altLang="zh-CN" sz="2400" b="1"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   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；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		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s-ES" altLang="zh-CN" sz="24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=2(</a:t>
            </a:r>
            <a:r>
              <a:rPr lang="es-E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2)</a:t>
            </a:r>
            <a:r>
              <a:rPr lang="es-E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+5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；</a:t>
            </a:r>
            <a:endParaRPr lang="en-US" altLang="zh-CN" sz="2400" b="1"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s-ES" altLang="zh-CN" sz="24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=0.5(</a:t>
            </a:r>
            <a:r>
              <a:rPr lang="es-E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+4)</a:t>
            </a:r>
            <a:r>
              <a:rPr lang="es-E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s-ES" sz="2400" b="1">
                <a:latin typeface="Times New Roman" pitchFamily="18" charset="0"/>
                <a:cs typeface="Times New Roman" panose="02020603050405020304" pitchFamily="18" charset="0"/>
              </a:rPr>
              <a:t>＋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；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s-ES" altLang="zh-CN" sz="24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    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es-E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3)</a:t>
            </a:r>
            <a:r>
              <a:rPr lang="es-E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s-ES" altLang="zh-CN" sz="2400" b="1"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graphicFrame>
        <p:nvGraphicFramePr>
          <p:cNvPr id="10247" name="对象 1"/>
          <p:cNvGraphicFramePr>
            <a:graphicFrameLocks noChangeAspect="1"/>
          </p:cNvGraphicFramePr>
          <p:nvPr/>
        </p:nvGraphicFramePr>
        <p:xfrm>
          <a:off x="2270125" y="2411413"/>
          <a:ext cx="24606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70125" y="2411413"/>
                        <a:ext cx="246063" cy="654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对象 12"/>
          <p:cNvGraphicFramePr>
            <a:graphicFrameLocks noChangeAspect="1"/>
          </p:cNvGraphicFramePr>
          <p:nvPr/>
        </p:nvGraphicFramePr>
        <p:xfrm>
          <a:off x="5961063" y="2954338"/>
          <a:ext cx="246062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61063" y="2954338"/>
                        <a:ext cx="246062" cy="654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650" y="673100"/>
            <a:ext cx="6870700" cy="3594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文本框 2"/>
          <p:cNvSpPr txBox="1"/>
          <p:nvPr/>
        </p:nvSpPr>
        <p:spPr>
          <a:xfrm>
            <a:off x="646113" y="1031875"/>
            <a:ext cx="7299325" cy="168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271780" lvl="0" indent="-27178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2.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对于二次函数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                     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，它的图象与二次函数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的图象有什么关系？它是轴对称图形吗？它的开口方向、对称轴和顶点坐标分别是什么？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graphicFrame>
        <p:nvGraphicFramePr>
          <p:cNvPr id="12291" name="对象 3"/>
          <p:cNvGraphicFramePr>
            <a:graphicFrameLocks noChangeAspect="1"/>
          </p:cNvGraphicFramePr>
          <p:nvPr/>
        </p:nvGraphicFramePr>
        <p:xfrm>
          <a:off x="2935288" y="952500"/>
          <a:ext cx="1636712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35288" y="952500"/>
                        <a:ext cx="1636712" cy="757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963" y="815975"/>
            <a:ext cx="6188075" cy="3511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文本框 2"/>
          <p:cNvSpPr txBox="1"/>
          <p:nvPr/>
        </p:nvSpPr>
        <p:spPr>
          <a:xfrm>
            <a:off x="703263" y="828675"/>
            <a:ext cx="7410450" cy="1419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．怎样由函数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 =2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0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的图象得到函数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 = 2 (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1)</a:t>
            </a:r>
            <a:r>
              <a:rPr lang="en-US" altLang="zh-CN" sz="20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+3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的图象？对于函数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 = 2 (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1)</a:t>
            </a:r>
            <a:r>
              <a:rPr lang="en-US" altLang="zh-CN" sz="20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b="1">
                <a:latin typeface="Times New Roman" pitchFamily="18" charset="0"/>
                <a:cs typeface="Times New Roman" panose="02020603050405020304" pitchFamily="18" charset="0"/>
              </a:rPr>
              <a:t>+3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，当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取哪些值时，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的值随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值的增大而增大？当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取哪些值时，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的值随</a:t>
            </a:r>
            <a:r>
              <a:rPr lang="en-US" altLang="zh-CN" sz="20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000" b="1">
                <a:latin typeface="Times New Roman" pitchFamily="18" charset="0"/>
                <a:cs typeface="Times New Roman" panose="02020603050405020304" pitchFamily="18" charset="0"/>
              </a:rPr>
              <a:t>值的增大而减小？</a:t>
            </a:r>
            <a:endParaRPr lang="zh-CN" altLang="en-US" sz="20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2454275"/>
            <a:ext cx="6245225" cy="1620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12</Paragraphs>
  <Slides>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Office 主题</vt:lpstr>
      <vt:lpstr>习题2.4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2023-02-01T09:49:24Z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