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070" r:id="rId1"/>
    <p:sldMasterId id="2147506107" r:id="rId2"/>
  </p:sldMasterIdLst>
  <p:notesMasterIdLst>
    <p:notesMasterId r:id="rId3"/>
  </p:notesMasterIdLst>
  <p:sldIdLst>
    <p:sldId id="10230" r:id="rId4"/>
    <p:sldId id="10234" r:id="rId5"/>
    <p:sldId id="10237" r:id="rId6"/>
    <p:sldId id="10240" r:id="rId7"/>
    <p:sldId id="10243" r:id="rId8"/>
    <p:sldId id="10246" r:id="rId9"/>
    <p:sldId id="10249" r:id="rId10"/>
    <p:sldId id="10252" r:id="rId11"/>
    <p:sldId id="10255" r:id="rId12"/>
    <p:sldId id="10258" r:id="rId13"/>
    <p:sldId id="10261" r:id="rId14"/>
    <p:sldId id="10264" r:id="rId15"/>
    <p:sldId id="10267" r:id="rId1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tableStyles" Target="tableStyles.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071" r:id="rId1"/>
    <p:sldLayoutId id="2147506072" r:id="rId2"/>
    <p:sldLayoutId id="2147506073" r:id="rId3"/>
    <p:sldLayoutId id="2147506074" r:id="rId4"/>
    <p:sldLayoutId id="2147506075" r:id="rId5"/>
    <p:sldLayoutId id="2147506076" r:id="rId6"/>
    <p:sldLayoutId id="2147506077" r:id="rId7"/>
    <p:sldLayoutId id="2147506078" r:id="rId8"/>
    <p:sldLayoutId id="2147506079" r:id="rId9"/>
    <p:sldLayoutId id="2147506080" r:id="rId10"/>
    <p:sldLayoutId id="214750608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06108" r:id="rId1"/>
    <p:sldLayoutId id="2147506109" r:id="rId2"/>
    <p:sldLayoutId id="2147506110" r:id="rId3"/>
    <p:sldLayoutId id="2147506111" r:id="rId4"/>
    <p:sldLayoutId id="2147506112" r:id="rId5"/>
    <p:sldLayoutId id="2147506113" r:id="rId6"/>
    <p:sldLayoutId id="2147506114" r:id="rId7"/>
    <p:sldLayoutId id="2147506115" r:id="rId8"/>
    <p:sldLayoutId id="2147506116" r:id="rId9"/>
    <p:sldLayoutId id="2147506117" r:id="rId10"/>
    <p:sldLayoutId id="2147506118"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初中学生参与社会实践的意义与作用</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310388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对角圆角矩形 14"/>
          <p:cNvSpPr/>
          <p:nvPr>
            <p:custDataLst>
              <p:tags r:id="rId3"/>
            </p:custDataLst>
          </p:nvPr>
        </p:nvSpPr>
        <p:spPr>
          <a:xfrm flipH="1">
            <a:off x="842645" y="309372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n-ea"/>
                <a:cs typeface="微软雅黑" panose="020B0503020204020204" charset="-122"/>
                <a:sym typeface="+mn-ea"/>
              </a:rPr>
              <a:t>01</a:t>
            </a:r>
            <a:endParaRPr altLang="en-US" b="1" lang="zh-CN">
              <a:solidFill>
                <a:schemeClr val="lt1">
                  <a:lumMod val="100000"/>
                </a:schemeClr>
              </a:solidFill>
              <a:latin typeface="+mn-ea"/>
              <a:cs typeface="微软雅黑" panose="020B0503020204020204" charset="-122"/>
              <a:sym typeface="+mn-ea"/>
            </a:endParaRPr>
          </a:p>
        </p:txBody>
      </p:sp>
      <p:sp>
        <p:nvSpPr>
          <p:cNvPr id="1048828" name="TextBox 8"/>
          <p:cNvSpPr txBox="1"/>
          <p:nvPr>
            <p:custDataLst>
              <p:tags r:id="rId4"/>
            </p:custDataLst>
          </p:nvPr>
        </p:nvSpPr>
        <p:spPr>
          <a:xfrm>
            <a:off x="1967230" y="329184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n-ea"/>
                <a:cs typeface="微软雅黑" panose="020B0503020204020204" charset="-122"/>
                <a:sym typeface="+mn-ea"/>
              </a:rPr>
              <a:t>初中学生参与社会实践的意义</a:t>
            </a:r>
            <a:endParaRPr altLang="en-US" b="1" sz="2000" lang="zh-CN">
              <a:solidFill>
                <a:schemeClr val="accent1"/>
              </a:solidFill>
              <a:latin typeface="+mn-ea"/>
              <a:cs typeface="微软雅黑" panose="020B0503020204020204" charset="-122"/>
              <a:sym typeface="+mn-ea"/>
            </a:endParaRPr>
          </a:p>
        </p:txBody>
      </p:sp>
      <p:sp>
        <p:nvSpPr>
          <p:cNvPr id="1048830" name="圆角矩形 16"/>
          <p:cNvSpPr/>
          <p:nvPr>
            <p:custDataLst>
              <p:tags r:id="rId5"/>
            </p:custDataLst>
          </p:nvPr>
        </p:nvSpPr>
        <p:spPr>
          <a:xfrm>
            <a:off x="6868160" y="310388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32" name="对角圆角矩形 18"/>
          <p:cNvSpPr/>
          <p:nvPr>
            <p:custDataLst>
              <p:tags r:id="rId6"/>
            </p:custDataLst>
          </p:nvPr>
        </p:nvSpPr>
        <p:spPr>
          <a:xfrm flipH="1">
            <a:off x="6640830" y="309372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n-ea"/>
                <a:cs typeface="微软雅黑" panose="020B0503020204020204" charset="-122"/>
                <a:sym typeface="+mn-ea"/>
              </a:rPr>
              <a:t>02</a:t>
            </a:r>
            <a:endParaRPr altLang="en-US" b="1" lang="zh-CN">
              <a:solidFill>
                <a:schemeClr val="lt1">
                  <a:lumMod val="100000"/>
                </a:schemeClr>
              </a:solidFill>
              <a:latin typeface="+mn-ea"/>
              <a:cs typeface="微软雅黑" panose="020B0503020204020204" charset="-122"/>
              <a:sym typeface="+mn-ea"/>
            </a:endParaRPr>
          </a:p>
        </p:txBody>
      </p:sp>
      <p:sp>
        <p:nvSpPr>
          <p:cNvPr id="1048834" name="TextBox 8"/>
          <p:cNvSpPr txBox="1"/>
          <p:nvPr>
            <p:custDataLst>
              <p:tags r:id="rId7"/>
            </p:custDataLst>
          </p:nvPr>
        </p:nvSpPr>
        <p:spPr>
          <a:xfrm>
            <a:off x="7765415" y="329184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n-ea"/>
                <a:cs typeface="微软雅黑" panose="020B0503020204020204" charset="-122"/>
                <a:sym typeface="+mn-ea"/>
              </a:rPr>
              <a:t>初中学生参与社会实践的作用</a:t>
            </a:r>
            <a:endParaRPr altLang="en-US" b="1" sz="2000" lang="zh-CN">
              <a:solidFill>
                <a:schemeClr val="accent1"/>
              </a:solidFill>
              <a:latin typeface="+mn-ea"/>
              <a:cs typeface="微软雅黑" panose="020B0503020204020204" charset="-122"/>
              <a:sym typeface="+mn-ea"/>
            </a:endParaRPr>
          </a:p>
        </p:txBody>
      </p:sp>
    </p:spTree>
    <p:custDataLst>
      <p:tags r:id="rId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0" name="标题 3"/>
          <p:cNvSpPr>
            <a:spLocks noGrp="1"/>
          </p:cNvSpPr>
          <p:nvPr>
            <p:ph type="title" idx="4"/>
            <p:custDataLst>
              <p:tags r:id="rId1"/>
            </p:custDataLst>
          </p:nvPr>
        </p:nvSpPr>
        <p:spPr/>
        <p:txBody>
          <a:bodyPr>
            <a:normAutofit fontScale="95556"/>
          </a:bodyPr>
          <a:p>
            <a:r>
              <a:rPr altLang="en-US" lang="zh-CN"/>
              <a:t>初中学生参与社会实践的意义</a:t>
            </a:r>
            <a:endParaRPr altLang="en-US" lang="zh-CN"/>
          </a:p>
        </p:txBody>
      </p:sp>
      <p:sp>
        <p:nvSpPr>
          <p:cNvPr id="1048872"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1"/>
          <p:cNvSpPr>
            <a:spLocks noGrp="1"/>
          </p:cNvSpPr>
          <p:nvPr>
            <p:ph type="title" idx="2"/>
          </p:nvPr>
        </p:nvSpPr>
        <p:spPr/>
        <p:txBody>
          <a:bodyPr/>
          <a:p>
            <a:r>
              <a:rPr altLang="en-US" lang="zh-CN"/>
              <a:t>培养社会责任感</a:t>
            </a:r>
            <a:endParaRPr altLang="en-US" lang="zh-CN"/>
          </a:p>
        </p:txBody>
      </p:sp>
      <p:sp>
        <p:nvSpPr>
          <p:cNvPr id="104891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892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初中学生参与社会实践有助于培养他们的社会责任感，让他们意识到自己在社会中的角色和责任。</a:t>
            </a:r>
            <a:endParaRPr altLang="en-US" dirty="0" sz="2000" lang="zh-CN" spc="200">
              <a:solidFill>
                <a:schemeClr val="tx1">
                  <a:lumMod val="85000"/>
                  <a:lumOff val="15000"/>
                </a:schemeClr>
              </a:solidFill>
              <a:latin typeface="+mn-ea"/>
              <a:sym typeface="+mn-ea"/>
            </a:endParaRPr>
          </a:p>
        </p:txBody>
      </p:sp>
      <p:sp>
        <p:nvSpPr>
          <p:cNvPr id="104892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2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通过参与社会实践，初中学生可以了解社会运作的规则和规律，增强对社会的认知和了解。</a:t>
            </a:r>
            <a:endParaRPr altLang="en-US" dirty="0" sz="2000" lang="zh-CN" spc="200">
              <a:solidFill>
                <a:schemeClr val="tx1">
                  <a:lumMod val="85000"/>
                  <a:lumOff val="15000"/>
                </a:schemeClr>
              </a:solidFill>
              <a:latin typeface="+mn-ea"/>
              <a:sym typeface="+mn-ea"/>
            </a:endParaRPr>
          </a:p>
        </p:txBody>
      </p:sp>
      <p:sp>
        <p:nvSpPr>
          <p:cNvPr id="104893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3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初中学生参与社会实践可以培养他们的团队合作能力和沟通能力，提高他们的人际交往能力。</a:t>
            </a:r>
            <a:endParaRPr altLang="en-US" dirty="0" sz="2000" lang="zh-CN" spc="200">
              <a:solidFill>
                <a:schemeClr val="tx1">
                  <a:lumMod val="85000"/>
                  <a:lumOff val="15000"/>
                </a:schemeClr>
              </a:solidFill>
              <a:latin typeface="+mn-ea"/>
              <a:sym typeface="+mn-ea"/>
            </a:endParaRPr>
          </a:p>
        </p:txBody>
      </p:sp>
      <p:sp>
        <p:nvSpPr>
          <p:cNvPr id="104893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4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初中学生参与社会实践可以让他们更加关注社会问题，了解社会需求，增强他们的社会责任感和使命感。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0" name="标题 1"/>
          <p:cNvSpPr>
            <a:spLocks noGrp="1"/>
          </p:cNvSpPr>
          <p:nvPr>
            <p:ph type="title" idx="2"/>
          </p:nvPr>
        </p:nvSpPr>
        <p:spPr/>
        <p:txBody>
          <a:bodyPr/>
          <a:p>
            <a:r>
              <a:rPr altLang="en-US" lang="zh-CN"/>
              <a:t>增强团队协作能力</a:t>
            </a:r>
            <a:endParaRPr altLang="en-US" lang="zh-CN"/>
          </a:p>
        </p:txBody>
      </p:sp>
      <p:sp>
        <p:nvSpPr>
          <p:cNvPr id="104898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初中学生参与社会实践可以培养团队协作能力，提高与人沟通、协作的能力。</a:t>
            </a:r>
            <a:endParaRPr altLang="en-US" dirty="0" sz="2000" lang="zh-CN" spc="150">
              <a:solidFill>
                <a:schemeClr val="tx1">
                  <a:lumMod val="75000"/>
                  <a:lumOff val="25000"/>
                </a:schemeClr>
              </a:solidFill>
              <a:latin typeface="+mn-ea"/>
              <a:sym typeface="+mn-ea"/>
            </a:endParaRPr>
          </a:p>
        </p:txBody>
      </p:sp>
      <p:sp>
        <p:nvSpPr>
          <p:cNvPr id="104898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在社会实践中，学生需要与不同背景、不同性格的人合作完成任务，学会尊重、理解和包容他人。</a:t>
            </a:r>
            <a:endParaRPr altLang="en-US" dirty="0" sz="2000" lang="zh-CN" spc="150">
              <a:solidFill>
                <a:schemeClr val="tx1">
                  <a:lumMod val="75000"/>
                  <a:lumOff val="25000"/>
                </a:schemeClr>
              </a:solidFill>
              <a:latin typeface="+mn-ea"/>
              <a:sym typeface="+mn-ea"/>
            </a:endParaRPr>
          </a:p>
        </p:txBody>
      </p:sp>
      <p:sp>
        <p:nvSpPr>
          <p:cNvPr id="104899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通过团队项目的实践，学生可以更好地理解团队中每个人的角色和职责，增强团队意识和集体荣誉感。</a:t>
            </a:r>
            <a:endParaRPr altLang="en-US" dirty="0" sz="2000" lang="zh-CN" spc="150">
              <a:solidFill>
                <a:schemeClr val="tx1">
                  <a:lumMod val="75000"/>
                  <a:lumOff val="25000"/>
                </a:schemeClr>
              </a:solidFill>
              <a:latin typeface="+mn-ea"/>
              <a:sym typeface="+mn-ea"/>
            </a:endParaRPr>
          </a:p>
        </p:txBody>
      </p:sp>
      <p:sp>
        <p:nvSpPr>
          <p:cNvPr id="104899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初中学生参与社会实践可以锻炼学生的领导能力，提高组织、协调和管理能力。</a:t>
            </a:r>
            <a:endParaRPr altLang="en-US" dirty="0" sz="2000" lang="zh-CN" spc="150">
              <a:solidFill>
                <a:schemeClr val="tx1">
                  <a:lumMod val="75000"/>
                  <a:lumOff val="25000"/>
                </a:schemeClr>
              </a:solidFill>
              <a:latin typeface="+mn-ea"/>
              <a:sym typeface="+mn-ea"/>
            </a:endParaRPr>
          </a:p>
        </p:txBody>
      </p:sp>
      <p:sp>
        <p:nvSpPr>
          <p:cNvPr id="104900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1"/>
          <p:cNvSpPr>
            <a:spLocks noGrp="1"/>
          </p:cNvSpPr>
          <p:nvPr>
            <p:ph type="title" idx="2"/>
          </p:nvPr>
        </p:nvSpPr>
        <p:spPr/>
        <p:txBody>
          <a:bodyPr/>
          <a:p>
            <a:r>
              <a:rPr altLang="en-US" lang="zh-CN"/>
              <a:t>提高问题解决能力</a:t>
            </a:r>
            <a:endParaRPr altLang="en-US" lang="zh-CN"/>
          </a:p>
        </p:txBody>
      </p:sp>
      <p:sp>
        <p:nvSpPr>
          <p:cNvPr id="104904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初中学生通过参与社会实践，能够提高实际操作能力和解决问题的能力。</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在实践中遇到的问题和困难，可以锻炼学生独立思考和解决问题的能力。</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与团队成员共同解决问题，可以培养学生的团队协作和沟通能力。</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实践中的问题解决经验可以帮助学生更好地应对未来的挑战和困难。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2" name="标题 1"/>
          <p:cNvSpPr>
            <a:spLocks noGrp="1"/>
          </p:cNvSpPr>
          <p:nvPr>
            <p:ph type="title" idx="2"/>
          </p:nvPr>
        </p:nvSpPr>
        <p:spPr/>
        <p:txBody>
          <a:bodyPr/>
          <a:p>
            <a:r>
              <a:rPr altLang="en-US" lang="zh-CN"/>
              <a:t>促进个人成长和发展</a:t>
            </a:r>
            <a:endParaRPr altLang="en-US" lang="zh-CN"/>
          </a:p>
        </p:txBody>
      </p:sp>
      <p:sp>
        <p:nvSpPr>
          <p:cNvPr id="10490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培养独立解决问题的能力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增强团队协作和沟通能力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提升自我管理和时间管理能力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培养社会责任感和公民意识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3"/>
          <p:cNvSpPr>
            <a:spLocks noGrp="1"/>
          </p:cNvSpPr>
          <p:nvPr>
            <p:ph type="title" idx="4"/>
            <p:custDataLst>
              <p:tags r:id="rId1"/>
            </p:custDataLst>
          </p:nvPr>
        </p:nvSpPr>
        <p:spPr/>
        <p:txBody>
          <a:bodyPr>
            <a:normAutofit fontScale="95556"/>
          </a:bodyPr>
          <a:p>
            <a:r>
              <a:rPr altLang="en-US" lang="zh-CN"/>
              <a:t>初中学生参与社会实践的作用</a:t>
            </a:r>
            <a:endParaRPr altLang="en-US" lang="zh-CN"/>
          </a:p>
        </p:txBody>
      </p:sp>
      <p:sp>
        <p:nvSpPr>
          <p:cNvPr id="1049158"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2" name="标题 1"/>
          <p:cNvSpPr>
            <a:spLocks noGrp="1"/>
          </p:cNvSpPr>
          <p:nvPr>
            <p:ph type="title" idx="2"/>
          </p:nvPr>
        </p:nvSpPr>
        <p:spPr/>
        <p:txBody>
          <a:bodyPr/>
          <a:p>
            <a:r>
              <a:rPr altLang="en-US" lang="zh-CN"/>
              <a:t>提升综合素质</a:t>
            </a:r>
            <a:endParaRPr altLang="en-US" lang="zh-CN"/>
          </a:p>
        </p:txBody>
      </p:sp>
      <p:sp>
        <p:nvSpPr>
          <p:cNvPr id="104920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增强团队合作意识</a:t>
            </a:r>
            <a:endParaRPr altLang="en-US" dirty="0" sz="2400" lang="zh-CN">
              <a:latin typeface="+mn-ea"/>
              <a:ea typeface="+mn-ea"/>
            </a:endParaRPr>
          </a:p>
        </p:txBody>
      </p:sp>
      <p:sp>
        <p:nvSpPr>
          <p:cNvPr id="104922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提升解决问题能力</a:t>
            </a:r>
            <a:endParaRPr altLang="en-US" dirty="0" sz="2400" lang="zh-CN">
              <a:latin typeface="+mn-ea"/>
              <a:ea typeface="+mn-ea"/>
            </a:endParaRPr>
          </a:p>
        </p:txBody>
      </p:sp>
      <p:sp>
        <p:nvSpPr>
          <p:cNvPr id="104922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培养社会责任感</a:t>
            </a:r>
            <a:endParaRPr altLang="en-US" dirty="0" sz="2400" lang="zh-CN">
              <a:latin typeface="+mn-ea"/>
              <a:ea typeface="+mn-ea"/>
            </a:endParaRPr>
          </a:p>
        </p:txBody>
      </p:sp>
      <p:sp>
        <p:nvSpPr>
          <p:cNvPr id="104922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提高人际交往能力</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6" name="标题 1"/>
          <p:cNvSpPr>
            <a:spLocks noGrp="1"/>
          </p:cNvSpPr>
          <p:nvPr>
            <p:ph type="title" idx="2"/>
          </p:nvPr>
        </p:nvSpPr>
        <p:spPr/>
        <p:txBody>
          <a:bodyPr/>
          <a:p>
            <a:r>
              <a:rPr altLang="en-US" lang="zh-CN"/>
              <a:t>拓宽知识视野</a:t>
            </a:r>
            <a:endParaRPr altLang="en-US" lang="zh-CN"/>
          </a:p>
        </p:txBody>
      </p:sp>
      <p:sp>
        <p:nvSpPr>
          <p:cNvPr id="10492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实践活动中，学生需要运用所学知识解决实际问题，这有助于加深对知识的理解和掌握，并激发探索新知识的兴趣。</a:t>
            </a:r>
            <a:endParaRPr altLang="en-US" dirty="0" sz="2400" lang="zh-CN">
              <a:latin typeface="+mn-ea"/>
              <a:ea typeface="+mn-ea"/>
            </a:endParaRPr>
          </a:p>
        </p:txBody>
      </p:sp>
      <p:sp>
        <p:nvSpPr>
          <p:cNvPr id="10492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参与社会实践可以让学生更好地了解自己的兴趣和优势，从而在未来的学习和职业规划中更加明确自己的方向。</a:t>
            </a:r>
            <a:endParaRPr altLang="en-US" dirty="0" sz="2400" lang="zh-CN">
              <a:latin typeface="+mn-ea"/>
              <a:ea typeface="+mn-ea"/>
            </a:endParaRPr>
          </a:p>
        </p:txBody>
      </p:sp>
      <p:sp>
        <p:nvSpPr>
          <p:cNvPr id="10492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初中学生通过参与社会实践，能够接触到更广泛的知识领域，了解社会运作方式和不同职业的特点。</a:t>
            </a:r>
            <a:endParaRPr altLang="en-US" dirty="0" sz="2400" lang="zh-CN">
              <a:latin typeface="+mn-ea"/>
              <a:ea typeface="+mn-ea"/>
            </a:endParaRPr>
          </a:p>
        </p:txBody>
      </p:sp>
      <p:sp>
        <p:nvSpPr>
          <p:cNvPr id="10492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社会实践活动中，学生可以与不同背景的人交流互动，了解不同的文化、观念和生活方式，从而拓宽自己的知识视野。</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0" name="标题 1"/>
          <p:cNvSpPr>
            <a:spLocks noGrp="1"/>
          </p:cNvSpPr>
          <p:nvPr>
            <p:ph type="title" idx="2"/>
          </p:nvPr>
        </p:nvSpPr>
        <p:spPr/>
        <p:txBody>
          <a:bodyPr/>
          <a:p>
            <a:r>
              <a:rPr altLang="en-US" lang="zh-CN"/>
              <a:t>培养创新精神</a:t>
            </a:r>
            <a:endParaRPr altLang="en-US" lang="zh-CN"/>
          </a:p>
        </p:txBody>
      </p:sp>
      <p:sp>
        <p:nvSpPr>
          <p:cNvPr id="104933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初中学生参与社会实践可以培养他们的创新思维和创新能力，让他们在实践中发现问题、解决问题。</a:t>
            </a:r>
            <a:endParaRPr altLang="en-US" dirty="0" sz="2000" lang="zh-CN" spc="150">
              <a:solidFill>
                <a:schemeClr val="tx1">
                  <a:lumMod val="75000"/>
                  <a:lumOff val="25000"/>
                </a:schemeClr>
              </a:solidFill>
              <a:latin typeface="+mn-ea"/>
              <a:sym typeface="+mn-ea"/>
            </a:endParaRPr>
          </a:p>
        </p:txBody>
      </p:sp>
      <p:sp>
        <p:nvSpPr>
          <p:cNvPr id="104933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通过社会实践，学生可以接触到更多的新事物和新思想，激发他们的好奇心和求知欲，从而培养创新精神。</a:t>
            </a:r>
            <a:endParaRPr altLang="en-US" dirty="0" sz="2000" lang="zh-CN" spc="150">
              <a:solidFill>
                <a:schemeClr val="tx1">
                  <a:lumMod val="75000"/>
                  <a:lumOff val="25000"/>
                </a:schemeClr>
              </a:solidFill>
              <a:latin typeface="+mn-ea"/>
              <a:sym typeface="+mn-ea"/>
            </a:endParaRPr>
          </a:p>
        </p:txBody>
      </p:sp>
      <p:sp>
        <p:nvSpPr>
          <p:cNvPr id="104934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在实践中，学生需要自主思考、自主行动，这有助于培养他们的独立思考和自主创新能力。</a:t>
            </a:r>
            <a:endParaRPr altLang="en-US" dirty="0" sz="2000" lang="zh-CN" spc="150">
              <a:solidFill>
                <a:schemeClr val="tx1">
                  <a:lumMod val="75000"/>
                  <a:lumOff val="25000"/>
                </a:schemeClr>
              </a:solidFill>
              <a:latin typeface="+mn-ea"/>
              <a:sym typeface="+mn-ea"/>
            </a:endParaRPr>
          </a:p>
        </p:txBody>
      </p:sp>
      <p:sp>
        <p:nvSpPr>
          <p:cNvPr id="104934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社会实践可以让学生更好地了解社会、认识社会，从而培养他们的社会责任感和创新精神。</a:t>
            </a:r>
            <a:endParaRPr altLang="en-US" dirty="0" sz="2000" lang="zh-CN" spc="150">
              <a:solidFill>
                <a:schemeClr val="tx1">
                  <a:lumMod val="75000"/>
                  <a:lumOff val="25000"/>
                </a:schemeClr>
              </a:solidFill>
              <a:latin typeface="+mn-ea"/>
              <a:sym typeface="+mn-ea"/>
            </a:endParaRPr>
          </a:p>
        </p:txBody>
      </p:sp>
      <p:sp>
        <p:nvSpPr>
          <p:cNvPr id="104935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4" name="标题 1"/>
          <p:cNvSpPr>
            <a:spLocks noGrp="1"/>
          </p:cNvSpPr>
          <p:nvPr>
            <p:ph type="title" idx="2"/>
          </p:nvPr>
        </p:nvSpPr>
        <p:spPr/>
        <p:txBody>
          <a:bodyPr/>
          <a:p>
            <a:r>
              <a:rPr altLang="en-US" lang="zh-CN"/>
              <a:t>增强实践能力</a:t>
            </a:r>
            <a:endParaRPr altLang="en-US" lang="zh-CN"/>
          </a:p>
        </p:txBody>
      </p:sp>
      <p:sp>
        <p:nvSpPr>
          <p:cNvPr id="10493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初中学生通过参与社会实践，能够增强动手能力和实际操作能力，提高解决问题的能力。</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实践中的团队合作和沟通交流能够提高学生的组织协调能力和人际交往能力。</a:t>
            </a:r>
            <a:endParaRPr dirty="0" err="1">
              <a:solidFill>
                <a:schemeClr val="tx1">
                  <a:lumMod val="75000"/>
                  <a:lumOff val="25000"/>
                </a:schemeClr>
              </a:solidFill>
              <a:latin typeface="+mn-ea"/>
              <a:ea typeface="+mn-ea"/>
              <a:cs typeface="+mn-ea"/>
              <a:sym typeface="+mn-lt"/>
            </a:endParaRPr>
          </a:p>
        </p:txBody>
      </p:sp>
      <p:sp>
        <p:nvSpPr>
          <p:cNvPr id="10494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社会实践可以让学生更好地了解社会和职业，为未来的职业规划和发展奠定基础。</a:t>
            </a:r>
            <a:endParaRPr dirty="0" err="1">
              <a:solidFill>
                <a:schemeClr val="tx1">
                  <a:lumMod val="75000"/>
                  <a:lumOff val="25000"/>
                </a:schemeClr>
              </a:solidFill>
              <a:latin typeface="+mn-ea"/>
              <a:ea typeface="+mn-ea"/>
              <a:cs typeface="+mn-ea"/>
              <a:sym typeface="+mn-lt"/>
            </a:endParaRPr>
          </a:p>
        </p:txBody>
      </p:sp>
      <p:sp>
        <p:nvSpPr>
          <p:cNvPr id="1049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社会实践是检验知识的最好方式，学生可以将所学知识运用到实际中，加深对知识的理解和掌握。</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4" name="标题 1"/>
          <p:cNvSpPr>
            <a:spLocks noGrp="1"/>
          </p:cNvSpPr>
          <p:nvPr>
            <p:ph type="title" idx="4"/>
            <p:custDataLst>
              <p:tags r:id="rId1"/>
            </p:custDataLst>
          </p:nvPr>
        </p:nvSpPr>
        <p:spPr/>
        <p:txBody>
          <a:bodyPr/>
          <a:p>
            <a:r>
              <a:rPr altLang="en-US" lang="zh-CN"/>
              <a:t>感谢您的观看</a:t>
            </a:r>
            <a:endParaRPr altLang="en-US" lang="zh-CN"/>
          </a:p>
        </p:txBody>
      </p:sp>
      <p:sp>
        <p:nvSpPr>
          <p:cNvPr id="1049476"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2*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2*l_h_i*1_1_2"/>
  <p:tag name="KSO_WM_TEMPLATE_CATEGORY" val="custom"/>
  <p:tag name="KSO_WM_TEMPLATE_INDEX" val="20230915"/>
  <p:tag name="KSO_WM_UNIT_LAYERLEVEL" val="1_1_1"/>
  <p:tag name="KSO_WM_TAG_VERSION" val="1.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2*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UNIT_SUBTYPE" val="d"/>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2*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2*l_h_i*1_2_2"/>
  <p:tag name="KSO_WM_TEMPLATE_CATEGORY" val="custom"/>
  <p:tag name="KSO_WM_TEMPLATE_INDEX" val="20230915"/>
  <p:tag name="KSO_WM_UNIT_LAYERLEVEL" val="1_1_1"/>
  <p:tag name="KSO_WM_TAG_VERSION" val="1.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2*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UNIT_SUBTYPE" val="d"/>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2*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SLIDE_ID" val="custom20230915_2"/>
  <p:tag name="KSO_WM_TEMPLATE_SUBCATEGORY" val="29"/>
  <p:tag name="KSO_WM_TEMPLATE_MASTER_TYPE" val="0"/>
  <p:tag name="KSO_WM_TEMPLATE_COLOR_TYPE" val="0"/>
  <p:tag name="KSO_WM_SLIDE_ITEM_CNT" val="2"/>
  <p:tag name="KSO_WM_SLIDE_INDEX" val="2"/>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1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1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6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6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22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221.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2023-12-31T15:43:53Z</dcterms:created>
  <dcterms:modified xsi:type="dcterms:W3CDTF">2023-12-31T15:43:53Z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ea9b1cf98cc144cfa1a0cc73aac74131_21</vt:lpwstr>
  </property>
</Properties>
</file>