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656" r:id="rId1"/>
    <p:sldMasterId id="2147491693" r:id="rId2"/>
  </p:sldMasterIdLst>
  <p:notesMasterIdLst>
    <p:notesMasterId r:id="rId3"/>
  </p:notesMasterIdLst>
  <p:sldIdLst>
    <p:sldId id="3801" r:id="rId4"/>
    <p:sldId id="3806" r:id="rId5"/>
    <p:sldId id="3810" r:id="rId6"/>
    <p:sldId id="3813" r:id="rId7"/>
    <p:sldId id="3816" r:id="rId8"/>
    <p:sldId id="3819" r:id="rId9"/>
    <p:sldId id="3822" r:id="rId10"/>
    <p:sldId id="3825" r:id="rId11"/>
    <p:sldId id="3828" r:id="rId12"/>
    <p:sldId id="3831" r:id="rId13"/>
    <p:sldId id="3834" r:id="rId14"/>
    <p:sldId id="3837" r:id="rId15"/>
    <p:sldId id="3840" r:id="rId16"/>
    <p:sldId id="3843" r:id="rId17"/>
    <p:sldId id="3846" r:id="rId18"/>
    <p:sldId id="3849" r:id="rId19"/>
    <p:sldId id="3852" r:id="rId20"/>
    <p:sldId id="3855" r:id="rId21"/>
    <p:sldId id="3858" r:id="rId22"/>
    <p:sldId id="3861" r:id="rId23"/>
    <p:sldId id="3864" r:id="rId24"/>
    <p:sldId id="3867" r:id="rId25"/>
    <p:sldId id="3870" r:id="rId26"/>
    <p:sldId id="3873" r:id="rId27"/>
    <p:sldId id="3876" r:id="rId28"/>
    <p:sldId id="3879" r:id="rId29"/>
    <p:sldId id="3882" r:id="rId30"/>
    <p:sldId id="3885" r:id="rId31"/>
    <p:sldId id="3888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657" r:id="rId1"/>
    <p:sldLayoutId id="2147491658" r:id="rId2"/>
    <p:sldLayoutId id="2147491659" r:id="rId3"/>
    <p:sldLayoutId id="2147491660" r:id="rId4"/>
    <p:sldLayoutId id="2147491661" r:id="rId5"/>
    <p:sldLayoutId id="2147491662" r:id="rId6"/>
    <p:sldLayoutId id="2147491663" r:id="rId7"/>
    <p:sldLayoutId id="2147491664" r:id="rId8"/>
    <p:sldLayoutId id="2147491665" r:id="rId9"/>
    <p:sldLayoutId id="2147491666" r:id="rId10"/>
    <p:sldLayoutId id="214749166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694" r:id="rId1"/>
    <p:sldLayoutId id="2147491695" r:id="rId2"/>
    <p:sldLayoutId id="2147491696" r:id="rId3"/>
    <p:sldLayoutId id="2147491697" r:id="rId4"/>
    <p:sldLayoutId id="2147491698" r:id="rId5"/>
    <p:sldLayoutId id="2147491699" r:id="rId6"/>
    <p:sldLayoutId id="2147491700" r:id="rId7"/>
    <p:sldLayoutId id="2147491701" r:id="rId8"/>
    <p:sldLayoutId id="2147491702" r:id="rId9"/>
    <p:sldLayoutId id="2147491703" r:id="rId10"/>
    <p:sldLayoutId id="214749170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tags" Target="../tags/tag147.xml"/><Relationship Id="rId18" Type="http://schemas.openxmlformats.org/officeDocument/2006/relationships/tags" Target="../tags/tag148.xml"/><Relationship Id="rId19" Type="http://schemas.openxmlformats.org/officeDocument/2006/relationships/tags" Target="../tags/tag149.xml"/><Relationship Id="rId20" Type="http://schemas.openxmlformats.org/officeDocument/2006/relationships/tags" Target="../tags/tag150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tags" Target="../tags/tag251.xml"/><Relationship Id="rId14" Type="http://schemas.openxmlformats.org/officeDocument/2006/relationships/tags" Target="../tags/tag252.xml"/><Relationship Id="rId15" Type="http://schemas.openxmlformats.org/officeDocument/2006/relationships/tags" Target="../tags/tag253.xml"/><Relationship Id="rId16" Type="http://schemas.openxmlformats.org/officeDocument/2006/relationships/tags" Target="../tags/tag254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tags" Target="../tags/tag309.xml"/><Relationship Id="rId16" Type="http://schemas.openxmlformats.org/officeDocument/2006/relationships/tags" Target="../tags/tag310.xml"/><Relationship Id="rId17" Type="http://schemas.openxmlformats.org/officeDocument/2006/relationships/tags" Target="../tags/tag311.xml"/><Relationship Id="rId18" Type="http://schemas.openxmlformats.org/officeDocument/2006/relationships/tags" Target="../tags/tag312.xml"/><Relationship Id="rId19" Type="http://schemas.openxmlformats.org/officeDocument/2006/relationships/tags" Target="../tags/tag313.xml"/><Relationship Id="rId20" Type="http://schemas.openxmlformats.org/officeDocument/2006/relationships/tags" Target="../tags/tag314.xml"/><Relationship Id="rId21" Type="http://schemas.openxmlformats.org/officeDocument/2006/relationships/tags" Target="../tags/tag315.xml"/><Relationship Id="rId22" Type="http://schemas.openxmlformats.org/officeDocument/2006/relationships/tags" Target="../tags/tag316.xml"/><Relationship Id="rId23" Type="http://schemas.openxmlformats.org/officeDocument/2006/relationships/tags" Target="../tags/tag317.xml"/><Relationship Id="rId24" Type="http://schemas.openxmlformats.org/officeDocument/2006/relationships/tags" Target="../tags/tag318.xml"/><Relationship Id="rId25" Type="http://schemas.openxmlformats.org/officeDocument/2006/relationships/tags" Target="../tags/tag319.xml"/><Relationship Id="rId26" Type="http://schemas.openxmlformats.org/officeDocument/2006/relationships/tags" Target="../tags/tag320.xml"/><Relationship Id="rId27" Type="http://schemas.openxmlformats.org/officeDocument/2006/relationships/tags" Target="../tags/tag321.xml"/><Relationship Id="rId28" Type="http://schemas.openxmlformats.org/officeDocument/2006/relationships/tags" Target="../tags/tag322.xml"/><Relationship Id="rId29" Type="http://schemas.openxmlformats.org/officeDocument/2006/relationships/tags" Target="../tags/tag323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tags" Target="../tags/tag337.xml"/><Relationship Id="rId15" Type="http://schemas.openxmlformats.org/officeDocument/2006/relationships/tags" Target="../tags/tag338.xml"/><Relationship Id="rId16" Type="http://schemas.openxmlformats.org/officeDocument/2006/relationships/tags" Target="../tags/tag339.xml"/><Relationship Id="rId17" Type="http://schemas.openxmlformats.org/officeDocument/2006/relationships/tags" Target="../tags/tag340.xml"/><Relationship Id="rId18" Type="http://schemas.openxmlformats.org/officeDocument/2006/relationships/tags" Target="../tags/tag341.xml"/><Relationship Id="rId19" Type="http://schemas.openxmlformats.org/officeDocument/2006/relationships/tags" Target="../tags/tag342.xml"/><Relationship Id="rId20" Type="http://schemas.openxmlformats.org/officeDocument/2006/relationships/tags" Target="../tags/tag343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tags" Target="../tags/tag389.xml"/><Relationship Id="rId7" Type="http://schemas.openxmlformats.org/officeDocument/2006/relationships/tags" Target="../tags/tag390.xml"/><Relationship Id="rId8" Type="http://schemas.openxmlformats.org/officeDocument/2006/relationships/tags" Target="../tags/tag391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tags" Target="../tags/tag395.xml"/><Relationship Id="rId5" Type="http://schemas.openxmlformats.org/officeDocument/2006/relationships/tags" Target="../tags/tag396.xml"/><Relationship Id="rId6" Type="http://schemas.openxmlformats.org/officeDocument/2006/relationships/tags" Target="../tags/tag397.xml"/><Relationship Id="rId7" Type="http://schemas.openxmlformats.org/officeDocument/2006/relationships/tags" Target="../tags/tag398.xml"/><Relationship Id="rId8" Type="http://schemas.openxmlformats.org/officeDocument/2006/relationships/tags" Target="../tags/tag399.xml"/><Relationship Id="rId9" Type="http://schemas.openxmlformats.org/officeDocument/2006/relationships/tags" Target="../tags/tag400.xml"/><Relationship Id="rId10" Type="http://schemas.openxmlformats.org/officeDocument/2006/relationships/tags" Target="../tags/tag401.xml"/><Relationship Id="rId11" Type="http://schemas.openxmlformats.org/officeDocument/2006/relationships/tags" Target="../tags/tag402.xml"/><Relationship Id="rId12" Type="http://schemas.openxmlformats.org/officeDocument/2006/relationships/tags" Target="../tags/tag40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tags" Target="../tags/tag408.xml"/><Relationship Id="rId6" Type="http://schemas.openxmlformats.org/officeDocument/2006/relationships/tags" Target="../tags/tag409.xml"/><Relationship Id="rId7" Type="http://schemas.openxmlformats.org/officeDocument/2006/relationships/tags" Target="../tags/tag410.xml"/><Relationship Id="rId8" Type="http://schemas.openxmlformats.org/officeDocument/2006/relationships/tags" Target="../tags/tag411.xml"/><Relationship Id="rId9" Type="http://schemas.openxmlformats.org/officeDocument/2006/relationships/tags" Target="../tags/tag412.xml"/><Relationship Id="rId10" Type="http://schemas.openxmlformats.org/officeDocument/2006/relationships/tags" Target="../tags/tag413.xml"/><Relationship Id="rId11" Type="http://schemas.openxmlformats.org/officeDocument/2006/relationships/tags" Target="../tags/tag414.xml"/><Relationship Id="rId12" Type="http://schemas.openxmlformats.org/officeDocument/2006/relationships/tags" Target="../tags/tag41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6.xml"/><Relationship Id="rId2" Type="http://schemas.openxmlformats.org/officeDocument/2006/relationships/tags" Target="../tags/tag417.xml"/><Relationship Id="rId3" Type="http://schemas.openxmlformats.org/officeDocument/2006/relationships/tags" Target="../tags/tag418.xml"/><Relationship Id="rId4" Type="http://schemas.openxmlformats.org/officeDocument/2006/relationships/tags" Target="../tags/tag419.xml"/><Relationship Id="rId5" Type="http://schemas.openxmlformats.org/officeDocument/2006/relationships/tags" Target="../tags/tag420.xml"/><Relationship Id="rId6" Type="http://schemas.openxmlformats.org/officeDocument/2006/relationships/tags" Target="../tags/tag421.xml"/><Relationship Id="rId7" Type="http://schemas.openxmlformats.org/officeDocument/2006/relationships/tags" Target="../tags/tag422.xml"/><Relationship Id="rId8" Type="http://schemas.openxmlformats.org/officeDocument/2006/relationships/tags" Target="../tags/tag423.xml"/><Relationship Id="rId9" Type="http://schemas.openxmlformats.org/officeDocument/2006/relationships/tags" Target="../tags/tag424.xml"/><Relationship Id="rId10" Type="http://schemas.openxmlformats.org/officeDocument/2006/relationships/tags" Target="../tags/tag425.xml"/><Relationship Id="rId11" Type="http://schemas.openxmlformats.org/officeDocument/2006/relationships/tags" Target="../tags/tag426.xml"/><Relationship Id="rId12" Type="http://schemas.openxmlformats.org/officeDocument/2006/relationships/tags" Target="../tags/tag427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28.xml"/><Relationship Id="rId2" Type="http://schemas.openxmlformats.org/officeDocument/2006/relationships/tags" Target="../tags/tag429.xml"/><Relationship Id="rId3" Type="http://schemas.openxmlformats.org/officeDocument/2006/relationships/tags" Target="../tags/tag43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提倡跨学科教育的初中教学改革实践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1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2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3818890" y="110299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3892830" y="11484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4750004" y="12138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2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跨学科教育的重要性</a:t>
            </a:r>
            <a:endParaRPr altLang="en-US" dirty="0" sz="22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3818890" y="213296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3892830" y="217838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4750004" y="224386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2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初中教学改革的背景</a:t>
            </a:r>
            <a:endParaRPr altLang="en-US" dirty="0" sz="22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3818890" y="316293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3892830" y="320835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4750004" y="327383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2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提倡跨学科教育的实践措施</a:t>
            </a:r>
            <a:endParaRPr altLang="en-US" dirty="0" sz="22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3818890" y="419290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3892830" y="423832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4750004" y="430380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2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初中教学改革实践案例分析</a:t>
            </a:r>
            <a:endParaRPr altLang="en-US" dirty="0" sz="22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5"/>
            </p:custDataLst>
          </p:nvPr>
        </p:nvSpPr>
        <p:spPr>
          <a:xfrm>
            <a:off x="3818890" y="522287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6"/>
            </p:custDataLst>
          </p:nvPr>
        </p:nvSpPr>
        <p:spPr>
          <a:xfrm>
            <a:off x="3892830" y="526829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7"/>
            </p:custDataLst>
          </p:nvPr>
        </p:nvSpPr>
        <p:spPr>
          <a:xfrm>
            <a:off x="4750004" y="533377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87143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初中教学改革实践的成效与反思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跨学科教育的重要性</a:t>
            </a:r>
            <a:endParaRPr altLang="en-US" lang="zh-CN"/>
          </a:p>
        </p:txBody>
      </p:sp>
      <p:sp>
        <p:nvSpPr>
          <p:cNvPr id="104892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2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培养综合素质</a:t>
            </a:r>
            <a:endParaRPr altLang="en-US" lang="zh-CN"/>
          </a:p>
        </p:txBody>
      </p:sp>
      <p:sp>
        <p:nvSpPr>
          <p:cNvPr id="10489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跨学科教育能够拓宽学生的知识面，培养学生的综合素质。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跨学科教育能够增强学生的实践能力，提高学生的实践能力。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跨学科教育能够培养学生的团队协作能力，提高学生的团队协作能力。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跨学科教育能够提高学生的创新能力，培养学生的创新思维。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提升创新能力</a:t>
            </a:r>
            <a:endParaRPr altLang="en-US" lang="zh-CN"/>
          </a:p>
        </p:txBody>
      </p:sp>
      <p:sp>
        <p:nvSpPr>
          <p:cNvPr id="104904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跨学科教育能够培养学生的综合素质，提高解决问题的能力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跨学科教育能够激发学生的创新思维，培养创新精神和实践能力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跨学科教育能够促进学科交叉融合，推动科技创新和产业升级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跨学科教育能够拓宽学生的视野，增强国际竞争力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增强解决问题能力</a:t>
            </a:r>
            <a:endParaRPr altLang="en-US" lang="zh-CN"/>
          </a:p>
        </p:txBody>
      </p:sp>
      <p:sp>
        <p:nvSpPr>
          <p:cNvPr id="104910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跨学科教育能够培养学生综合运用知识的能力，提高解决实际问题的效率。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跨学科教育能够拓宽学生的视野，帮助学生从多个角度思考问题，提高解决问题的能力。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跨学科教育能够加强学科之间的联系，使学生更好地理解各学科之间的内在联系，提高解决问题的能力。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跨学科教育能够激发学生的创新思维，培养学生的创新能力和解决问题的能力。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适应未来社会发展需求</a:t>
            </a:r>
            <a:endParaRPr altLang="en-US" lang="zh-CN"/>
          </a:p>
        </p:txBody>
      </p:sp>
      <p:sp>
        <p:nvSpPr>
          <p:cNvPr id="104915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6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培养复合型人才：跨学科教育能够培养学生具备多种学科知识，提高综合素质，增强适应未来社会发展的能力。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6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创新能力和批判性思维：跨学科教育鼓励学生从不同角度思考问题，培养创新思维和批判性思维能力，以应对复杂多变的未来挑战。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7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7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解决问题的能力：跨学科教育注重培养学生解决实际问题的能力，通过多学科知识的融合，提高应对现实问题的效率和质量。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7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8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增强竞争力：具备跨学科知识和能力的人才在就业市场上更具有竞争力，能够适应未来职业发展的需求和变化。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初中教学改革的背景</a:t>
            </a:r>
            <a:endParaRPr altLang="en-US" lang="zh-CN"/>
          </a:p>
        </p:txBody>
      </p:sp>
      <p:sp>
        <p:nvSpPr>
          <p:cNvPr id="104921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21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传统学科教育的局限性</a:t>
            </a:r>
            <a:endParaRPr altLang="en-US" lang="zh-CN"/>
          </a:p>
        </p:txBody>
      </p:sp>
      <p:sp>
        <p:nvSpPr>
          <p:cNvPr id="104926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缺乏跨学科整合，导致知识碎片化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过分强调学科本位，限制学生综合素质发展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忽视实践应用，导致学生创新能力不足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教学内容陈旧，无法适应时代发展需求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社会对人才需求的转变</a:t>
            </a:r>
            <a:endParaRPr altLang="en-US" lang="zh-CN"/>
          </a:p>
        </p:txBody>
      </p:sp>
      <p:sp>
        <p:nvSpPr>
          <p:cNvPr id="104932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传统教育模式下，学生缺乏创新能力和跨学科知识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社会对多元化、创新型人才的需求日益增加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3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跨学科教育能够培养学生的综合素质和创新能力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3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应对未来社会发展的挑战，需要加强跨学科教育的实践与探索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国内外教育改革趋势</a:t>
            </a:r>
            <a:endParaRPr altLang="en-US" lang="zh-CN"/>
          </a:p>
        </p:txBody>
      </p:sp>
      <p:sp>
        <p:nvSpPr>
          <p:cNvPr id="104937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国内教育改革：注重素质教育，提倡创新教育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国际教育改革：强调跨学科教育，注重学生综合素质培养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信息技术发展对教育改革的影响：数字化、智能化、个性化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社会经济发展对教育改革的影响：职业导向、实践应用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信息技术在教育领域的应用</a:t>
            </a:r>
            <a:endParaRPr altLang="en-US" lang="zh-CN"/>
          </a:p>
        </p:txBody>
      </p:sp>
      <p:sp>
        <p:nvSpPr>
          <p:cNvPr id="104943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信息技术能够提高教学效率和学生学习效果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信息技术的发展为教育提供了更多可能性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信息技术可以促进教育资源的共享和优化配置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信息技术在教育领域的应用需要与实际教学需求相结合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提倡跨学科教育的实践措施</a:t>
            </a:r>
            <a:endParaRPr altLang="en-US" lang="zh-CN"/>
          </a:p>
        </p:txBody>
      </p:sp>
      <p:sp>
        <p:nvSpPr>
          <p:cNvPr id="104948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48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课程设置与整合</a:t>
            </a:r>
            <a:endParaRPr altLang="en-US" lang="zh-CN"/>
          </a:p>
        </p:txBody>
      </p:sp>
      <p:sp>
        <p:nvSpPr>
          <p:cNvPr id="104953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建立学科融合平台，提供跨学科资源和学习支持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开设跨学科课程，整合不同学科知识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引入项目式学习，促进学生综合运用知识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开展跨学科主题活动，鼓励学生自主探究和合作学习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教学方法与手段</a:t>
            </a:r>
            <a:endParaRPr altLang="en-US" lang="zh-CN"/>
          </a:p>
        </p:txBody>
      </p:sp>
      <p:sp>
        <p:nvSpPr>
          <p:cNvPr id="10495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跨学科课程设计：结合不同学科的知识点，设计综合性课程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案例教学法：引入实际案例，引导学生分析、解决问题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小组合作学习：培养学生团队协作能力，促进交流与分享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信息技术应用：利用多媒体、网络等手段丰富教学手段，提高教学效果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教师培训与发展</a:t>
            </a:r>
            <a:endParaRPr altLang="en-US" lang="zh-CN"/>
          </a:p>
        </p:txBody>
      </p:sp>
      <p:sp>
        <p:nvSpPr>
          <p:cNvPr id="104965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培训目标：提高教师跨学科教育意识和能力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培训内容：跨学科教学方法、课程整合实践案例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培训方式：线上+线下，理论+实践相结合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培训评估：教师跨学科教学能力考核与反馈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评价机制的改革</a:t>
            </a:r>
            <a:endParaRPr altLang="en-US" lang="zh-CN"/>
          </a:p>
        </p:txBody>
      </p:sp>
      <p:sp>
        <p:nvSpPr>
          <p:cNvPr id="104971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1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2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引入第三方评价，提高评价的客观性和公正性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建立激励机制，鼓励学生积极参与跨学科教育活动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建立多元评价标准，关注学生的综合素质和能力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强调过程评价，关注学生的学习过程和成长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初中教学改革实践案例分析</a:t>
            </a:r>
            <a:endParaRPr altLang="en-US" lang="zh-CN"/>
          </a:p>
        </p:txBody>
      </p:sp>
      <p:sp>
        <p:nvSpPr>
          <p:cNvPr id="104977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77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案例一：科学课程整合的实践</a:t>
            </a:r>
            <a:endParaRPr altLang="en-US" lang="zh-CN"/>
          </a:p>
        </p:txBody>
      </p:sp>
      <p:sp>
        <p:nvSpPr>
          <p:cNvPr id="104981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背景：当前初中科学课程存在知识点分散、学生难以形成完整知识体系的问题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实践效果：提高了学生的学习兴趣和综合素质，培养了学生的创新能力和实践能力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实践过程：教师团队共同备课、课堂互动、实验操作等多种形式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实践内容：将生物、化学、物理等学科的知识点进行整合，形成综合性课程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案例二：艺术与数学的融合教学</a:t>
            </a:r>
            <a:endParaRPr altLang="en-US" lang="zh-CN"/>
          </a:p>
        </p:txBody>
      </p:sp>
      <p:sp>
        <p:nvSpPr>
          <p:cNvPr id="10498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案例背景：介绍艺术与数学融合教学的背景和意义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案例分析：分析艺术与数学融合教学的教学效果和优势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案例总结：总结艺术与数学融合教学的实践经验和启示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案例描述：详细描述艺术与数学融合教学的实施过程和具体方法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案例三：跨学科项目式学习活动</a:t>
            </a:r>
            <a:endParaRPr altLang="en-US" lang="zh-CN"/>
          </a:p>
        </p:txBody>
      </p:sp>
      <p:sp>
        <p:nvSpPr>
          <p:cNvPr id="104997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7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8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实践效果：激发学生学习兴趣，提高自主学习和合作学习能力，增强创新意识和实践能力。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案例分析：通过案例分析，探讨跨学科项目式学习活动在初中教学改革中的实践意义和价值，以及实施过程中需要注意的问题和改进措施。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案例概述：通过组织跨学科项目式学习活动，引导学生自主探究、合作学习，提高解决实际问题的能力。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实施过程：确定项目主题、组建跨学科团队、制定计划和方案、实施项目、总结与反思。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案例四：学校层面的教学改革探索</a:t>
            </a:r>
            <a:endParaRPr altLang="en-US" lang="zh-CN"/>
          </a:p>
        </p:txBody>
      </p:sp>
      <p:sp>
        <p:nvSpPr>
          <p:cNvPr id="105002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3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4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473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案例实施：学校在实施教学改革时，注重与教师、学生、家长等各方沟通，充分了解需求和建议，不断完善改革方案。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5004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758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案例效果：经过一段时间的实践，学校的教学质量得到显著提高，学生的学习兴趣和综合素质也得到了有效提升。同时，学校的改革经验也为其他学校提供了有益的借鉴。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473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案例背景：某初中学校在教育改革中积极探索跨学科教育模式，以提高学生的学习兴趣和综合素质。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5005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473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案例内容：学校通过开展跨学科课程、组织跨学科活动、建立跨学科团队等方式，将不同学科的知识和技能相互融合，促进学生全面发展。</a:t>
            </a:r>
            <a:endParaRPr altLang="en-US" dirty="0" sz="19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初中教学改革实践的成效与反思</a:t>
            </a:r>
            <a:endParaRPr altLang="en-US" lang="zh-CN"/>
          </a:p>
        </p:txBody>
      </p:sp>
      <p:sp>
        <p:nvSpPr>
          <p:cNvPr id="105008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5008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学生综合素质的提升</a:t>
            </a:r>
            <a:endParaRPr altLang="en-US" lang="zh-CN"/>
          </a:p>
        </p:txBody>
      </p:sp>
      <p:sp>
        <p:nvSpPr>
          <p:cNvPr id="105013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学科知识掌握更加全面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3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实践能力得到锻炼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4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创新思维得到激发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5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团队协作能力提升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教师专业成长与团队建设</a:t>
            </a:r>
            <a:endParaRPr altLang="en-US" lang="zh-CN"/>
          </a:p>
        </p:txBody>
      </p:sp>
      <p:sp>
        <p:nvSpPr>
          <p:cNvPr id="105019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团队建设：在教学改革实践中，教师们通过团队协作，形成了跨学科的教育教学团队，实现了教学资源共享和优势互补。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教师专业成长：初中教学改革实践促进了教师的专业发展，提高了教师的教学水平和创新能力。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教师参与度：教师们积极参与教学改革实践，不断探索新的教学方法和手段，为学生提供了更加丰富多样的学习体验。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团队凝聚力：在教学改革实践中，教师们相互支持、共同成长，形成了良好的团队氛围和凝聚力。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学校文化建设与发展</a:t>
            </a:r>
            <a:endParaRPr altLang="en-US" lang="zh-CN"/>
          </a:p>
        </p:txBody>
      </p:sp>
      <p:sp>
        <p:nvSpPr>
          <p:cNvPr id="105024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4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5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学校文化建设的成果与影响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5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反思学校文化建设中的问题与挑战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6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提倡跨学科教育，促进学校文化建设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6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初中教学改革实践中，学校文化的传承与创新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改革实践中遇到的问题与挑战</a:t>
            </a:r>
            <a:endParaRPr altLang="en-US" lang="zh-CN"/>
          </a:p>
        </p:txBody>
      </p:sp>
      <p:sp>
        <p:nvSpPr>
          <p:cNvPr id="10502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学科知识整合难度大，需要教师具备跨学科能力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传统教育观念的束缚，难以摆脱应试教育的束缚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学生适应能力有限，需要更多的引导和帮助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缺乏有效的评估机制，难以衡量改革实践的效果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对未来发展的展望与建议</a:t>
            </a:r>
            <a:endParaRPr altLang="en-US" lang="zh-CN"/>
          </a:p>
        </p:txBody>
      </p:sp>
      <p:sp>
        <p:nvSpPr>
          <p:cNvPr id="105035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5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6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持续推进跨学科教育在初中教学改革中的实践，总结经验教训，不断完善和优化。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6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6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鼓励教师积极参与跨学科教育实践，提高教师的专业素养和教学能力。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7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7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加强对学生综合素质的培养，注重学生的全面发展，为学生未来的成长奠定坚实基础。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7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7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建立有效的评估机制，对初中教学改革实践的成效进行科学评估，为未来的发展提供有力支持。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2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41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5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5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5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5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5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5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5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0_5*l_h_i*1_5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5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SLIDE_ID" val="custom2023030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8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9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6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3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38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2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9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94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69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7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71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4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430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2023-12-31T14:04:19Z</dcterms:created>
  <dcterms:modified xsi:type="dcterms:W3CDTF">2023-12-31T14:04:19Z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2993f3f051ef4115ae3bc7b95135593b_21</vt:lpwstr>
  </property>
</Properties>
</file>