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897" r:id="rId1"/>
    <p:sldMasterId id="2147492934" r:id="rId2"/>
  </p:sldMasterIdLst>
  <p:notesMasterIdLst>
    <p:notesMasterId r:id="rId3"/>
  </p:notesMasterIdLst>
  <p:sldIdLst>
    <p:sldId id="4238" r:id="rId4"/>
    <p:sldId id="4241" r:id="rId5"/>
    <p:sldId id="4244" r:id="rId6"/>
    <p:sldId id="4247" r:id="rId7"/>
    <p:sldId id="4250" r:id="rId8"/>
    <p:sldId id="4253" r:id="rId9"/>
    <p:sldId id="4256" r:id="rId10"/>
    <p:sldId id="4259" r:id="rId11"/>
    <p:sldId id="4262" r:id="rId12"/>
    <p:sldId id="4265" r:id="rId13"/>
    <p:sldId id="4268" r:id="rId14"/>
    <p:sldId id="4271" r:id="rId15"/>
    <p:sldId id="4274" r:id="rId16"/>
    <p:sldId id="4277" r:id="rId17"/>
    <p:sldId id="4280" r:id="rId18"/>
    <p:sldId id="4283" r:id="rId19"/>
    <p:sldId id="4286" r:id="rId20"/>
    <p:sldId id="4289" r:id="rId21"/>
    <p:sldId id="4292" r:id="rId22"/>
    <p:sldId id="4295" r:id="rId23"/>
    <p:sldId id="4298" r:id="rId24"/>
    <p:sldId id="4301" r:id="rId25"/>
    <p:sldId id="4304" r:id="rId26"/>
    <p:sldId id="4307" r:id="rId27"/>
    <p:sldId id="4310" r:id="rId28"/>
    <p:sldId id="4313" r:id="rId29"/>
    <p:sldId id="4316" r:id="rId30"/>
    <p:sldId id="4319" r:id="rId31"/>
    <p:sldId id="4322" r:id="rId32"/>
    <p:sldId id="4325" r:id="rId33"/>
    <p:sldId id="4328" r:id="rId34"/>
    <p:sldId id="4331" r:id="rId35"/>
    <p:sldId id="4334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898" r:id="rId1"/>
    <p:sldLayoutId id="2147492899" r:id="rId2"/>
    <p:sldLayoutId id="2147492900" r:id="rId3"/>
    <p:sldLayoutId id="2147492901" r:id="rId4"/>
    <p:sldLayoutId id="2147492902" r:id="rId5"/>
    <p:sldLayoutId id="2147492903" r:id="rId6"/>
    <p:sldLayoutId id="2147492904" r:id="rId7"/>
    <p:sldLayoutId id="2147492905" r:id="rId8"/>
    <p:sldLayoutId id="2147492906" r:id="rId9"/>
    <p:sldLayoutId id="2147492907" r:id="rId10"/>
    <p:sldLayoutId id="214749290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935" r:id="rId1"/>
    <p:sldLayoutId id="2147492936" r:id="rId2"/>
    <p:sldLayoutId id="2147492937" r:id="rId3"/>
    <p:sldLayoutId id="2147492938" r:id="rId4"/>
    <p:sldLayoutId id="2147492939" r:id="rId5"/>
    <p:sldLayoutId id="2147492940" r:id="rId6"/>
    <p:sldLayoutId id="2147492941" r:id="rId7"/>
    <p:sldLayoutId id="2147492942" r:id="rId8"/>
    <p:sldLayoutId id="2147492943" r:id="rId9"/>
    <p:sldLayoutId id="2147492944" r:id="rId10"/>
    <p:sldLayoutId id="214749294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tags" Target="../tags/tag289.xml"/><Relationship Id="rId22" Type="http://schemas.openxmlformats.org/officeDocument/2006/relationships/tags" Target="../tags/tag290.xml"/><Relationship Id="rId23" Type="http://schemas.openxmlformats.org/officeDocument/2006/relationships/tags" Target="../tags/tag291.xml"/><Relationship Id="rId24" Type="http://schemas.openxmlformats.org/officeDocument/2006/relationships/tags" Target="../tags/tag292.xml"/><Relationship Id="rId25" Type="http://schemas.openxmlformats.org/officeDocument/2006/relationships/tags" Target="../tags/tag293.xml"/><Relationship Id="rId26" Type="http://schemas.openxmlformats.org/officeDocument/2006/relationships/tags" Target="../tags/tag294.xml"/><Relationship Id="rId27" Type="http://schemas.openxmlformats.org/officeDocument/2006/relationships/tags" Target="../tags/tag295.xml"/><Relationship Id="rId28" Type="http://schemas.openxmlformats.org/officeDocument/2006/relationships/tags" Target="../tags/tag296.xml"/><Relationship Id="rId29" Type="http://schemas.openxmlformats.org/officeDocument/2006/relationships/tags" Target="../tags/tag297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tags" Target="../tags/tag406.xml"/><Relationship Id="rId14" Type="http://schemas.openxmlformats.org/officeDocument/2006/relationships/tags" Target="../tags/tag407.xml"/><Relationship Id="rId15" Type="http://schemas.openxmlformats.org/officeDocument/2006/relationships/tags" Target="../tags/tag408.xml"/><Relationship Id="rId16" Type="http://schemas.openxmlformats.org/officeDocument/2006/relationships/tags" Target="../tags/tag409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tags" Target="../tags/tag413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tags" Target="../tags/tag425.xml"/><Relationship Id="rId5" Type="http://schemas.openxmlformats.org/officeDocument/2006/relationships/tags" Target="../tags/tag426.xml"/><Relationship Id="rId6" Type="http://schemas.openxmlformats.org/officeDocument/2006/relationships/tags" Target="../tags/tag427.xml"/><Relationship Id="rId7" Type="http://schemas.openxmlformats.org/officeDocument/2006/relationships/tags" Target="../tags/tag428.xml"/><Relationship Id="rId8" Type="http://schemas.openxmlformats.org/officeDocument/2006/relationships/tags" Target="../tags/tag429.xml"/><Relationship Id="rId9" Type="http://schemas.openxmlformats.org/officeDocument/2006/relationships/tags" Target="../tags/tag430.xml"/><Relationship Id="rId10" Type="http://schemas.openxmlformats.org/officeDocument/2006/relationships/tags" Target="../tags/tag431.xml"/><Relationship Id="rId11" Type="http://schemas.openxmlformats.org/officeDocument/2006/relationships/tags" Target="../tags/tag432.xml"/><Relationship Id="rId12" Type="http://schemas.openxmlformats.org/officeDocument/2006/relationships/tags" Target="../tags/tag433.xml"/><Relationship Id="rId13" Type="http://schemas.openxmlformats.org/officeDocument/2006/relationships/tags" Target="../tags/tag434.xml"/><Relationship Id="rId14" Type="http://schemas.openxmlformats.org/officeDocument/2006/relationships/tags" Target="../tags/tag435.xml"/><Relationship Id="rId15" Type="http://schemas.openxmlformats.org/officeDocument/2006/relationships/tags" Target="../tags/tag436.xml"/><Relationship Id="rId16" Type="http://schemas.openxmlformats.org/officeDocument/2006/relationships/tags" Target="../tags/tag437.xml"/><Relationship Id="rId17" Type="http://schemas.openxmlformats.org/officeDocument/2006/relationships/tags" Target="../tags/tag438.xml"/><Relationship Id="rId18" Type="http://schemas.openxmlformats.org/officeDocument/2006/relationships/tags" Target="../tags/tag439.xml"/><Relationship Id="rId19" Type="http://schemas.openxmlformats.org/officeDocument/2006/relationships/tags" Target="../tags/tag440.xml"/><Relationship Id="rId20" Type="http://schemas.openxmlformats.org/officeDocument/2006/relationships/tags" Target="../tags/tag441.xml"/><Relationship Id="rId21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小学教育中的团队协作指导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团队协作的重要性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团队协作的基本要素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团队协作的实践指导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团队协作的评估与反馈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团队协作的案例分析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团队协作的未来发展与展望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团队协作的重要性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培养沟通能力</a:t>
            </a:r>
            <a:endParaRPr altLang="en-US" lang="zh-CN"/>
          </a:p>
        </p:txBody>
      </p:sp>
      <p:sp>
        <p:nvSpPr>
          <p:cNvPr id="104890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鼓励团队成员积极参与讨论和表达观点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1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培养倾听和表达的能力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有效沟通是解决问题的关键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2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团队协作的核心是沟通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提升解决问题的能力</a:t>
            </a:r>
            <a:endParaRPr altLang="en-US" lang="zh-CN"/>
          </a:p>
        </p:txBody>
      </p:sp>
      <p:sp>
        <p:nvSpPr>
          <p:cNvPr id="10489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团队协作有助于提高解决问题的能力，因为团队成员可以相互补充知识和技能，共同寻找最佳解决方案。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通过团队协作，成员可以共同分析问题，提出多种解决方案，并评估每种方案的优缺点，从而更好地解决问题。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团队协作可以促进成员之间的交流和沟通，增强团队凝聚力和向心力，提高解决问题的效率和质量。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团队协作可以培养成员的团队合作精神和领导能力，使他们更好地适应未来的工作和挑战。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增强责任感和信任感</a:t>
            </a:r>
            <a:endParaRPr altLang="en-US" lang="zh-CN"/>
          </a:p>
        </p:txBody>
      </p:sp>
      <p:sp>
        <p:nvSpPr>
          <p:cNvPr id="10490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团队协作能够增强团队成员的责任感，使每个成员明确自己的任务和职责。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团队协作过程中，成员之间的相互信任和配合是完成任务的关键。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通过团队协作，成员可以学会如何与他人有效沟通和协作，从而提升自己的工作能力。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团队协作有助于培养团队精神和团队文化，增强团队凝聚力和向心力。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促进个人和团队成长</a:t>
            </a:r>
            <a:endParaRPr altLang="en-US" lang="zh-CN"/>
          </a:p>
        </p:txBody>
      </p:sp>
      <p:sp>
        <p:nvSpPr>
          <p:cNvPr id="10490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提升个人能力：在团队协作中，个人可以学习到新的技能和知识，提升自己的能力和价值。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增强团队凝聚力：团队协作可以增强团队成员之间的联系和互动，提高团队的凝聚力和协作能力。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促进团队成长：团队协作可以促进团队成员之间的交流和分享，激发创新和灵感，推动团队不断发展和成长。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提高工作效率：团队协作可以优化工作流程，提高工作效率，实现更好的工作成果。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4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团队协作的基本要素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明确目标</a:t>
            </a:r>
            <a:endParaRPr altLang="en-US" lang="zh-CN"/>
          </a:p>
        </p:txBody>
      </p:sp>
      <p:sp>
        <p:nvSpPr>
          <p:cNvPr id="10491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及时调整：根据团队成员的反馈和实际情况，及时调整目标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目标一致：团队成员应明确共同的目标，并为之努力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具体可行：目标应具体、可行，具有可衡量性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激励团队：目标应具有激励性，激发团队成员的积极性和创造力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分工与合作</a:t>
            </a:r>
            <a:endParaRPr altLang="en-US" lang="zh-CN"/>
          </a:p>
        </p:txBody>
      </p:sp>
      <p:sp>
        <p:nvSpPr>
          <p:cNvPr id="104925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分工明确：每个成员都有明确的职责和任务，能够充分发挥自己的优势和特长。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合作默契：团队成员之间要相互信任、支持和配合，形成良好的工作氛围。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沟通顺畅：团队成员之间要保持及时、准确、有效的沟通，避免信息不畅或误解。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目标一致：团队成员要共同明确目标，并为之努力奋斗，以达到最佳的团队协作效果。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有效沟通</a:t>
            </a:r>
            <a:endParaRPr altLang="en-US" lang="zh-CN"/>
          </a:p>
        </p:txBody>
      </p:sp>
      <p:sp>
        <p:nvSpPr>
          <p:cNvPr id="104932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及时反馈与调整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3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使用恰当的沟通方式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建立信任关系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明确沟通目标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共享与贡献</a:t>
            </a:r>
            <a:endParaRPr altLang="en-US" lang="zh-CN"/>
          </a:p>
        </p:txBody>
      </p:sp>
      <p:sp>
        <p:nvSpPr>
          <p:cNvPr id="10493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成员间共享信息和资源，促进团队目标的实现。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每个成员积极贡献自己的知识和技能，提高团队整体水平。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鼓励团队成员提出意见和建议，共同参与决策。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建立良好的沟通机制，促进团队成员间的交流与合作。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5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团队协作的实践指导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设定团队目标</a:t>
            </a:r>
            <a:endParaRPr altLang="en-US" lang="zh-CN"/>
          </a:p>
        </p:txBody>
      </p:sp>
      <p:sp>
        <p:nvSpPr>
          <p:cNvPr id="104949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明确目标：确保每个团队成员都清楚了解团队的目标和期望。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目标可衡量：确保目标具体、可量化，以便评估进度和成果。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目标可达成：确保目标既不过于简单也不过于困难，具有挑战性但可实现。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目标与个人发展相结合：确保团队成员能够从实现目标的过程中获得个人成长和进步。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制定计划和时间表</a:t>
            </a:r>
            <a:endParaRPr altLang="en-US" lang="zh-CN"/>
          </a:p>
        </p:txBody>
      </p:sp>
      <p:sp>
        <p:nvSpPr>
          <p:cNvPr id="10495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制定明确的目标和计划，确保团队成员清楚自己的任务和责任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设定具体的时间表，合理安排每个阶段的任务和时间节点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根据团队成员的特点和能力，合理分配任务和时间，提高效率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及时调整计划和时间表，应对突发情况和变化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分配任务和角色</a:t>
            </a:r>
            <a:endParaRPr altLang="en-US" lang="zh-CN"/>
          </a:p>
        </p:txBody>
      </p:sp>
      <p:sp>
        <p:nvSpPr>
          <p:cNvPr id="10496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根据团队成员的特长和能力，合理分配任务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鼓励团队成员积极参与，提出自己的意见和建议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及时调整任务和角色分配，确保团队目标的实现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明确每个成员的角色和职责，确保团队协同工作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监控进度和解决问题</a:t>
            </a:r>
            <a:endParaRPr altLang="en-US" lang="zh-CN"/>
          </a:p>
        </p:txBody>
      </p:sp>
      <p:sp>
        <p:nvSpPr>
          <p:cNvPr id="10496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鼓励团队成员提出自己的意见和建议，共同解决问题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定期检查团队成员的工作进度，确保任务按时完成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及时发现和解决团队中存在的问题，避免影响整个项目的进展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定期组织团队会议，分享工作进展和遇到的问题，促进团队成员之间的交流和合作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团队协作的评估与反馈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评估团队协作效果</a:t>
            </a:r>
            <a:endParaRPr altLang="en-US" lang="zh-CN"/>
          </a:p>
        </p:txBody>
      </p:sp>
      <p:sp>
        <p:nvSpPr>
          <p:cNvPr id="10497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评估团队协作效果的方法：观察法、问卷调查法、小组讨论法等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评估团队协作效果的注意事项：客观公正、注重细节、及时反馈等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评估团队协作效果的步骤：制定评估标准、实施评估、反馈结果等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评估团队协作效果的指标：沟通能力、协作能力、领导力、解决问题的能力等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分析问题和改进点</a:t>
            </a:r>
            <a:endParaRPr altLang="en-US" lang="zh-CN"/>
          </a:p>
        </p:txBody>
      </p:sp>
      <p:sp>
        <p:nvSpPr>
          <p:cNvPr id="1049876" name="矩形 3"/>
          <p:cNvSpPr/>
          <p:nvPr>
            <p:custDataLst>
              <p:tags r:id="rId1"/>
            </p:custDataLst>
          </p:nvPr>
        </p:nvSpPr>
        <p:spPr>
          <a:xfrm>
            <a:off x="1185932" y="2181729"/>
            <a:ext cx="10391476" cy="154445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878" name="矩形 13"/>
          <p:cNvSpPr/>
          <p:nvPr>
            <p:custDataLst>
              <p:tags r:id="rId2"/>
            </p:custDataLst>
          </p:nvPr>
        </p:nvSpPr>
        <p:spPr>
          <a:xfrm>
            <a:off x="608400" y="2181729"/>
            <a:ext cx="281813" cy="154445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4"/>
          <p:cNvSpPr txBox="1"/>
          <p:nvPr>
            <p:custDataLst>
              <p:tags r:id="rId3"/>
            </p:custDataLst>
          </p:nvPr>
        </p:nvSpPr>
        <p:spPr>
          <a:xfrm>
            <a:off x="1484476" y="2314704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团队协作中存在的问题：沟通不畅、分工不明确、合作意识薄弱等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39"/>
          <p:cNvSpPr/>
          <p:nvPr>
            <p:custDataLst>
              <p:tags r:id="rId4"/>
            </p:custDataLst>
          </p:nvPr>
        </p:nvSpPr>
        <p:spPr>
          <a:xfrm>
            <a:off x="1185932" y="4014709"/>
            <a:ext cx="10391476" cy="154445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884" name="矩形 5"/>
          <p:cNvSpPr/>
          <p:nvPr>
            <p:custDataLst>
              <p:tags r:id="rId5"/>
            </p:custDataLst>
          </p:nvPr>
        </p:nvSpPr>
        <p:spPr>
          <a:xfrm>
            <a:off x="608400" y="4014709"/>
            <a:ext cx="281813" cy="154445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886" name="文本框 41"/>
          <p:cNvSpPr txBox="1"/>
          <p:nvPr>
            <p:custDataLst>
              <p:tags r:id="rId6"/>
            </p:custDataLst>
          </p:nvPr>
        </p:nvSpPr>
        <p:spPr>
          <a:xfrm>
            <a:off x="1484476" y="4148337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10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改进团队协作的建议：加强沟通技巧培训、明确分工与责任、建立有效的合作机制等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提供建设性反馈和指导</a:t>
            </a:r>
            <a:endParaRPr altLang="en-US" lang="zh-CN"/>
          </a:p>
        </p:txBody>
      </p:sp>
      <p:sp>
        <p:nvSpPr>
          <p:cNvPr id="10499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提供有针对性的建议和指导，帮助学生提高自己的团队协作能力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及时给予反馈，让学生了解自己的表现和需要改进的地方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具体指出学生的优点和不足，帮助他们更好地认识自己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鼓励学生主动寻求反馈和指导，积极参与团队协作活动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鼓励团队和个人反思与总结</a:t>
            </a:r>
            <a:endParaRPr altLang="en-US" lang="zh-CN"/>
          </a:p>
        </p:txBody>
      </p:sp>
      <p:sp>
        <p:nvSpPr>
          <p:cNvPr id="10500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鼓励团队成员积极分享自己的经验和感受，共同探讨改进方案。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鼓励团队和个人进行自我评估，发现自己的不足之处，明确改进方向。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提倡团队成员之间互相反馈，提出建设性意见和建议，促进彼此成长。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引导团队成员关注团队协作过程，总结成功和失败的原因。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8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团队协作的案例分析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成功案例分享与解析</a:t>
            </a:r>
            <a:endParaRPr altLang="en-US" lang="zh-CN"/>
          </a:p>
        </p:txBody>
      </p:sp>
      <p:sp>
        <p:nvSpPr>
          <p:cNvPr id="105011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2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案例名称：小学课堂中的小组合作学习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案例简介：通过小组合作完成学习任务，提高学生的学习积极性和团队协作能力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案例效果：学生成绩提升，团队协作意识增强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案例分析：成功的原因在于教师合理分组，明确任务目标，以及有效的指导和评估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失败案例反思与改进建议</a:t>
            </a:r>
            <a:endParaRPr altLang="en-US" lang="zh-CN"/>
          </a:p>
        </p:txBody>
      </p:sp>
      <p:sp>
        <p:nvSpPr>
          <p:cNvPr id="10501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案例描述：某小学开展团队合作活动时，因缺乏有效沟通，导致任务失败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反思：团队成员间缺乏信任，沟通不畅，分工不明确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改进建议：加强团队建设，提高沟通能力，明确分工与责任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案例总结：从失败中汲取教训，不断改进团队协作方式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跨学科团队协作实践与经验分享</a:t>
            </a:r>
            <a:endParaRPr altLang="en-US" lang="zh-CN"/>
          </a:p>
        </p:txBody>
      </p:sp>
      <p:sp>
        <p:nvSpPr>
          <p:cNvPr id="105024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5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案例介绍：某小学开展的跨学科团队协作项目，旨在提高学生的综合素质和创新能力。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实践过程：该项目如何通过跨学科团队协作，整合不同学科的知识和资源，实现教学目标。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经验分享：项目实施过程中的挑战与应对策略，团队协作的技巧和方法，以及如何建立有效的沟通机制。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案例总结：该跨学科团队协作项目的成果与收获，对小学教育的启示和借鉴意义。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优秀团队成员表彰与激励</a:t>
            </a:r>
            <a:endParaRPr altLang="en-US" lang="zh-CN"/>
          </a:p>
        </p:txBody>
      </p:sp>
      <p:sp>
        <p:nvSpPr>
          <p:cNvPr id="105031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1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优秀团队成员的评选标准：包括团队合作能力、工作态度、工作质量等方面。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2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优秀团队成员的表彰方式：如颁发证书、奖品、荣誉等，以及在团队会议上公开表扬。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2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激励措施：为优秀团队成员提供更好的发展机会、晋升空间和福利待遇，激发其工作积极性和创造力。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优秀团队成员的榜样作用：通过优秀团队成员的榜样作用，激励其他成员向他们学习，提高整个团队的协作能力和工作效率。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37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团队协作的未来发展与展望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教育改革对团队协作的影响与挑战</a:t>
            </a:r>
            <a:endParaRPr altLang="en-US" lang="zh-CN"/>
          </a:p>
        </p:txBody>
      </p:sp>
      <p:sp>
        <p:nvSpPr>
          <p:cNvPr id="10504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教育技术发展：在线协作工具的应用与挑战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教学内容改革：团队协作成为小学教育的重要内容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教学方法改革：强调学生主体性，促进团队协作意识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教育评价改革：团队协作成果的评价标准与实施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新技术在团队协作中的应用与创新</a:t>
            </a:r>
            <a:endParaRPr altLang="en-US" lang="zh-CN"/>
          </a:p>
        </p:txBody>
      </p:sp>
      <p:sp>
        <p:nvSpPr>
          <p:cNvPr id="105048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远程协作工具：如视频会议、在线文档编辑等，提高团队沟通效率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人工智能技术：AI助手、智能分析等，帮助团队成员更好地协作和决策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虚拟现实技术：VR会议、在线模拟等，增强团队协作的沉浸感和体验感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区块链技术：提供安全、可追溯的协作记录，保障团队协作的公正性和透明度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团队协作在职业发展中的作用与价值</a:t>
            </a:r>
            <a:endParaRPr altLang="en-US" lang="zh-CN"/>
          </a:p>
        </p:txBody>
      </p:sp>
      <p:sp>
        <p:nvSpPr>
          <p:cNvPr id="1050532" name="正文"/>
          <p:cNvSpPr txBox="1"/>
          <p:nvPr>
            <p:custDataLst>
              <p:tags r:id="rId1"/>
            </p:custDataLst>
          </p:nvPr>
        </p:nvSpPr>
        <p:spPr>
          <a:xfrm>
            <a:off x="62178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提高个人技能和能力：通过团队协作，个人可以学习到其他人的技能和知识，提升自己的专业能力。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534" name="标题"/>
          <p:cNvSpPr txBox="1"/>
          <p:nvPr>
            <p:custDataLst>
              <p:tags r:id="rId2"/>
            </p:custDataLst>
          </p:nvPr>
        </p:nvSpPr>
        <p:spPr>
          <a:xfrm>
            <a:off x="608400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36" name="正文"/>
          <p:cNvSpPr txBox="1"/>
          <p:nvPr>
            <p:custDataLst>
              <p:tags r:id="rId3"/>
            </p:custDataLst>
          </p:nvPr>
        </p:nvSpPr>
        <p:spPr>
          <a:xfrm>
            <a:off x="3482911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增强沟通和协调能力：团队协作需要成员之间进行有效的沟通和协调，这有助于提高个人的沟通和协调能力。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538" name="标题"/>
          <p:cNvSpPr txBox="1"/>
          <p:nvPr>
            <p:custDataLst>
              <p:tags r:id="rId4"/>
            </p:custDataLst>
          </p:nvPr>
        </p:nvSpPr>
        <p:spPr>
          <a:xfrm>
            <a:off x="3469523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50540" name="正文"/>
          <p:cNvSpPr txBox="1"/>
          <p:nvPr>
            <p:custDataLst>
              <p:tags r:id="rId5"/>
            </p:custDataLst>
          </p:nvPr>
        </p:nvSpPr>
        <p:spPr>
          <a:xfrm>
            <a:off x="6344035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培养领导和团队合作能力：在团队协作中，成员需要学会发挥领导力、协调团队关系，这有助于个人在未来的职业发展中具备更好的团队合作能力。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542" name="标题"/>
          <p:cNvSpPr txBox="1"/>
          <p:nvPr>
            <p:custDataLst>
              <p:tags r:id="rId6"/>
            </p:custDataLst>
          </p:nvPr>
        </p:nvSpPr>
        <p:spPr>
          <a:xfrm>
            <a:off x="6330646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44" name="正文"/>
          <p:cNvSpPr txBox="1"/>
          <p:nvPr>
            <p:custDataLst>
              <p:tags r:id="rId7"/>
            </p:custDataLst>
          </p:nvPr>
        </p:nvSpPr>
        <p:spPr>
          <a:xfrm>
            <a:off x="920515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促进创新和解决问题的能力：团队协作可以激发成员之间的创意和思考，从而更好地解决问题，提高工作效率。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546" name="标题"/>
          <p:cNvSpPr txBox="1"/>
          <p:nvPr>
            <p:custDataLst>
              <p:tags r:id="rId8"/>
            </p:custDataLst>
          </p:nvPr>
        </p:nvSpPr>
        <p:spPr>
          <a:xfrm>
            <a:off x="9191769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培养未来领导者在团队协作中的关键能力</a:t>
            </a:r>
            <a:endParaRPr altLang="en-US" lang="zh-CN"/>
          </a:p>
        </p:txBody>
      </p:sp>
      <p:sp>
        <p:nvSpPr>
          <p:cNvPr id="10505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沟通能力：能够清晰地表达自己的观点，理解他人的需求和想法，促进团队内部的交流与合作。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领导能力：能够激励团队成员，调动他们的积极性和创造力，推动团队目标的实现。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解决问题的能力：能够分析问题，提出解决方案，并采取有效的措施解决问题。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决策能力：能够在复杂情况下做出明智的决策，并承担相应的责任。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66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9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44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44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2024-01-05T05:11:47Z</dcterms:created>
  <dcterms:modified xsi:type="dcterms:W3CDTF">2024-01-05T05:11:47Z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241b4484f0b04bbdac9dd48a7ead82f8_21</vt:lpwstr>
  </property>
</Properties>
</file>