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84" r:id="rId1"/>
  </p:sldMasterIdLst>
  <p:sldIdLst>
    <p:sldId id="256" r:id="rId2"/>
    <p:sldId id="257" r:id="rId3"/>
    <p:sldId id="260" r:id="rId4"/>
    <p:sldId id="258" r:id="rId5"/>
    <p:sldId id="259" r:id="rId6"/>
    <p:sldId id="261" r:id="rId7"/>
    <p:sldId id="262" r:id="rId8"/>
    <p:sldId id="263" r:id="rId9"/>
    <p:sldId id="265" r:id="rId10"/>
    <p:sldId id="266" r:id="rId11"/>
    <p:sldId id="264" r:id="rId12"/>
    <p:sldId id="267" r:id="rId1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68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7" name="Date Placeholder 6"/>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8" name="Slide Number Placeholder 7"/>
          <p:cNvSpPr>
            <a:spLocks noGrp="1"/>
          </p:cNvSpPr>
          <p:nvPr>
            <p:ph type="sldNum" sz="quarter" idx="11"/>
          </p:nvPr>
        </p:nvSpPr>
        <p:spPr/>
        <p:txBody>
          <a:bodyPr/>
          <a:lstStyle/>
          <a:p>
            <a:fld id="{0C913308-F349-4B6D-A68A-DD1791B4A57B}" type="slidenum">
              <a:rPr lang="zh-CN" altLang="en-US" smtClean="0"/>
              <a:t>‹#›</a:t>
            </a:fld>
            <a:endParaRPr lang="zh-CN" altLang="en-US"/>
          </a:p>
        </p:txBody>
      </p:sp>
      <p:sp>
        <p:nvSpPr>
          <p:cNvPr id="9" name="Footer Placeholder 8"/>
          <p:cNvSpPr>
            <a:spLocks noGrp="1"/>
          </p:cNvSpPr>
          <p:nvPr>
            <p:ph type="ftr" sz="quarter" idx="12"/>
          </p:nvPr>
        </p:nvSpPr>
        <p:spPr/>
        <p:txBody>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4" name="Date Placeholder 3"/>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5" name="Date Placeholder 4"/>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Content Placeholder 8"/>
          <p:cNvSpPr>
            <a:spLocks noGrp="1"/>
          </p:cNvSpPr>
          <p:nvPr>
            <p:ph sz="quarter" idx="13"/>
          </p:nvPr>
        </p:nvSpPr>
        <p:spPr>
          <a:xfrm>
            <a:off x="365760" y="1600200"/>
            <a:ext cx="4041648" cy="452628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7" name="Date Placeholder 6"/>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Content Placeholder 10"/>
          <p:cNvSpPr>
            <a:spLocks noGrp="1"/>
          </p:cNvSpPr>
          <p:nvPr>
            <p:ph sz="quarter" idx="13"/>
          </p:nvPr>
        </p:nvSpPr>
        <p:spPr>
          <a:xfrm>
            <a:off x="457200" y="2212848"/>
            <a:ext cx="4041648" cy="391363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2015-12-10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30820CF-B880-4189-942D-D702A7CBA730}" type="datetimeFigureOut">
              <a:rPr lang="zh-CN" altLang="en-US" smtClean="0"/>
              <a:t>2015-12-10</a:t>
            </a:fld>
            <a:endParaRPr lang="zh-CN" alt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zh-CN" alt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C913308-F349-4B6D-A68A-DD1791B4A57B}" type="slidenum">
              <a:rPr lang="zh-CN" altLang="en-US" smtClean="0"/>
              <a:t>‹#›</a:t>
            </a:fld>
            <a:endParaRPr lang="zh-CN" alt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baike.baidu.com/view/2132600.htm" TargetMode="External"/><Relationship Id="rId2" Type="http://schemas.openxmlformats.org/officeDocument/2006/relationships/hyperlink" Target="http://baike.baidu.com/view/405647.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60649"/>
            <a:ext cx="8134672" cy="1368152"/>
          </a:xfrm>
        </p:spPr>
        <p:txBody>
          <a:bodyPr>
            <a:normAutofit/>
          </a:bodyPr>
          <a:lstStyle/>
          <a:p>
            <a:r>
              <a:rPr lang="zh-CN" altLang="en-US" sz="2800" dirty="0" smtClean="0"/>
              <a:t>我厂汽轮机、</a:t>
            </a:r>
            <a:r>
              <a:rPr lang="zh-CN" altLang="en-US" sz="2800" dirty="0"/>
              <a:t>给水泵</a:t>
            </a:r>
            <a:r>
              <a:rPr lang="zh-CN" altLang="en-US" sz="2800" dirty="0" smtClean="0"/>
              <a:t>汽轮机保护监视传感器分类、安装及调试注意事项</a:t>
            </a:r>
            <a:endParaRPr lang="zh-CN" altLang="en-US" sz="2800" dirty="0"/>
          </a:p>
        </p:txBody>
      </p:sp>
      <p:sp>
        <p:nvSpPr>
          <p:cNvPr id="3" name="副标题 2"/>
          <p:cNvSpPr>
            <a:spLocks noGrp="1"/>
          </p:cNvSpPr>
          <p:nvPr>
            <p:ph type="subTitle" idx="1"/>
          </p:nvPr>
        </p:nvSpPr>
        <p:spPr>
          <a:xfrm>
            <a:off x="899592" y="1628800"/>
            <a:ext cx="7560840" cy="4680520"/>
          </a:xfrm>
        </p:spPr>
        <p:txBody>
          <a:bodyPr>
            <a:normAutofit/>
          </a:bodyPr>
          <a:lstStyle/>
          <a:p>
            <a:pPr algn="l"/>
            <a:r>
              <a:rPr lang="zh-CN" altLang="en-US" sz="1900" dirty="0">
                <a:solidFill>
                  <a:srgbClr val="00B0F0"/>
                </a:solidFill>
              </a:rPr>
              <a:t>一、传感器分类</a:t>
            </a:r>
            <a:endParaRPr lang="en-US" altLang="zh-CN" sz="1900" dirty="0">
              <a:solidFill>
                <a:srgbClr val="00B0F0"/>
              </a:solidFill>
            </a:endParaRPr>
          </a:p>
          <a:p>
            <a:pPr algn="l"/>
            <a:r>
              <a:rPr lang="en-US" altLang="zh-CN" sz="1900" dirty="0">
                <a:solidFill>
                  <a:schemeClr val="tx1"/>
                </a:solidFill>
              </a:rPr>
              <a:t>1</a:t>
            </a:r>
            <a:r>
              <a:rPr lang="zh-CN" altLang="en-US" sz="1900" dirty="0">
                <a:solidFill>
                  <a:schemeClr val="tx1"/>
                </a:solidFill>
              </a:rPr>
              <a:t>、汽轮机</a:t>
            </a:r>
            <a:endParaRPr lang="en-US" altLang="zh-CN" sz="1900" dirty="0">
              <a:solidFill>
                <a:schemeClr val="tx1"/>
              </a:solidFill>
            </a:endParaRPr>
          </a:p>
          <a:p>
            <a:pPr algn="l"/>
            <a:r>
              <a:rPr lang="zh-CN" altLang="en-US" sz="1900" dirty="0" smtClean="0">
                <a:solidFill>
                  <a:schemeClr val="tx1"/>
                </a:solidFill>
              </a:rPr>
              <a:t>                      键</a:t>
            </a:r>
            <a:r>
              <a:rPr lang="zh-CN" altLang="en-US" sz="1900" dirty="0">
                <a:solidFill>
                  <a:schemeClr val="tx1"/>
                </a:solidFill>
              </a:rPr>
              <a:t>相、零转速、</a:t>
            </a:r>
            <a:r>
              <a:rPr lang="en-US" altLang="zh-CN" sz="1900" dirty="0">
                <a:solidFill>
                  <a:schemeClr val="tx1"/>
                </a:solidFill>
              </a:rPr>
              <a:t>TSI</a:t>
            </a:r>
            <a:r>
              <a:rPr lang="zh-CN" altLang="en-US" sz="1900" dirty="0">
                <a:solidFill>
                  <a:schemeClr val="tx1"/>
                </a:solidFill>
              </a:rPr>
              <a:t>超速</a:t>
            </a:r>
            <a:r>
              <a:rPr lang="en-US" altLang="zh-CN" sz="1900" dirty="0">
                <a:solidFill>
                  <a:schemeClr val="tx1"/>
                </a:solidFill>
              </a:rPr>
              <a:t>1—3</a:t>
            </a:r>
            <a:r>
              <a:rPr lang="zh-CN" altLang="en-US" sz="1900" dirty="0">
                <a:solidFill>
                  <a:schemeClr val="tx1"/>
                </a:solidFill>
              </a:rPr>
              <a:t>、轴振（</a:t>
            </a:r>
            <a:r>
              <a:rPr lang="en-US" altLang="zh-CN" sz="1900" dirty="0">
                <a:solidFill>
                  <a:schemeClr val="tx1"/>
                </a:solidFill>
              </a:rPr>
              <a:t> #1—#8 X</a:t>
            </a:r>
            <a:r>
              <a:rPr lang="zh-CN" altLang="en-US" sz="1900" dirty="0">
                <a:solidFill>
                  <a:schemeClr val="tx1"/>
                </a:solidFill>
              </a:rPr>
              <a:t>向、</a:t>
            </a:r>
            <a:r>
              <a:rPr lang="en-US" altLang="zh-CN" sz="1900" dirty="0" smtClean="0">
                <a:solidFill>
                  <a:schemeClr val="tx1"/>
                </a:solidFill>
              </a:rPr>
              <a:t>Y   </a:t>
            </a:r>
            <a:r>
              <a:rPr lang="zh-CN" altLang="en-US" sz="1900" dirty="0" smtClean="0">
                <a:solidFill>
                  <a:schemeClr val="tx1"/>
                </a:solidFill>
              </a:rPr>
              <a:t>向</a:t>
            </a:r>
            <a:r>
              <a:rPr lang="zh-CN" altLang="en-US" sz="1900" dirty="0">
                <a:solidFill>
                  <a:schemeClr val="tx1"/>
                </a:solidFill>
              </a:rPr>
              <a:t>）、胀差（高、中、低）、偏心、轴位移（</a:t>
            </a:r>
            <a:r>
              <a:rPr lang="en-US" altLang="zh-CN" sz="1900" dirty="0">
                <a:solidFill>
                  <a:schemeClr val="tx1"/>
                </a:solidFill>
              </a:rPr>
              <a:t>1</a:t>
            </a:r>
            <a:r>
              <a:rPr lang="zh-CN" altLang="en-US" sz="1900" dirty="0">
                <a:solidFill>
                  <a:schemeClr val="tx1"/>
                </a:solidFill>
              </a:rPr>
              <a:t>、</a:t>
            </a:r>
            <a:r>
              <a:rPr lang="en-US" altLang="zh-CN" sz="1900" dirty="0">
                <a:solidFill>
                  <a:schemeClr val="tx1"/>
                </a:solidFill>
              </a:rPr>
              <a:t>2</a:t>
            </a:r>
            <a:r>
              <a:rPr lang="zh-CN" altLang="en-US" sz="1900" dirty="0">
                <a:solidFill>
                  <a:schemeClr val="tx1"/>
                </a:solidFill>
              </a:rPr>
              <a:t>）。</a:t>
            </a:r>
            <a:endParaRPr lang="en-US" altLang="zh-CN" sz="1900" dirty="0">
              <a:solidFill>
                <a:schemeClr val="tx1"/>
              </a:solidFill>
            </a:endParaRPr>
          </a:p>
          <a:p>
            <a:pPr algn="l"/>
            <a:r>
              <a:rPr lang="zh-CN" altLang="en-US" sz="1900" dirty="0" smtClean="0">
                <a:solidFill>
                  <a:schemeClr val="tx1"/>
                </a:solidFill>
              </a:rPr>
              <a:t>                        转速</a:t>
            </a:r>
            <a:r>
              <a:rPr lang="zh-CN" altLang="en-US" sz="1900" dirty="0">
                <a:solidFill>
                  <a:schemeClr val="tx1"/>
                </a:solidFill>
              </a:rPr>
              <a:t>（低阻、高阻）、</a:t>
            </a:r>
            <a:r>
              <a:rPr lang="en-US" altLang="zh-CN" sz="1900" dirty="0">
                <a:solidFill>
                  <a:schemeClr val="tx1"/>
                </a:solidFill>
              </a:rPr>
              <a:t>DEH</a:t>
            </a:r>
            <a:r>
              <a:rPr lang="zh-CN" altLang="en-US" sz="1900" dirty="0">
                <a:solidFill>
                  <a:schemeClr val="tx1"/>
                </a:solidFill>
              </a:rPr>
              <a:t>超速</a:t>
            </a:r>
            <a:r>
              <a:rPr lang="en-US" altLang="zh-CN" sz="1900" dirty="0">
                <a:solidFill>
                  <a:schemeClr val="tx1"/>
                </a:solidFill>
              </a:rPr>
              <a:t>1—3</a:t>
            </a:r>
            <a:r>
              <a:rPr lang="zh-CN" altLang="en-US" sz="1900" dirty="0">
                <a:solidFill>
                  <a:schemeClr val="tx1"/>
                </a:solidFill>
              </a:rPr>
              <a:t>、发电机侧转速（就地转速表）。</a:t>
            </a:r>
            <a:endParaRPr lang="en-US" altLang="zh-CN" sz="1900" dirty="0">
              <a:solidFill>
                <a:schemeClr val="tx1"/>
              </a:solidFill>
            </a:endParaRPr>
          </a:p>
          <a:p>
            <a:pPr algn="l"/>
            <a:r>
              <a:rPr lang="zh-CN" altLang="en-US" sz="1900" dirty="0" smtClean="0">
                <a:solidFill>
                  <a:schemeClr val="tx1"/>
                </a:solidFill>
              </a:rPr>
              <a:t>                                瓦</a:t>
            </a:r>
            <a:r>
              <a:rPr lang="zh-CN" altLang="en-US" sz="1900" dirty="0">
                <a:solidFill>
                  <a:schemeClr val="tx1"/>
                </a:solidFill>
              </a:rPr>
              <a:t>振（</a:t>
            </a:r>
            <a:r>
              <a:rPr lang="en-US" altLang="zh-CN" sz="1900" dirty="0">
                <a:solidFill>
                  <a:schemeClr val="tx1"/>
                </a:solidFill>
              </a:rPr>
              <a:t>#1—#8</a:t>
            </a:r>
            <a:r>
              <a:rPr lang="zh-CN" altLang="en-US" sz="1900" dirty="0">
                <a:solidFill>
                  <a:schemeClr val="tx1"/>
                </a:solidFill>
              </a:rPr>
              <a:t>）</a:t>
            </a:r>
            <a:endParaRPr lang="en-US" altLang="zh-CN" sz="1900" dirty="0">
              <a:solidFill>
                <a:schemeClr val="tx1"/>
              </a:solidFill>
            </a:endParaRPr>
          </a:p>
          <a:p>
            <a:pPr algn="l"/>
            <a:r>
              <a:rPr lang="en-US" altLang="zh-CN" sz="1900" dirty="0">
                <a:solidFill>
                  <a:schemeClr val="tx1"/>
                </a:solidFill>
              </a:rPr>
              <a:t>2</a:t>
            </a:r>
            <a:r>
              <a:rPr lang="zh-CN" altLang="en-US" sz="1900" dirty="0">
                <a:solidFill>
                  <a:schemeClr val="tx1"/>
                </a:solidFill>
              </a:rPr>
              <a:t>、给水泵汽轮机</a:t>
            </a:r>
            <a:endParaRPr lang="en-US" altLang="zh-CN" sz="1900" dirty="0">
              <a:solidFill>
                <a:schemeClr val="tx1"/>
              </a:solidFill>
            </a:endParaRPr>
          </a:p>
          <a:p>
            <a:pPr algn="l"/>
            <a:r>
              <a:rPr lang="zh-CN" altLang="en-US" sz="1900" dirty="0" smtClean="0">
                <a:solidFill>
                  <a:schemeClr val="tx1"/>
                </a:solidFill>
              </a:rPr>
              <a:t>                       零</a:t>
            </a:r>
            <a:r>
              <a:rPr lang="zh-CN" altLang="en-US" sz="1900" dirty="0">
                <a:solidFill>
                  <a:schemeClr val="tx1"/>
                </a:solidFill>
              </a:rPr>
              <a:t>转速、键相、轴位移（</a:t>
            </a:r>
            <a:r>
              <a:rPr lang="en-US" altLang="zh-CN" sz="1900" dirty="0">
                <a:solidFill>
                  <a:schemeClr val="tx1"/>
                </a:solidFill>
              </a:rPr>
              <a:t>1</a:t>
            </a:r>
            <a:r>
              <a:rPr lang="zh-CN" altLang="en-US" sz="1900" dirty="0">
                <a:solidFill>
                  <a:schemeClr val="tx1"/>
                </a:solidFill>
              </a:rPr>
              <a:t>、</a:t>
            </a:r>
            <a:r>
              <a:rPr lang="en-US" altLang="zh-CN" sz="1900" dirty="0">
                <a:solidFill>
                  <a:schemeClr val="tx1"/>
                </a:solidFill>
              </a:rPr>
              <a:t>2</a:t>
            </a:r>
            <a:r>
              <a:rPr lang="zh-CN" altLang="en-US" sz="1900" dirty="0">
                <a:solidFill>
                  <a:schemeClr val="tx1"/>
                </a:solidFill>
              </a:rPr>
              <a:t>）、偏心、轴振（</a:t>
            </a:r>
            <a:r>
              <a:rPr lang="en-US" altLang="zh-CN" sz="1900" dirty="0">
                <a:solidFill>
                  <a:schemeClr val="tx1"/>
                </a:solidFill>
              </a:rPr>
              <a:t>#1—#4 X</a:t>
            </a:r>
            <a:r>
              <a:rPr lang="zh-CN" altLang="en-US" sz="1900" dirty="0">
                <a:solidFill>
                  <a:schemeClr val="tx1"/>
                </a:solidFill>
              </a:rPr>
              <a:t>向、</a:t>
            </a:r>
            <a:r>
              <a:rPr lang="en-US" altLang="zh-CN" sz="1900" dirty="0">
                <a:solidFill>
                  <a:schemeClr val="tx1"/>
                </a:solidFill>
              </a:rPr>
              <a:t>Y</a:t>
            </a:r>
            <a:r>
              <a:rPr lang="zh-CN" altLang="en-US" sz="1900" dirty="0">
                <a:solidFill>
                  <a:schemeClr val="tx1"/>
                </a:solidFill>
              </a:rPr>
              <a:t>向）</a:t>
            </a:r>
            <a:endParaRPr lang="en-US" altLang="zh-CN" sz="1900" dirty="0">
              <a:solidFill>
                <a:schemeClr val="tx1"/>
              </a:solidFill>
            </a:endParaRPr>
          </a:p>
          <a:p>
            <a:pPr algn="l"/>
            <a:r>
              <a:rPr lang="zh-CN" altLang="en-US" sz="1900" dirty="0" smtClean="0">
                <a:solidFill>
                  <a:schemeClr val="tx1"/>
                </a:solidFill>
              </a:rPr>
              <a:t>                        </a:t>
            </a:r>
            <a:r>
              <a:rPr lang="en-US" altLang="zh-CN" sz="1900" dirty="0" smtClean="0">
                <a:solidFill>
                  <a:schemeClr val="tx1"/>
                </a:solidFill>
              </a:rPr>
              <a:t>MEH</a:t>
            </a:r>
            <a:r>
              <a:rPr lang="zh-CN" altLang="en-US" sz="1900" dirty="0">
                <a:solidFill>
                  <a:schemeClr val="tx1"/>
                </a:solidFill>
              </a:rPr>
              <a:t>超速</a:t>
            </a:r>
            <a:r>
              <a:rPr lang="en-US" altLang="zh-CN" sz="1900" dirty="0">
                <a:solidFill>
                  <a:schemeClr val="tx1"/>
                </a:solidFill>
              </a:rPr>
              <a:t>1—3</a:t>
            </a:r>
            <a:r>
              <a:rPr lang="zh-CN" altLang="en-US" sz="1900" dirty="0">
                <a:solidFill>
                  <a:schemeClr val="tx1"/>
                </a:solidFill>
              </a:rPr>
              <a:t>、</a:t>
            </a:r>
            <a:r>
              <a:rPr lang="en-US" altLang="zh-CN" sz="1900" dirty="0">
                <a:solidFill>
                  <a:schemeClr val="tx1"/>
                </a:solidFill>
              </a:rPr>
              <a:t>MTSI</a:t>
            </a:r>
            <a:r>
              <a:rPr lang="zh-CN" altLang="en-US" sz="1900" dirty="0">
                <a:solidFill>
                  <a:schemeClr val="tx1"/>
                </a:solidFill>
              </a:rPr>
              <a:t>超速</a:t>
            </a:r>
            <a:r>
              <a:rPr lang="en-US" altLang="zh-CN" sz="1900" dirty="0">
                <a:solidFill>
                  <a:schemeClr val="tx1"/>
                </a:solidFill>
              </a:rPr>
              <a:t>1—3</a:t>
            </a:r>
            <a:r>
              <a:rPr lang="zh-CN" altLang="en-US" sz="1900" dirty="0">
                <a:solidFill>
                  <a:schemeClr val="tx1"/>
                </a:solidFill>
              </a:rPr>
              <a:t>、转速指示（就地转速表）</a:t>
            </a:r>
            <a:endParaRPr lang="en-US" altLang="zh-CN" sz="1900" dirty="0">
              <a:solidFill>
                <a:schemeClr val="tx1"/>
              </a:solidFill>
            </a:endParaRPr>
          </a:p>
          <a:p>
            <a:pPr algn="l"/>
            <a:r>
              <a:rPr lang="zh-CN" altLang="en-US" sz="1900" dirty="0">
                <a:solidFill>
                  <a:srgbClr val="00B0F0"/>
                </a:solidFill>
              </a:rPr>
              <a:t>二、各类传感器工作原理</a:t>
            </a:r>
            <a:endParaRPr lang="en-US" altLang="zh-CN" sz="1900" dirty="0">
              <a:solidFill>
                <a:srgbClr val="00B0F0"/>
              </a:solidFill>
            </a:endParaRPr>
          </a:p>
          <a:p>
            <a:pPr algn="l"/>
            <a:r>
              <a:rPr lang="zh-CN" altLang="en-US" sz="1900" dirty="0">
                <a:solidFill>
                  <a:schemeClr val="tx1"/>
                </a:solidFill>
              </a:rPr>
              <a:t>涡流传感器</a:t>
            </a:r>
            <a:r>
              <a:rPr lang="zh-CN" altLang="en-US" sz="1900" dirty="0" smtClean="0">
                <a:solidFill>
                  <a:schemeClr val="tx1"/>
                </a:solidFill>
              </a:rPr>
              <a:t>：</a:t>
            </a:r>
            <a:endParaRPr lang="en-US" altLang="zh-CN" sz="1900" dirty="0" smtClean="0">
              <a:solidFill>
                <a:schemeClr val="tx1"/>
              </a:solidFill>
            </a:endParaRPr>
          </a:p>
          <a:p>
            <a:pPr algn="l"/>
            <a:endParaRPr lang="zh-CN" altLang="en-US" sz="1900" dirty="0">
              <a:solidFill>
                <a:schemeClr val="tx1"/>
              </a:solidFill>
            </a:endParaRPr>
          </a:p>
        </p:txBody>
      </p:sp>
      <p:sp>
        <p:nvSpPr>
          <p:cNvPr id="4" name="TextBox 3"/>
          <p:cNvSpPr txBox="1"/>
          <p:nvPr/>
        </p:nvSpPr>
        <p:spPr>
          <a:xfrm>
            <a:off x="899592" y="2348880"/>
            <a:ext cx="1440160" cy="369332"/>
          </a:xfrm>
          <a:prstGeom prst="rect">
            <a:avLst/>
          </a:prstGeom>
          <a:noFill/>
        </p:spPr>
        <p:txBody>
          <a:bodyPr wrap="square" rtlCol="0">
            <a:spAutoFit/>
          </a:bodyPr>
          <a:lstStyle/>
          <a:p>
            <a:r>
              <a:rPr lang="zh-CN" altLang="en-US" dirty="0"/>
              <a:t>涡流传感器：</a:t>
            </a:r>
          </a:p>
        </p:txBody>
      </p:sp>
      <p:sp>
        <p:nvSpPr>
          <p:cNvPr id="5" name="TextBox 4"/>
          <p:cNvSpPr txBox="1"/>
          <p:nvPr/>
        </p:nvSpPr>
        <p:spPr>
          <a:xfrm>
            <a:off x="899592" y="2946977"/>
            <a:ext cx="1584176" cy="369332"/>
          </a:xfrm>
          <a:prstGeom prst="rect">
            <a:avLst/>
          </a:prstGeom>
          <a:noFill/>
        </p:spPr>
        <p:txBody>
          <a:bodyPr wrap="square" rtlCol="0">
            <a:spAutoFit/>
          </a:bodyPr>
          <a:lstStyle/>
          <a:p>
            <a:r>
              <a:rPr lang="zh-CN" altLang="en-US" dirty="0"/>
              <a:t>磁阻式传感器</a:t>
            </a:r>
            <a:r>
              <a:rPr lang="zh-CN" altLang="en-US" dirty="0" smtClean="0"/>
              <a:t>：</a:t>
            </a:r>
            <a:endParaRPr lang="zh-CN" altLang="en-US" dirty="0"/>
          </a:p>
        </p:txBody>
      </p:sp>
      <p:sp>
        <p:nvSpPr>
          <p:cNvPr id="6" name="TextBox 5"/>
          <p:cNvSpPr txBox="1"/>
          <p:nvPr/>
        </p:nvSpPr>
        <p:spPr>
          <a:xfrm>
            <a:off x="899592" y="3607296"/>
            <a:ext cx="2232248" cy="369332"/>
          </a:xfrm>
          <a:prstGeom prst="rect">
            <a:avLst/>
          </a:prstGeom>
          <a:noFill/>
        </p:spPr>
        <p:txBody>
          <a:bodyPr wrap="square" rtlCol="0">
            <a:spAutoFit/>
          </a:bodyPr>
          <a:lstStyle/>
          <a:p>
            <a:r>
              <a:rPr lang="zh-CN" altLang="en-US" dirty="0" smtClean="0"/>
              <a:t>加速度位移传感器：</a:t>
            </a:r>
            <a:endParaRPr lang="zh-CN" altLang="en-US" dirty="0"/>
          </a:p>
        </p:txBody>
      </p:sp>
      <p:sp>
        <p:nvSpPr>
          <p:cNvPr id="7" name="TextBox 6"/>
          <p:cNvSpPr txBox="1"/>
          <p:nvPr/>
        </p:nvSpPr>
        <p:spPr>
          <a:xfrm>
            <a:off x="899592" y="4320942"/>
            <a:ext cx="1440160" cy="369332"/>
          </a:xfrm>
          <a:prstGeom prst="rect">
            <a:avLst/>
          </a:prstGeom>
          <a:noFill/>
        </p:spPr>
        <p:txBody>
          <a:bodyPr wrap="square" rtlCol="0">
            <a:spAutoFit/>
          </a:bodyPr>
          <a:lstStyle/>
          <a:p>
            <a:r>
              <a:rPr lang="zh-CN" altLang="en-US" dirty="0"/>
              <a:t>涡流</a:t>
            </a:r>
            <a:r>
              <a:rPr lang="zh-CN" altLang="en-US" dirty="0" smtClean="0"/>
              <a:t>传感器：</a:t>
            </a:r>
            <a:endParaRPr lang="zh-CN" altLang="en-US" dirty="0"/>
          </a:p>
        </p:txBody>
      </p:sp>
      <p:sp>
        <p:nvSpPr>
          <p:cNvPr id="8" name="TextBox 7"/>
          <p:cNvSpPr txBox="1"/>
          <p:nvPr/>
        </p:nvSpPr>
        <p:spPr>
          <a:xfrm>
            <a:off x="899592" y="4941168"/>
            <a:ext cx="1584176" cy="369332"/>
          </a:xfrm>
          <a:prstGeom prst="rect">
            <a:avLst/>
          </a:prstGeom>
          <a:noFill/>
        </p:spPr>
        <p:txBody>
          <a:bodyPr wrap="square" rtlCol="0">
            <a:spAutoFit/>
          </a:bodyPr>
          <a:lstStyle/>
          <a:p>
            <a:r>
              <a:rPr lang="zh-CN" altLang="en-US" dirty="0"/>
              <a:t>磁阻式传感器</a:t>
            </a:r>
            <a:r>
              <a:rPr lang="zh-CN" altLang="en-US" dirty="0" smtClean="0"/>
              <a:t>：</a:t>
            </a:r>
            <a:endParaRPr lang="zh-CN" altLang="en-US" dirty="0"/>
          </a:p>
        </p:txBody>
      </p:sp>
    </p:spTree>
    <p:extLst>
      <p:ext uri="{BB962C8B-B14F-4D97-AF65-F5344CB8AC3E}">
        <p14:creationId xmlns:p14="http://schemas.microsoft.com/office/powerpoint/2010/main" val="345563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ircle(in)">
                                      <p:cBhvr>
                                        <p:cTn id="24" dur="20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circle(in)">
                                      <p:cBhvr>
                                        <p:cTn id="29" dur="2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ircle(in)">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circle(in)">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 calcmode="lin" valueType="num">
                                      <p:cBhvr additive="base">
                                        <p:cTn id="5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additive="base">
                                        <p:cTn id="5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904656"/>
          </a:xfrm>
        </p:spPr>
        <p:txBody>
          <a:bodyPr>
            <a:normAutofit fontScale="92500"/>
          </a:bodyPr>
          <a:lstStyle/>
          <a:p>
            <a:pPr marL="0" indent="0">
              <a:buNone/>
            </a:pPr>
            <a:r>
              <a:rPr lang="zh-CN" altLang="en-US" sz="1800" dirty="0"/>
              <a:t> </a:t>
            </a:r>
            <a:r>
              <a:rPr lang="zh-CN" altLang="en-US" sz="1800" dirty="0" smtClean="0"/>
              <a:t>   </a:t>
            </a:r>
            <a:r>
              <a:rPr lang="zh-CN" altLang="en-US" sz="1900" dirty="0">
                <a:solidFill>
                  <a:schemeClr val="tx1"/>
                </a:solidFill>
              </a:rPr>
              <a:t>测量原理     </a:t>
            </a:r>
            <a:endParaRPr lang="en-US" altLang="zh-CN" sz="1900" dirty="0">
              <a:solidFill>
                <a:schemeClr val="tx1"/>
              </a:solidFill>
            </a:endParaRPr>
          </a:p>
          <a:p>
            <a:r>
              <a:rPr lang="en-US" altLang="zh-CN" sz="1900" dirty="0">
                <a:solidFill>
                  <a:schemeClr val="tx1"/>
                </a:solidFill>
              </a:rPr>
              <a:t>           </a:t>
            </a:r>
            <a:r>
              <a:rPr lang="zh-CN" altLang="en-US" sz="1900" dirty="0">
                <a:solidFill>
                  <a:schemeClr val="tx1"/>
                </a:solidFill>
              </a:rPr>
              <a:t>根据法拉第电磁感应原理，块状金属导体置于变化的磁场中或在磁场中作切割磁力线运动时（与金属是否块状无关，且切割不变化的磁场时无涡流），导体内将产生呈涡旋状的感应电流，此电流叫电涡流，以上现象称为电涡流效应。而根据电涡流效应制成的传感器称为电涡流式传感器。</a:t>
            </a:r>
            <a:endParaRPr lang="en-US" altLang="zh-CN" sz="1900" dirty="0">
              <a:solidFill>
                <a:schemeClr val="tx1"/>
              </a:solidFill>
            </a:endParaRPr>
          </a:p>
          <a:p>
            <a:r>
              <a:rPr lang="zh-CN" altLang="en-US" sz="1900" dirty="0">
                <a:solidFill>
                  <a:schemeClr val="tx1"/>
                </a:solidFill>
              </a:rPr>
              <a:t>           前置器中高频振荡电流通过延伸电缆流入探头线圈，在探头头部的线圈中产生交变的磁场。当被测金属体靠近这一磁场，则在此金属表面产生感应电流，与此同时该电涡流场也产生一个方向与头部线圈方向相反的交变磁场，由于其反作用，使头部线圈高频电流的幅度和相位得到改变（线圈的有效阻抗）， 这一变化与金属体磁导率、电导率、线圈的几何形状、几何尺寸、电流频率以及头部线圈到金属导体表面的距离等参数有关。通过前置器电子线路的处理，将头部体线圈与金属导体的距离的变化转化成电压或电流的变化。输出信号的大小随探头到被测体表面之间的间距而变化</a:t>
            </a:r>
            <a:r>
              <a:rPr lang="zh-CN" altLang="en-US" sz="1900" dirty="0" smtClean="0">
                <a:solidFill>
                  <a:schemeClr val="tx1"/>
                </a:solidFill>
              </a:rPr>
              <a:t>，</a:t>
            </a:r>
            <a:r>
              <a:rPr lang="zh-CN" altLang="en-US" sz="1900" dirty="0">
                <a:solidFill>
                  <a:schemeClr val="tx1"/>
                </a:solidFill>
              </a:rPr>
              <a:t>电涡流传感器</a:t>
            </a:r>
            <a:endParaRPr lang="en-US" altLang="zh-CN" sz="1900" dirty="0" smtClean="0">
              <a:solidFill>
                <a:schemeClr val="tx1"/>
              </a:solidFill>
            </a:endParaRPr>
          </a:p>
          <a:p>
            <a:pPr marL="0" indent="0">
              <a:buNone/>
            </a:pPr>
            <a:r>
              <a:rPr lang="zh-CN" altLang="en-US" sz="1900" dirty="0" smtClean="0">
                <a:solidFill>
                  <a:schemeClr val="tx1"/>
                </a:solidFill>
              </a:rPr>
              <a:t>      就是根据这</a:t>
            </a:r>
            <a:r>
              <a:rPr lang="zh-CN" altLang="en-US" sz="1900" dirty="0">
                <a:solidFill>
                  <a:schemeClr val="tx1"/>
                </a:solidFill>
              </a:rPr>
              <a:t>一原理</a:t>
            </a:r>
            <a:r>
              <a:rPr lang="zh-CN" altLang="en-US" sz="1900" dirty="0" smtClean="0">
                <a:solidFill>
                  <a:schemeClr val="tx1"/>
                </a:solidFill>
              </a:rPr>
              <a:t>实现</a:t>
            </a:r>
            <a:r>
              <a:rPr lang="zh-CN" altLang="en-US" sz="1900" dirty="0">
                <a:solidFill>
                  <a:schemeClr val="tx1"/>
                </a:solidFill>
              </a:rPr>
              <a:t>对</a:t>
            </a:r>
            <a:r>
              <a:rPr lang="zh-CN" altLang="en-US" sz="1900" dirty="0" smtClean="0">
                <a:solidFill>
                  <a:schemeClr val="tx1"/>
                </a:solidFill>
              </a:rPr>
              <a:t>金属</a:t>
            </a:r>
            <a:r>
              <a:rPr lang="zh-CN" altLang="en-US" sz="1900" dirty="0">
                <a:solidFill>
                  <a:schemeClr val="tx1"/>
                </a:solidFill>
              </a:rPr>
              <a:t>物</a:t>
            </a:r>
            <a:endParaRPr lang="en-US" altLang="zh-CN" sz="1900" dirty="0" smtClean="0">
              <a:solidFill>
                <a:schemeClr val="tx1"/>
              </a:solidFill>
            </a:endParaRPr>
          </a:p>
          <a:p>
            <a:pPr marL="0" indent="0">
              <a:buNone/>
            </a:pPr>
            <a:r>
              <a:rPr lang="zh-CN" altLang="en-US" sz="1900" dirty="0" smtClean="0">
                <a:solidFill>
                  <a:schemeClr val="tx1"/>
                </a:solidFill>
              </a:rPr>
              <a:t>      体的</a:t>
            </a:r>
            <a:r>
              <a:rPr lang="zh-CN" altLang="en-US" sz="1900" dirty="0">
                <a:solidFill>
                  <a:schemeClr val="tx1"/>
                </a:solidFill>
              </a:rPr>
              <a:t>位移、振动等参数的测量。</a:t>
            </a:r>
            <a:endParaRPr lang="en-US" altLang="zh-CN" sz="1900" dirty="0">
              <a:solidFill>
                <a:schemeClr val="tx1"/>
              </a:solidFill>
            </a:endParaRPr>
          </a:p>
          <a:p>
            <a:pPr marL="0" indent="0">
              <a:buNone/>
            </a:pPr>
            <a:endParaRPr lang="en-US" altLang="zh-CN" sz="1900" dirty="0">
              <a:solidFill>
                <a:schemeClr val="tx1"/>
              </a:solidFill>
            </a:endParaRPr>
          </a:p>
          <a:p>
            <a:pPr marL="0" indent="0">
              <a:buNone/>
            </a:pPr>
            <a:r>
              <a:rPr lang="zh-CN" altLang="en-US" sz="1900" dirty="0">
                <a:solidFill>
                  <a:schemeClr val="tx1"/>
                </a:solidFill>
              </a:rPr>
              <a:t>      </a:t>
            </a:r>
          </a:p>
          <a:p>
            <a:endParaRPr lang="en-US" altLang="zh-CN" sz="1900" dirty="0">
              <a:solidFill>
                <a:schemeClr val="tx1"/>
              </a:solidFill>
            </a:endParaRPr>
          </a:p>
          <a:p>
            <a:pPr marL="0" indent="0">
              <a:buNone/>
            </a:pPr>
            <a:r>
              <a:rPr lang="en-US" altLang="zh-CN" sz="1900" dirty="0">
                <a:solidFill>
                  <a:schemeClr val="tx1"/>
                </a:solidFill>
              </a:rPr>
              <a:t>EPRO  PR642X</a:t>
            </a:r>
            <a:r>
              <a:rPr lang="zh-CN" altLang="en-US" sz="1900" dirty="0">
                <a:solidFill>
                  <a:schemeClr val="tx1"/>
                </a:solidFill>
              </a:rPr>
              <a:t>涡流传感器选型：</a:t>
            </a:r>
            <a:endParaRPr lang="en-US" altLang="zh-CN" sz="1900" dirty="0">
              <a:solidFill>
                <a:schemeClr val="tx1"/>
              </a:solidFill>
            </a:endParaRPr>
          </a:p>
          <a:p>
            <a:endParaRPr lang="zh-CN" altLang="en-US" sz="19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4437112"/>
            <a:ext cx="436245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956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ircle(in)">
                                      <p:cBhvr>
                                        <p:cTn id="24" dur="2000"/>
                                        <p:tgtEl>
                                          <p:spTgt spid="3">
                                            <p:txEl>
                                              <p:pRg st="3" end="3"/>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 calcmode="lin" valueType="num">
                                      <p:cBhvr additive="base">
                                        <p:cTn id="3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16632"/>
            <a:ext cx="8219256" cy="7632848"/>
          </a:xfrm>
        </p:spPr>
        <p:txBody>
          <a:bodyPr/>
          <a:lstStyle/>
          <a:p>
            <a:endParaRPr lang="en-US" altLang="zh-CN" sz="1800" dirty="0" smtClean="0"/>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594848654"/>
              </p:ext>
            </p:extLst>
          </p:nvPr>
        </p:nvGraphicFramePr>
        <p:xfrm>
          <a:off x="899592" y="60250"/>
          <a:ext cx="7056783" cy="6797750"/>
        </p:xfrm>
        <a:graphic>
          <a:graphicData uri="http://schemas.openxmlformats.org/drawingml/2006/table">
            <a:tbl>
              <a:tblPr>
                <a:tableStyleId>{5C22544A-7EE6-4342-B048-85BDC9FD1C3A}</a:tableStyleId>
              </a:tblPr>
              <a:tblGrid>
                <a:gridCol w="1208497"/>
                <a:gridCol w="883133"/>
                <a:gridCol w="768481"/>
                <a:gridCol w="883133"/>
                <a:gridCol w="121869"/>
                <a:gridCol w="883133"/>
                <a:gridCol w="768481"/>
                <a:gridCol w="220008"/>
                <a:gridCol w="220008"/>
                <a:gridCol w="220008"/>
                <a:gridCol w="220008"/>
                <a:gridCol w="220008"/>
                <a:gridCol w="220008"/>
                <a:gridCol w="220008"/>
              </a:tblGrid>
              <a:tr h="263485">
                <a:tc>
                  <a:txBody>
                    <a:bodyPr/>
                    <a:lstStyle/>
                    <a:p>
                      <a:pPr algn="ctr">
                        <a:spcAft>
                          <a:spcPts val="0"/>
                        </a:spcAft>
                      </a:pPr>
                      <a:r>
                        <a:rPr lang="zh-CN" sz="1200" kern="100" dirty="0">
                          <a:effectLst/>
                        </a:rPr>
                        <a:t>传感器型号</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a:effectLst/>
                        </a:rPr>
                        <a:t>PR6422/</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PR6423/</a:t>
                      </a:r>
                      <a:endParaRPr lang="zh-CN" sz="1200" kern="100">
                        <a:effectLst/>
                        <a:latin typeface="Times New Roman"/>
                        <a:ea typeface="宋体"/>
                      </a:endParaRPr>
                    </a:p>
                  </a:txBody>
                  <a:tcPr marL="31524" marR="31524" marT="0" marB="0" anchor="ctr"/>
                </a:tc>
                <a:tc gridSpan="2">
                  <a:txBody>
                    <a:bodyPr/>
                    <a:lstStyle/>
                    <a:p>
                      <a:pPr algn="ctr">
                        <a:spcAft>
                          <a:spcPts val="0"/>
                        </a:spcAft>
                      </a:pPr>
                      <a:r>
                        <a:rPr lang="en-US" sz="1200" kern="100">
                          <a:effectLst/>
                        </a:rPr>
                        <a:t>PR6424/</a:t>
                      </a:r>
                      <a:endParaRPr lang="zh-CN" sz="1200" kern="100">
                        <a:effectLst/>
                        <a:latin typeface="Times New Roman"/>
                        <a:ea typeface="宋体"/>
                      </a:endParaRPr>
                    </a:p>
                  </a:txBody>
                  <a:tcPr marL="31524" marR="31524" marT="0" marB="0" anchor="ctr"/>
                </a:tc>
                <a:tc hMerge="1">
                  <a:txBody>
                    <a:bodyPr/>
                    <a:lstStyle/>
                    <a:p>
                      <a:endParaRPr lang="zh-CN" altLang="en-US"/>
                    </a:p>
                  </a:txBody>
                  <a:tcPr/>
                </a:tc>
                <a:tc>
                  <a:txBody>
                    <a:bodyPr/>
                    <a:lstStyle/>
                    <a:p>
                      <a:pPr algn="ctr">
                        <a:spcAft>
                          <a:spcPts val="0"/>
                        </a:spcAft>
                      </a:pPr>
                      <a:r>
                        <a:rPr lang="en-US" sz="1200" kern="100">
                          <a:effectLst/>
                        </a:rPr>
                        <a:t>PR6425/</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PR6426/</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a:effectLst/>
                        </a:rPr>
                        <a:t>X</a:t>
                      </a:r>
                      <a:endParaRPr lang="zh-CN" sz="1200" b="1">
                        <a:effectLst/>
                        <a:latin typeface="Times New Roman"/>
                        <a:cs typeface="Times New Roman"/>
                      </a:endParaRPr>
                    </a:p>
                  </a:txBody>
                  <a:tcPr marL="31524" marR="31524" marT="0" marB="0" anchor="ctr"/>
                </a:tc>
                <a:tc>
                  <a:txBody>
                    <a:bodyPr/>
                    <a:lstStyle/>
                    <a:p>
                      <a:pPr algn="ctr">
                        <a:spcAft>
                          <a:spcPts val="0"/>
                        </a:spcAft>
                      </a:pPr>
                      <a:r>
                        <a:rPr lang="en-US" sz="1200" kern="100">
                          <a:effectLst/>
                        </a:rPr>
                        <a:t>X</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X</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X</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X</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X</a:t>
                      </a:r>
                      <a:endParaRPr lang="zh-CN" sz="1200" kern="100">
                        <a:effectLst/>
                        <a:latin typeface="Times New Roman"/>
                        <a:ea typeface="宋体"/>
                      </a:endParaRPr>
                    </a:p>
                  </a:txBody>
                  <a:tcPr marL="31524" marR="31524" marT="0" marB="0" anchor="ctr"/>
                </a:tc>
              </a:tr>
              <a:tr h="263485">
                <a:tc rowSpan="2">
                  <a:txBody>
                    <a:bodyPr/>
                    <a:lstStyle/>
                    <a:p>
                      <a:pPr algn="ctr">
                        <a:spcAft>
                          <a:spcPts val="0"/>
                        </a:spcAft>
                        <a:tabLst>
                          <a:tab pos="183515" algn="l"/>
                        </a:tabLst>
                      </a:pPr>
                      <a:r>
                        <a:rPr lang="zh-CN" sz="1200" kern="100" dirty="0">
                          <a:effectLst/>
                        </a:rPr>
                        <a:t>公制螺纹</a:t>
                      </a:r>
                    </a:p>
                    <a:p>
                      <a:pPr algn="ctr">
                        <a:spcAft>
                          <a:spcPts val="0"/>
                        </a:spcAft>
                        <a:tabLst>
                          <a:tab pos="183515" algn="l"/>
                        </a:tabLst>
                      </a:pPr>
                      <a:r>
                        <a:rPr lang="en-US" sz="1200" kern="100" dirty="0">
                          <a:effectLst/>
                        </a:rPr>
                        <a:t> </a:t>
                      </a:r>
                      <a:endParaRPr lang="zh-CN" sz="1200" kern="100" dirty="0">
                        <a:effectLst/>
                      </a:endParaRPr>
                    </a:p>
                    <a:p>
                      <a:pPr algn="ctr">
                        <a:spcAft>
                          <a:spcPts val="0"/>
                        </a:spcAft>
                        <a:tabLst>
                          <a:tab pos="183515" algn="l"/>
                        </a:tabLst>
                      </a:pPr>
                      <a:r>
                        <a:rPr lang="zh-CN" sz="1200" kern="100" dirty="0">
                          <a:effectLst/>
                        </a:rPr>
                        <a:t>英制螺纹</a:t>
                      </a:r>
                      <a:endParaRPr lang="zh-CN" sz="1200" kern="100" dirty="0">
                        <a:effectLst/>
                        <a:latin typeface="Times New Roman"/>
                        <a:ea typeface="宋体"/>
                      </a:endParaRPr>
                    </a:p>
                  </a:txBody>
                  <a:tcPr marL="31524" marR="31524" marT="0" marB="0" anchor="ctr"/>
                </a:tc>
                <a:tc>
                  <a:txBody>
                    <a:bodyPr/>
                    <a:lstStyle/>
                    <a:p>
                      <a:pPr algn="ctr">
                        <a:spcAft>
                          <a:spcPts val="0"/>
                        </a:spcAft>
                        <a:tabLst>
                          <a:tab pos="183515" algn="l"/>
                        </a:tabLst>
                      </a:pPr>
                      <a:r>
                        <a:rPr lang="en-US" sz="1200" kern="100">
                          <a:effectLst/>
                        </a:rPr>
                        <a:t>M6×0.5</a:t>
                      </a:r>
                      <a:endParaRPr lang="zh-CN" sz="1200" kern="100">
                        <a:effectLst/>
                        <a:latin typeface="Times New Roman"/>
                        <a:ea typeface="宋体"/>
                      </a:endParaRPr>
                    </a:p>
                  </a:txBody>
                  <a:tcPr marL="31524" marR="31524" marT="0" marB="0" anchor="ctr"/>
                </a:tc>
                <a:tc>
                  <a:txBody>
                    <a:bodyPr/>
                    <a:lstStyle/>
                    <a:p>
                      <a:pPr algn="ctr">
                        <a:spcAft>
                          <a:spcPts val="0"/>
                        </a:spcAft>
                        <a:tabLst>
                          <a:tab pos="183515" algn="l"/>
                        </a:tabLst>
                      </a:pPr>
                      <a:r>
                        <a:rPr lang="en-US" sz="1200" kern="100">
                          <a:effectLst/>
                        </a:rPr>
                        <a:t>M10×1</a:t>
                      </a:r>
                      <a:endParaRPr lang="zh-CN" sz="1200" kern="100">
                        <a:effectLst/>
                        <a:latin typeface="Times New Roman"/>
                        <a:ea typeface="宋体"/>
                      </a:endParaRPr>
                    </a:p>
                  </a:txBody>
                  <a:tcPr marL="31524" marR="31524" marT="0" marB="0" anchor="ctr"/>
                </a:tc>
                <a:tc gridSpan="2">
                  <a:txBody>
                    <a:bodyPr/>
                    <a:lstStyle/>
                    <a:p>
                      <a:pPr algn="ctr">
                        <a:spcAft>
                          <a:spcPts val="0"/>
                        </a:spcAft>
                        <a:tabLst>
                          <a:tab pos="183515" algn="l"/>
                        </a:tabLst>
                      </a:pPr>
                      <a:r>
                        <a:rPr lang="en-US" sz="1200" kern="100" dirty="0">
                          <a:effectLst/>
                        </a:rPr>
                        <a:t>M18×1.5</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a:txBody>
                    <a:bodyPr/>
                    <a:lstStyle/>
                    <a:p>
                      <a:pPr algn="ctr">
                        <a:spcAft>
                          <a:spcPts val="0"/>
                        </a:spcAft>
                        <a:tabLst>
                          <a:tab pos="183515" algn="l"/>
                        </a:tabLst>
                      </a:pPr>
                      <a:r>
                        <a:rPr lang="en-US" sz="1200" kern="100">
                          <a:effectLst/>
                        </a:rPr>
                        <a:t>M18×1.5</a:t>
                      </a:r>
                      <a:endParaRPr lang="zh-CN" sz="1200" kern="100">
                        <a:effectLst/>
                        <a:latin typeface="Times New Roman"/>
                        <a:ea typeface="宋体"/>
                      </a:endParaRPr>
                    </a:p>
                  </a:txBody>
                  <a:tcPr marL="31524" marR="31524" marT="0" marB="0" anchor="ctr"/>
                </a:tc>
                <a:tc>
                  <a:txBody>
                    <a:bodyPr/>
                    <a:lstStyle/>
                    <a:p>
                      <a:pPr algn="ctr">
                        <a:spcAft>
                          <a:spcPts val="0"/>
                        </a:spcAft>
                        <a:tabLst>
                          <a:tab pos="183515" algn="l"/>
                        </a:tabLst>
                      </a:pPr>
                      <a:r>
                        <a:rPr lang="zh-CN" sz="1200" kern="100">
                          <a:effectLst/>
                        </a:rPr>
                        <a:t>矩形法兰</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0</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ctr">
                        <a:spcAft>
                          <a:spcPts val="0"/>
                        </a:spcAft>
                        <a:tabLst>
                          <a:tab pos="183515" algn="l"/>
                        </a:tabLst>
                      </a:pPr>
                      <a:r>
                        <a:rPr lang="en-US" sz="1200" kern="100" dirty="0">
                          <a:effectLst/>
                        </a:rPr>
                        <a:t>1/4″ – 28</a:t>
                      </a:r>
                      <a:endParaRPr lang="zh-CN" sz="1200" kern="100" dirty="0">
                        <a:effectLst/>
                      </a:endParaRPr>
                    </a:p>
                    <a:p>
                      <a:pPr algn="ctr">
                        <a:spcAft>
                          <a:spcPts val="0"/>
                        </a:spcAft>
                        <a:tabLst>
                          <a:tab pos="183515" algn="l"/>
                        </a:tabLst>
                      </a:pPr>
                      <a:r>
                        <a:rPr lang="en-US" sz="1200" kern="100" dirty="0">
                          <a:effectLst/>
                        </a:rPr>
                        <a:t>UNF – 2A</a:t>
                      </a:r>
                      <a:endParaRPr lang="zh-CN" sz="1200" kern="100" dirty="0">
                        <a:effectLst/>
                        <a:latin typeface="Times New Roman"/>
                        <a:ea typeface="宋体"/>
                      </a:endParaRPr>
                    </a:p>
                  </a:txBody>
                  <a:tcPr marL="31524" marR="31524" marT="0" marB="0" anchor="ctr"/>
                </a:tc>
                <a:tc>
                  <a:txBody>
                    <a:bodyPr/>
                    <a:lstStyle/>
                    <a:p>
                      <a:pPr algn="ctr">
                        <a:spcAft>
                          <a:spcPts val="0"/>
                        </a:spcAft>
                        <a:tabLst>
                          <a:tab pos="183515" algn="l"/>
                        </a:tabLst>
                      </a:pPr>
                      <a:r>
                        <a:rPr lang="en-US" sz="1200" kern="100" dirty="0">
                          <a:effectLst/>
                        </a:rPr>
                        <a:t>3/8″ – 24</a:t>
                      </a:r>
                      <a:endParaRPr lang="zh-CN" sz="1200" kern="100" dirty="0">
                        <a:effectLst/>
                      </a:endParaRPr>
                    </a:p>
                    <a:p>
                      <a:pPr algn="ctr">
                        <a:spcAft>
                          <a:spcPts val="0"/>
                        </a:spcAft>
                        <a:tabLst>
                          <a:tab pos="183515" algn="l"/>
                        </a:tabLst>
                      </a:pPr>
                      <a:r>
                        <a:rPr lang="en-US" sz="1200" kern="100" dirty="0">
                          <a:effectLst/>
                        </a:rPr>
                        <a:t>UNF – 2A</a:t>
                      </a:r>
                      <a:endParaRPr lang="zh-CN" sz="1200" kern="100" dirty="0">
                        <a:effectLst/>
                        <a:latin typeface="Times New Roman"/>
                        <a:ea typeface="宋体"/>
                      </a:endParaRPr>
                    </a:p>
                  </a:txBody>
                  <a:tcPr marL="31524" marR="31524" marT="0" marB="0" anchor="ctr"/>
                </a:tc>
                <a:tc gridSpan="2">
                  <a:txBody>
                    <a:bodyPr/>
                    <a:lstStyle/>
                    <a:p>
                      <a:pPr algn="ctr">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hMerge="1">
                  <a:txBody>
                    <a:bodyPr/>
                    <a:lstStyle/>
                    <a:p>
                      <a:endParaRPr lang="zh-CN" altLang="en-US"/>
                    </a:p>
                  </a:txBody>
                  <a:tcPr/>
                </a:tc>
                <a:tc>
                  <a:txBody>
                    <a:bodyPr/>
                    <a:lstStyle/>
                    <a:p>
                      <a:pPr algn="ctr">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1</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376075">
                <a:tc gridSpan="7">
                  <a:txBody>
                    <a:bodyPr/>
                    <a:lstStyle/>
                    <a:p>
                      <a:pPr algn="just">
                        <a:spcAft>
                          <a:spcPts val="0"/>
                        </a:spcAft>
                        <a:tabLst>
                          <a:tab pos="183515" algn="l"/>
                        </a:tabLst>
                      </a:pPr>
                      <a:r>
                        <a:rPr lang="zh-CN" sz="1200" kern="100" dirty="0">
                          <a:effectLst/>
                        </a:rPr>
                        <a:t>电缆铠装</a:t>
                      </a:r>
                      <a:r>
                        <a:rPr lang="en-US" sz="1200" kern="100" dirty="0">
                          <a:effectLst/>
                        </a:rPr>
                        <a:t>:</a:t>
                      </a:r>
                      <a:endParaRPr lang="zh-CN" sz="1200" kern="100" dirty="0">
                        <a:effectLst/>
                      </a:endParaRPr>
                    </a:p>
                    <a:p>
                      <a:pPr indent="228600" algn="just">
                        <a:spcAft>
                          <a:spcPts val="0"/>
                        </a:spcAft>
                        <a:tabLst>
                          <a:tab pos="183515" algn="l"/>
                        </a:tabLst>
                      </a:pPr>
                      <a:r>
                        <a:rPr lang="zh-CN" sz="1200" kern="100" dirty="0">
                          <a:effectLst/>
                        </a:rPr>
                        <a:t>无</a:t>
                      </a:r>
                      <a:r>
                        <a:rPr lang="en-US" sz="1200" kern="100" dirty="0" smtClean="0">
                          <a:effectLst/>
                        </a:rPr>
                        <a:t>...................................................................................................................................</a:t>
                      </a:r>
                      <a:endParaRPr lang="zh-CN" sz="1200" kern="100" dirty="0">
                        <a:effectLst/>
                      </a:endParaRPr>
                    </a:p>
                    <a:p>
                      <a:pPr indent="228600" algn="just">
                        <a:spcAft>
                          <a:spcPts val="0"/>
                        </a:spcAft>
                        <a:tabLst>
                          <a:tab pos="183515" algn="l"/>
                        </a:tabLst>
                      </a:pPr>
                      <a:r>
                        <a:rPr lang="zh-CN" sz="1200" kern="100" dirty="0">
                          <a:effectLst/>
                        </a:rPr>
                        <a:t>有</a:t>
                      </a:r>
                      <a:r>
                        <a:rPr lang="en-US" sz="1200" kern="100" dirty="0" smtClean="0">
                          <a:effectLst/>
                        </a:rPr>
                        <a:t>…................................................................................................................................</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0</a:t>
                      </a:r>
                      <a:endParaRPr lang="zh-CN" sz="1200" kern="100">
                        <a:effectLst/>
                      </a:endParaRPr>
                    </a:p>
                    <a:p>
                      <a:pPr algn="ctr">
                        <a:spcAft>
                          <a:spcPts val="0"/>
                        </a:spcAft>
                      </a:pPr>
                      <a:r>
                        <a:rPr lang="en-US" sz="1200" kern="100">
                          <a:effectLst/>
                        </a:rPr>
                        <a:t>1</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a:txBody>
                    <a:bodyPr/>
                    <a:lstStyle/>
                    <a:p>
                      <a:pPr algn="just">
                        <a:spcAft>
                          <a:spcPts val="0"/>
                        </a:spcAft>
                        <a:tabLst>
                          <a:tab pos="183515" algn="l"/>
                        </a:tabLst>
                      </a:pPr>
                      <a:r>
                        <a:rPr lang="zh-CN" sz="1200" kern="100">
                          <a:effectLst/>
                        </a:rPr>
                        <a:t>传感器头的长度</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dirty="0">
                          <a:effectLst/>
                        </a:rPr>
                        <a:t>5.3mm</a:t>
                      </a:r>
                      <a:endParaRPr lang="zh-CN" sz="1200" kern="100" dirty="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9mm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a:effectLst/>
                        </a:rPr>
                        <a:t>13mm</a:t>
                      </a:r>
                      <a:endParaRPr lang="zh-CN" sz="1200" kern="100">
                        <a:effectLst/>
                        <a:latin typeface="Times New Roman"/>
                        <a:ea typeface="宋体"/>
                      </a:endParaRPr>
                    </a:p>
                  </a:txBody>
                  <a:tcPr marL="31524" marR="31524" marT="0" marB="0" anchor="ctr"/>
                </a:tc>
                <a:tc hMerge="1">
                  <a:txBody>
                    <a:bodyPr/>
                    <a:lstStyle/>
                    <a:p>
                      <a:endParaRPr lang="zh-CN" altLang="en-US"/>
                    </a:p>
                  </a:txBody>
                  <a:tcPr/>
                </a:tc>
                <a:tc>
                  <a:txBody>
                    <a:bodyPr/>
                    <a:lstStyle/>
                    <a:p>
                      <a:pPr algn="just">
                        <a:spcAft>
                          <a:spcPts val="0"/>
                        </a:spcAft>
                        <a:tabLst>
                          <a:tab pos="183515" algn="l"/>
                        </a:tabLst>
                      </a:pPr>
                      <a:r>
                        <a:rPr lang="en-US" sz="1200" kern="100">
                          <a:effectLst/>
                        </a:rPr>
                        <a:t>  16mm</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rowSpan="11">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rowSpan="10">
                  <a:txBody>
                    <a:bodyPr/>
                    <a:lstStyle/>
                    <a:p>
                      <a:pPr algn="just">
                        <a:spcAft>
                          <a:spcPts val="0"/>
                        </a:spcAft>
                        <a:tabLst>
                          <a:tab pos="183515" algn="l"/>
                        </a:tabLst>
                      </a:pPr>
                      <a:r>
                        <a:rPr lang="zh-CN" sz="1200" kern="100">
                          <a:effectLst/>
                        </a:rPr>
                        <a:t>螺纹长度：</a:t>
                      </a:r>
                    </a:p>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dirty="0">
                          <a:effectLst/>
                        </a:rPr>
                        <a:t>20mm</a:t>
                      </a:r>
                      <a:endParaRPr lang="zh-CN" sz="1200" kern="100" dirty="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dirty="0">
                          <a:effectLst/>
                        </a:rPr>
                        <a:t>25mm</a:t>
                      </a:r>
                      <a:endParaRPr lang="zh-CN" sz="1200" kern="100" dirty="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a:effectLst/>
                        </a:rPr>
                        <a:t>40mm</a:t>
                      </a:r>
                      <a:endParaRPr lang="zh-CN" sz="1200" kern="100">
                        <a:effectLst/>
                        <a:latin typeface="Times New Roman"/>
                        <a:ea typeface="宋体"/>
                      </a:endParaRPr>
                    </a:p>
                  </a:txBody>
                  <a:tcPr marL="31524" marR="31524" marT="0" marB="0" anchor="ctr"/>
                </a:tc>
                <a:tc hMerge="1">
                  <a:txBody>
                    <a:bodyPr/>
                    <a:lstStyle/>
                    <a:p>
                      <a:endParaRPr lang="zh-CN" altLang="en-US"/>
                    </a:p>
                  </a:txBody>
                  <a:tcPr/>
                </a:tc>
                <a:tc>
                  <a:txBody>
                    <a:bodyPr/>
                    <a:lstStyle/>
                    <a:p>
                      <a:pPr algn="just">
                        <a:spcAft>
                          <a:spcPts val="0"/>
                        </a:spcAft>
                        <a:tabLst>
                          <a:tab pos="183515" algn="l"/>
                        </a:tabLst>
                      </a:pPr>
                      <a:r>
                        <a:rPr lang="en-US" sz="1200" kern="100">
                          <a:effectLst/>
                        </a:rPr>
                        <a:t>  35mm</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zh-CN" sz="1200" kern="100">
                          <a:effectLst/>
                        </a:rPr>
                        <a:t>矩形法兰</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0</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dirty="0">
                          <a:effectLst/>
                        </a:rPr>
                        <a:t>30mm</a:t>
                      </a:r>
                      <a:endParaRPr lang="zh-CN" sz="1200" kern="100" dirty="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dirty="0">
                          <a:effectLst/>
                        </a:rPr>
                        <a:t>35mm</a:t>
                      </a:r>
                      <a:endParaRPr lang="zh-CN" sz="1200" kern="100" dirty="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a:effectLst/>
                        </a:rPr>
                        <a:t>50mm</a:t>
                      </a:r>
                      <a:endParaRPr lang="zh-CN" sz="1200" kern="100">
                        <a:effectLst/>
                        <a:latin typeface="Times New Roman"/>
                        <a:ea typeface="宋体"/>
                      </a:endParaRPr>
                    </a:p>
                  </a:txBody>
                  <a:tcPr marL="31524" marR="31524" marT="0" marB="0" anchor="ctr"/>
                </a:tc>
                <a:tc hMerge="1">
                  <a:txBody>
                    <a:bodyPr/>
                    <a:lstStyle/>
                    <a:p>
                      <a:endParaRPr lang="zh-CN" altLang="en-US"/>
                    </a:p>
                  </a:txBody>
                  <a:tcPr/>
                </a:tc>
                <a:tc rowSpan="9">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rowSpan="9">
                  <a:txBody>
                    <a:bodyPr/>
                    <a:lstStyle/>
                    <a:p>
                      <a:pPr algn="just">
                        <a:spcAft>
                          <a:spcPts val="0"/>
                        </a:spcAft>
                        <a:tabLst>
                          <a:tab pos="183515" algn="l"/>
                        </a:tabLst>
                      </a:pPr>
                      <a:r>
                        <a:rPr lang="en-US" sz="1200" kern="100" dirty="0">
                          <a:effectLst/>
                        </a:rPr>
                        <a:t> </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1</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40mm</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dirty="0">
                          <a:effectLst/>
                        </a:rPr>
                        <a:t>45mm</a:t>
                      </a:r>
                      <a:endParaRPr lang="zh-CN" sz="1200" kern="100" dirty="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a:effectLst/>
                        </a:rPr>
                        <a:t>60mm</a:t>
                      </a:r>
                      <a:endParaRPr lang="zh-CN" sz="1200" kern="10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2</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50mm</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55mm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70mm</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3</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dirty="0">
                          <a:effectLst/>
                        </a:rPr>
                        <a:t>65mm</a:t>
                      </a:r>
                      <a:endParaRPr lang="zh-CN" sz="1200" kern="100" dirty="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80mm</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4</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75mm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90mm</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5</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85mm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100mm</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6</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95mm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110mm</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7</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105mm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 </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8</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263485">
                <a:tc vMerge="1">
                  <a:txBody>
                    <a:bodyPr/>
                    <a:lstStyle/>
                    <a:p>
                      <a:endParaRPr lang="zh-CN" altLang="en-US"/>
                    </a:p>
                  </a:txBody>
                  <a:tcPr/>
                </a:tc>
                <a:tc>
                  <a:txBody>
                    <a:bodyPr/>
                    <a:lstStyle/>
                    <a:p>
                      <a:pPr algn="just">
                        <a:spcAft>
                          <a:spcPts val="0"/>
                        </a:spcAft>
                        <a:tabLst>
                          <a:tab pos="183515" algn="l"/>
                        </a:tabLst>
                      </a:pPr>
                      <a:r>
                        <a:rPr lang="en-US" sz="1200" kern="100">
                          <a:effectLst/>
                        </a:rPr>
                        <a:t> </a:t>
                      </a:r>
                      <a:endParaRPr lang="zh-CN" sz="1200" kern="100">
                        <a:effectLst/>
                        <a:latin typeface="Times New Roman"/>
                        <a:ea typeface="宋体"/>
                      </a:endParaRPr>
                    </a:p>
                  </a:txBody>
                  <a:tcPr marL="31524" marR="31524" marT="0" marB="0" anchor="ctr"/>
                </a:tc>
                <a:tc>
                  <a:txBody>
                    <a:bodyPr/>
                    <a:lstStyle/>
                    <a:p>
                      <a:pPr algn="just">
                        <a:spcAft>
                          <a:spcPts val="0"/>
                        </a:spcAft>
                        <a:tabLst>
                          <a:tab pos="183515" algn="l"/>
                        </a:tabLst>
                      </a:pPr>
                      <a:r>
                        <a:rPr lang="en-US" sz="1200" kern="100">
                          <a:effectLst/>
                        </a:rPr>
                        <a:t>115mm</a:t>
                      </a:r>
                      <a:endParaRPr lang="zh-CN" sz="1200" kern="100">
                        <a:effectLst/>
                        <a:latin typeface="Times New Roman"/>
                        <a:ea typeface="宋体"/>
                      </a:endParaRPr>
                    </a:p>
                  </a:txBody>
                  <a:tcPr marL="31524" marR="31524" marT="0" marB="0" anchor="ctr"/>
                </a:tc>
                <a:tc gridSpan="2">
                  <a:txBody>
                    <a:bodyPr/>
                    <a:lstStyle/>
                    <a:p>
                      <a:pPr algn="just">
                        <a:spcAft>
                          <a:spcPts val="0"/>
                        </a:spcAft>
                        <a:tabLst>
                          <a:tab pos="183515" algn="l"/>
                        </a:tabLst>
                      </a:pPr>
                      <a:r>
                        <a:rPr lang="en-US" sz="1200" kern="100" dirty="0">
                          <a:effectLst/>
                        </a:rPr>
                        <a:t> </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9</a:t>
                      </a:r>
                      <a:endParaRPr lang="zh-CN" sz="1200" kern="100">
                        <a:effectLst/>
                        <a:latin typeface="Times New Roman"/>
                        <a:ea typeface="宋体"/>
                      </a:endParaRPr>
                    </a:p>
                  </a:txBody>
                  <a:tcPr marL="31524" marR="31524" marT="0" marB="0" anchor="ctr"/>
                </a:tc>
                <a:tc vMerge="1">
                  <a:txBody>
                    <a:bodyPr/>
                    <a:lstStyle/>
                    <a:p>
                      <a:endParaRPr lang="zh-CN" altLang="en-US"/>
                    </a:p>
                  </a:txBody>
                  <a:tcP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376075">
                <a:tc gridSpan="7">
                  <a:txBody>
                    <a:bodyPr/>
                    <a:lstStyle/>
                    <a:p>
                      <a:pPr algn="just">
                        <a:spcAft>
                          <a:spcPts val="0"/>
                        </a:spcAft>
                        <a:tabLst>
                          <a:tab pos="183515" algn="l"/>
                        </a:tabLst>
                      </a:pPr>
                      <a:r>
                        <a:rPr lang="en-US" sz="1200" kern="100" dirty="0">
                          <a:effectLst/>
                        </a:rPr>
                        <a:t>1 </a:t>
                      </a:r>
                      <a:r>
                        <a:rPr lang="zh-CN" sz="1200" kern="100" dirty="0">
                          <a:effectLst/>
                        </a:rPr>
                        <a:t>米电缆处接头</a:t>
                      </a:r>
                      <a:r>
                        <a:rPr lang="en-US" sz="1200" kern="100" dirty="0">
                          <a:effectLst/>
                        </a:rPr>
                        <a:t>:</a:t>
                      </a:r>
                      <a:endParaRPr lang="zh-CN" sz="1200" kern="100" dirty="0">
                        <a:effectLst/>
                      </a:endParaRPr>
                    </a:p>
                    <a:p>
                      <a:pPr indent="228600" algn="just">
                        <a:spcAft>
                          <a:spcPts val="0"/>
                        </a:spcAft>
                        <a:tabLst>
                          <a:tab pos="183515" algn="l"/>
                        </a:tabLst>
                      </a:pPr>
                      <a:r>
                        <a:rPr lang="zh-CN" sz="1200" kern="100" dirty="0">
                          <a:effectLst/>
                        </a:rPr>
                        <a:t>有</a:t>
                      </a:r>
                      <a:r>
                        <a:rPr lang="en-US" sz="1200" kern="100" dirty="0" smtClean="0">
                          <a:effectLst/>
                        </a:rPr>
                        <a:t>....................................................................................................................................</a:t>
                      </a:r>
                      <a:endParaRPr lang="zh-CN" sz="1200" kern="100" dirty="0">
                        <a:effectLst/>
                      </a:endParaRPr>
                    </a:p>
                    <a:p>
                      <a:pPr indent="228600" algn="just">
                        <a:spcAft>
                          <a:spcPts val="0"/>
                        </a:spcAft>
                        <a:tabLst>
                          <a:tab pos="183515" algn="l"/>
                        </a:tabLst>
                      </a:pPr>
                      <a:r>
                        <a:rPr lang="zh-CN" sz="1200" kern="100" dirty="0">
                          <a:effectLst/>
                        </a:rPr>
                        <a:t>无</a:t>
                      </a:r>
                      <a:r>
                        <a:rPr lang="en-US" sz="1200" kern="100" dirty="0" smtClean="0">
                          <a:effectLst/>
                        </a:rPr>
                        <a:t>.....................................................................................................................................</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0</a:t>
                      </a:r>
                      <a:endParaRPr lang="zh-CN" sz="1200" kern="100">
                        <a:effectLst/>
                      </a:endParaRPr>
                    </a:p>
                    <a:p>
                      <a:pPr algn="ctr">
                        <a:spcAft>
                          <a:spcPts val="0"/>
                        </a:spcAft>
                      </a:pPr>
                      <a:r>
                        <a:rPr lang="en-US" sz="1200" kern="100">
                          <a:effectLst/>
                        </a:rPr>
                        <a:t>1</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latin typeface="Times New Roman"/>
                        <a:ea typeface="宋体"/>
                      </a:endParaRPr>
                    </a:p>
                  </a:txBody>
                  <a:tcPr marL="31524" marR="31524" marT="0" marB="0" anchor="ctr"/>
                </a:tc>
              </a:tr>
              <a:tr h="752153">
                <a:tc gridSpan="7">
                  <a:txBody>
                    <a:bodyPr/>
                    <a:lstStyle/>
                    <a:p>
                      <a:pPr algn="just">
                        <a:spcAft>
                          <a:spcPts val="0"/>
                        </a:spcAft>
                        <a:tabLst>
                          <a:tab pos="183515" algn="l"/>
                        </a:tabLst>
                      </a:pPr>
                      <a:r>
                        <a:rPr lang="zh-CN" sz="1200" kern="100" dirty="0">
                          <a:effectLst/>
                        </a:rPr>
                        <a:t>电缆总长度</a:t>
                      </a:r>
                      <a:r>
                        <a:rPr lang="en-US" sz="1200" kern="100" dirty="0">
                          <a:effectLst/>
                        </a:rPr>
                        <a:t>:</a:t>
                      </a:r>
                      <a:endParaRPr lang="zh-CN" sz="1200" kern="100" dirty="0">
                        <a:effectLst/>
                      </a:endParaRPr>
                    </a:p>
                    <a:p>
                      <a:pPr indent="228600" algn="just">
                        <a:spcAft>
                          <a:spcPts val="0"/>
                        </a:spcAft>
                        <a:tabLst>
                          <a:tab pos="183515" algn="l"/>
                        </a:tabLst>
                      </a:pPr>
                      <a:r>
                        <a:rPr lang="en-US" sz="1200" kern="100" dirty="0">
                          <a:effectLst/>
                        </a:rPr>
                        <a:t>4m</a:t>
                      </a:r>
                      <a:r>
                        <a:rPr lang="en-US" sz="1200" kern="100" dirty="0" smtClean="0">
                          <a:effectLst/>
                        </a:rPr>
                        <a:t>...................................................................................................................................</a:t>
                      </a:r>
                      <a:endParaRPr lang="zh-CN" sz="1200" kern="100" dirty="0">
                        <a:effectLst/>
                      </a:endParaRPr>
                    </a:p>
                    <a:p>
                      <a:pPr indent="228600" algn="just">
                        <a:spcAft>
                          <a:spcPts val="0"/>
                        </a:spcAft>
                        <a:tabLst>
                          <a:tab pos="183515" algn="l"/>
                        </a:tabLst>
                      </a:pPr>
                      <a:r>
                        <a:rPr lang="en-US" sz="1200" kern="100" dirty="0">
                          <a:effectLst/>
                        </a:rPr>
                        <a:t>5m</a:t>
                      </a:r>
                      <a:r>
                        <a:rPr lang="en-US" sz="1200" kern="100" dirty="0" smtClean="0">
                          <a:effectLst/>
                        </a:rPr>
                        <a:t>...................................................................................................................................</a:t>
                      </a:r>
                      <a:endParaRPr lang="zh-CN" sz="1200" kern="100" dirty="0">
                        <a:effectLst/>
                      </a:endParaRPr>
                    </a:p>
                    <a:p>
                      <a:pPr indent="228600" algn="just">
                        <a:spcAft>
                          <a:spcPts val="0"/>
                        </a:spcAft>
                        <a:tabLst>
                          <a:tab pos="183515" algn="l"/>
                        </a:tabLst>
                      </a:pPr>
                      <a:r>
                        <a:rPr lang="en-US" sz="1200" kern="100" dirty="0">
                          <a:effectLst/>
                        </a:rPr>
                        <a:t>6m</a:t>
                      </a:r>
                      <a:r>
                        <a:rPr lang="en-US" sz="1200" kern="100" dirty="0" smtClean="0">
                          <a:effectLst/>
                        </a:rPr>
                        <a:t>...................................................................................................................................</a:t>
                      </a:r>
                      <a:endParaRPr lang="zh-CN" sz="1200" kern="100" dirty="0">
                        <a:effectLst/>
                      </a:endParaRPr>
                    </a:p>
                    <a:p>
                      <a:pPr indent="228600" algn="just">
                        <a:spcAft>
                          <a:spcPts val="0"/>
                        </a:spcAft>
                        <a:tabLst>
                          <a:tab pos="183515" algn="l"/>
                        </a:tabLst>
                      </a:pPr>
                      <a:r>
                        <a:rPr lang="en-US" sz="1200" kern="100" dirty="0">
                          <a:effectLst/>
                        </a:rPr>
                        <a:t>8m</a:t>
                      </a:r>
                      <a:r>
                        <a:rPr lang="en-US" sz="1200" kern="100" dirty="0" smtClean="0">
                          <a:effectLst/>
                        </a:rPr>
                        <a:t>...................................................................................................................................</a:t>
                      </a:r>
                      <a:endParaRPr lang="zh-CN" sz="1200" kern="100" dirty="0">
                        <a:effectLst/>
                      </a:endParaRPr>
                    </a:p>
                    <a:p>
                      <a:pPr indent="228600" algn="just">
                        <a:spcAft>
                          <a:spcPts val="0"/>
                        </a:spcAft>
                        <a:tabLst>
                          <a:tab pos="183515" algn="l"/>
                        </a:tabLst>
                      </a:pPr>
                      <a:r>
                        <a:rPr lang="en-US" sz="1200" kern="100" dirty="0">
                          <a:effectLst/>
                        </a:rPr>
                        <a:t>10m</a:t>
                      </a:r>
                      <a:r>
                        <a:rPr lang="en-US" sz="1200" kern="100" dirty="0" smtClean="0">
                          <a:effectLst/>
                        </a:rPr>
                        <a:t>................................................................................................................................</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dirty="0">
                          <a:effectLst/>
                        </a:rPr>
                        <a:t> </a:t>
                      </a:r>
                      <a:endParaRPr lang="zh-CN" sz="1200" kern="100" dirty="0">
                        <a:effectLst/>
                      </a:endParaRPr>
                    </a:p>
                    <a:p>
                      <a:pPr algn="ctr">
                        <a:spcAft>
                          <a:spcPts val="0"/>
                        </a:spcAft>
                      </a:pPr>
                      <a:r>
                        <a:rPr lang="en-US" sz="1200" kern="100" dirty="0">
                          <a:effectLst/>
                        </a:rPr>
                        <a:t>0</a:t>
                      </a:r>
                      <a:endParaRPr lang="zh-CN" sz="1200" kern="100" dirty="0">
                        <a:effectLst/>
                      </a:endParaRPr>
                    </a:p>
                    <a:p>
                      <a:pPr algn="ctr">
                        <a:spcAft>
                          <a:spcPts val="0"/>
                        </a:spcAft>
                      </a:pPr>
                      <a:r>
                        <a:rPr lang="en-US" sz="1200" kern="100" dirty="0">
                          <a:effectLst/>
                        </a:rPr>
                        <a:t>1</a:t>
                      </a:r>
                      <a:endParaRPr lang="zh-CN" sz="1200" kern="100" dirty="0">
                        <a:effectLst/>
                      </a:endParaRPr>
                    </a:p>
                    <a:p>
                      <a:pPr algn="ctr">
                        <a:spcAft>
                          <a:spcPts val="0"/>
                        </a:spcAft>
                      </a:pPr>
                      <a:r>
                        <a:rPr lang="en-US" sz="1200" kern="100" dirty="0">
                          <a:effectLst/>
                        </a:rPr>
                        <a:t>2</a:t>
                      </a:r>
                      <a:endParaRPr lang="zh-CN" sz="1200" kern="100" dirty="0">
                        <a:effectLst/>
                      </a:endParaRPr>
                    </a:p>
                    <a:p>
                      <a:pPr algn="ctr">
                        <a:spcAft>
                          <a:spcPts val="0"/>
                        </a:spcAft>
                      </a:pPr>
                      <a:r>
                        <a:rPr lang="en-US" sz="1200" kern="100" dirty="0">
                          <a:effectLst/>
                        </a:rPr>
                        <a:t>3</a:t>
                      </a:r>
                      <a:endParaRPr lang="zh-CN" sz="1200" kern="100" dirty="0">
                        <a:effectLst/>
                      </a:endParaRPr>
                    </a:p>
                    <a:p>
                      <a:pPr algn="ctr">
                        <a:spcAft>
                          <a:spcPts val="0"/>
                        </a:spcAft>
                      </a:pPr>
                      <a:r>
                        <a:rPr lang="en-US" sz="1200" kern="100" dirty="0">
                          <a:effectLst/>
                        </a:rPr>
                        <a:t>4</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 </a:t>
                      </a:r>
                      <a:endParaRPr lang="zh-CN" sz="1200" kern="100" dirty="0">
                        <a:effectLst/>
                        <a:latin typeface="Times New Roman"/>
                        <a:ea typeface="宋体"/>
                      </a:endParaRPr>
                    </a:p>
                  </a:txBody>
                  <a:tcPr marL="31524" marR="31524" marT="0" marB="0" anchor="ctr"/>
                </a:tc>
              </a:tr>
              <a:tr h="376075">
                <a:tc gridSpan="7">
                  <a:txBody>
                    <a:bodyPr/>
                    <a:lstStyle/>
                    <a:p>
                      <a:pPr algn="just">
                        <a:spcAft>
                          <a:spcPts val="0"/>
                        </a:spcAft>
                        <a:tabLst>
                          <a:tab pos="183515" algn="l"/>
                        </a:tabLst>
                      </a:pPr>
                      <a:r>
                        <a:rPr lang="zh-CN" sz="1200" kern="100" dirty="0">
                          <a:effectLst/>
                        </a:rPr>
                        <a:t>电缆末端</a:t>
                      </a:r>
                      <a:r>
                        <a:rPr lang="en-US" sz="1200" kern="100" dirty="0">
                          <a:effectLst/>
                        </a:rPr>
                        <a:t>:</a:t>
                      </a:r>
                      <a:endParaRPr lang="zh-CN" sz="1200" kern="100" dirty="0">
                        <a:effectLst/>
                      </a:endParaRPr>
                    </a:p>
                    <a:p>
                      <a:pPr indent="228600" algn="just">
                        <a:spcAft>
                          <a:spcPts val="0"/>
                        </a:spcAft>
                        <a:tabLst>
                          <a:tab pos="183515" algn="l"/>
                        </a:tabLst>
                      </a:pPr>
                      <a:r>
                        <a:rPr lang="en-US" sz="1200" kern="100" dirty="0" err="1">
                          <a:effectLst/>
                        </a:rPr>
                        <a:t>Lemo</a:t>
                      </a:r>
                      <a:r>
                        <a:rPr lang="en-US" sz="1200" kern="100" dirty="0">
                          <a:effectLst/>
                        </a:rPr>
                        <a:t> CON</a:t>
                      </a:r>
                      <a:r>
                        <a:rPr lang="zh-CN" sz="1200" kern="100" dirty="0">
                          <a:effectLst/>
                        </a:rPr>
                        <a:t>插头</a:t>
                      </a:r>
                      <a:r>
                        <a:rPr lang="en-US" sz="1200" kern="100" dirty="0" smtClean="0">
                          <a:effectLst/>
                        </a:rPr>
                        <a:t>...........................................................................................................</a:t>
                      </a:r>
                      <a:endParaRPr lang="zh-CN" sz="1200" kern="100" dirty="0">
                        <a:effectLst/>
                      </a:endParaRPr>
                    </a:p>
                    <a:p>
                      <a:pPr indent="228600" algn="just">
                        <a:spcAft>
                          <a:spcPts val="0"/>
                        </a:spcAft>
                        <a:tabLst>
                          <a:tab pos="183515" algn="l"/>
                        </a:tabLst>
                      </a:pPr>
                      <a:r>
                        <a:rPr lang="zh-CN" sz="1200" kern="100" dirty="0">
                          <a:effectLst/>
                        </a:rPr>
                        <a:t>裸线</a:t>
                      </a:r>
                      <a:r>
                        <a:rPr lang="en-US" sz="1200" kern="100" dirty="0" smtClean="0">
                          <a:effectLst/>
                        </a:rPr>
                        <a:t>................................................................................................................................</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a:effectLst/>
                        </a:rPr>
                        <a:t> </a:t>
                      </a:r>
                      <a:endParaRPr lang="zh-CN" sz="1200" kern="100">
                        <a:effectLst/>
                      </a:endParaRPr>
                    </a:p>
                    <a:p>
                      <a:pPr algn="ctr">
                        <a:spcAft>
                          <a:spcPts val="0"/>
                        </a:spcAft>
                      </a:pPr>
                      <a:r>
                        <a:rPr lang="en-US" sz="1200" kern="100">
                          <a:effectLst/>
                        </a:rPr>
                        <a:t>...</a:t>
                      </a:r>
                      <a:endParaRPr lang="zh-CN" sz="1200" kern="100">
                        <a:effectLst/>
                      </a:endParaRPr>
                    </a:p>
                    <a:p>
                      <a:pPr algn="ctr">
                        <a:spcAft>
                          <a:spcPts val="0"/>
                        </a:spcAft>
                      </a:pPr>
                      <a:r>
                        <a:rPr lang="en-US" sz="1200" kern="100">
                          <a:effectLst/>
                        </a:rPr>
                        <a:t>...</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dirty="0">
                          <a:effectLst/>
                        </a:rPr>
                        <a:t>–</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 </a:t>
                      </a:r>
                      <a:endParaRPr lang="zh-CN" sz="1200" kern="100" dirty="0">
                        <a:effectLst/>
                      </a:endParaRPr>
                    </a:p>
                    <a:p>
                      <a:pPr algn="ctr">
                        <a:spcAft>
                          <a:spcPts val="0"/>
                        </a:spcAft>
                      </a:pPr>
                      <a:r>
                        <a:rPr lang="en-US" sz="1200" kern="100" dirty="0">
                          <a:effectLst/>
                        </a:rPr>
                        <a:t>...</a:t>
                      </a:r>
                      <a:endParaRPr lang="zh-CN" sz="1200" kern="100" dirty="0">
                        <a:effectLst/>
                      </a:endParaRPr>
                    </a:p>
                    <a:p>
                      <a:pPr algn="ctr">
                        <a:spcAft>
                          <a:spcPts val="0"/>
                        </a:spcAft>
                      </a:pPr>
                      <a:r>
                        <a:rPr lang="en-US" sz="1200" kern="100" dirty="0">
                          <a:effectLst/>
                        </a:rPr>
                        <a:t>...</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 </a:t>
                      </a:r>
                      <a:endParaRPr lang="zh-CN" sz="1200" kern="100" dirty="0">
                        <a:effectLst/>
                      </a:endParaRPr>
                    </a:p>
                    <a:p>
                      <a:pPr algn="ctr">
                        <a:spcAft>
                          <a:spcPts val="0"/>
                        </a:spcAft>
                      </a:pPr>
                      <a:r>
                        <a:rPr lang="en-US" sz="1200" kern="100" dirty="0">
                          <a:effectLst/>
                        </a:rPr>
                        <a:t>...</a:t>
                      </a:r>
                      <a:endParaRPr lang="zh-CN" sz="1200" kern="100" dirty="0">
                        <a:effectLst/>
                      </a:endParaRPr>
                    </a:p>
                    <a:p>
                      <a:pPr algn="ctr">
                        <a:spcAft>
                          <a:spcPts val="0"/>
                        </a:spcAft>
                      </a:pPr>
                      <a:r>
                        <a:rPr lang="en-US" sz="1200" kern="100" dirty="0">
                          <a:effectLst/>
                        </a:rPr>
                        <a:t>...</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 </a:t>
                      </a:r>
                      <a:endParaRPr lang="zh-CN" sz="1200" kern="100" dirty="0">
                        <a:effectLst/>
                      </a:endParaRPr>
                    </a:p>
                    <a:p>
                      <a:pPr algn="ctr">
                        <a:spcAft>
                          <a:spcPts val="0"/>
                        </a:spcAft>
                      </a:pPr>
                      <a:r>
                        <a:rPr lang="en-US" sz="1200" kern="100" dirty="0">
                          <a:effectLst/>
                        </a:rPr>
                        <a:t>0</a:t>
                      </a:r>
                      <a:endParaRPr lang="zh-CN" sz="1200" kern="100" dirty="0">
                        <a:effectLst/>
                      </a:endParaRPr>
                    </a:p>
                    <a:p>
                      <a:pPr algn="ctr">
                        <a:spcAft>
                          <a:spcPts val="0"/>
                        </a:spcAft>
                      </a:pPr>
                      <a:r>
                        <a:rPr lang="en-US" sz="1200" kern="100" dirty="0">
                          <a:effectLst/>
                        </a:rPr>
                        <a:t>1</a:t>
                      </a:r>
                      <a:endParaRPr lang="zh-CN" sz="1200" kern="100" dirty="0">
                        <a:effectLst/>
                        <a:latin typeface="Times New Roman"/>
                        <a:ea typeface="宋体"/>
                      </a:endParaRPr>
                    </a:p>
                  </a:txBody>
                  <a:tcPr marL="31524" marR="31524" marT="0" marB="0" anchor="ctr"/>
                </a:tc>
              </a:tr>
              <a:tr h="263485">
                <a:tc gridSpan="4">
                  <a:txBody>
                    <a:bodyPr/>
                    <a:lstStyle/>
                    <a:p>
                      <a:pPr algn="just">
                        <a:spcAft>
                          <a:spcPts val="0"/>
                        </a:spcAft>
                      </a:pPr>
                      <a:r>
                        <a:rPr lang="zh-CN" sz="1200" kern="100" dirty="0">
                          <a:effectLst/>
                        </a:rPr>
                        <a:t>注：传感器总长度</a:t>
                      </a:r>
                      <a:r>
                        <a:rPr lang="en-US" sz="1200" kern="100" dirty="0">
                          <a:effectLst/>
                        </a:rPr>
                        <a:t>=</a:t>
                      </a:r>
                      <a:r>
                        <a:rPr lang="zh-CN" sz="1200" kern="100" dirty="0">
                          <a:effectLst/>
                        </a:rPr>
                        <a:t>螺纹长度</a:t>
                      </a:r>
                      <a:r>
                        <a:rPr lang="en-US" sz="1200" kern="100" dirty="0">
                          <a:effectLst/>
                        </a:rPr>
                        <a:t>+</a:t>
                      </a:r>
                      <a:r>
                        <a:rPr lang="zh-CN" sz="1200" kern="100" dirty="0">
                          <a:effectLst/>
                        </a:rPr>
                        <a:t>传感器头的长度</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3">
                  <a:txBody>
                    <a:bodyPr/>
                    <a:lstStyle/>
                    <a:p>
                      <a:pPr algn="r">
                        <a:spcAft>
                          <a:spcPts val="0"/>
                        </a:spcAft>
                      </a:pPr>
                      <a:r>
                        <a:rPr lang="en-US" sz="1200" kern="100" dirty="0">
                          <a:effectLst/>
                        </a:rPr>
                        <a:t>PR642X/</a:t>
                      </a:r>
                      <a:endParaRPr lang="zh-CN" sz="1200" kern="100" dirty="0">
                        <a:effectLst/>
                        <a:latin typeface="Times New Roman"/>
                        <a:ea typeface="宋体"/>
                      </a:endParaRPr>
                    </a:p>
                  </a:txBody>
                  <a:tcPr marL="31524" marR="31524" marT="0" marB="0" anchor="ct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sz="1200" kern="100" dirty="0">
                          <a:effectLst/>
                        </a:rPr>
                        <a:t>X</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a:effectLst/>
                        </a:rPr>
                        <a:t>X</a:t>
                      </a:r>
                      <a:endParaRPr lang="zh-CN" sz="1200" kern="100">
                        <a:effectLst/>
                        <a:latin typeface="Times New Roman"/>
                        <a:ea typeface="宋体"/>
                      </a:endParaRPr>
                    </a:p>
                  </a:txBody>
                  <a:tcPr marL="31524" marR="31524" marT="0" marB="0" anchor="ctr"/>
                </a:tc>
                <a:tc>
                  <a:txBody>
                    <a:bodyPr/>
                    <a:lstStyle/>
                    <a:p>
                      <a:pPr algn="ctr">
                        <a:spcAft>
                          <a:spcPts val="0"/>
                        </a:spcAft>
                      </a:pPr>
                      <a:r>
                        <a:rPr lang="en-US" sz="1200" kern="100" dirty="0">
                          <a:effectLst/>
                        </a:rPr>
                        <a:t>X</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X</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X</a:t>
                      </a:r>
                      <a:endParaRPr lang="zh-CN" sz="1200" kern="100" dirty="0">
                        <a:effectLst/>
                        <a:latin typeface="Times New Roman"/>
                        <a:ea typeface="宋体"/>
                      </a:endParaRPr>
                    </a:p>
                  </a:txBody>
                  <a:tcPr marL="31524" marR="31524" marT="0" marB="0" anchor="ctr"/>
                </a:tc>
                <a:tc>
                  <a:txBody>
                    <a:bodyPr/>
                    <a:lstStyle/>
                    <a:p>
                      <a:pPr algn="ctr">
                        <a:spcAft>
                          <a:spcPts val="0"/>
                        </a:spcAft>
                      </a:pPr>
                      <a:r>
                        <a:rPr lang="en-US" sz="1200" kern="100" dirty="0">
                          <a:effectLst/>
                        </a:rPr>
                        <a:t>X</a:t>
                      </a:r>
                      <a:endParaRPr lang="zh-CN" sz="1200" kern="100" dirty="0">
                        <a:effectLst/>
                        <a:latin typeface="Times New Roman"/>
                        <a:ea typeface="宋体"/>
                      </a:endParaRPr>
                    </a:p>
                  </a:txBody>
                  <a:tcPr marL="31524" marR="31524" marT="0" marB="0" anchor="ctr"/>
                </a:tc>
              </a:tr>
            </a:tbl>
          </a:graphicData>
        </a:graphic>
      </p:graphicFrame>
    </p:spTree>
    <p:extLst>
      <p:ext uri="{BB962C8B-B14F-4D97-AF65-F5344CB8AC3E}">
        <p14:creationId xmlns:p14="http://schemas.microsoft.com/office/powerpoint/2010/main" val="3468148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p:spPr>
        <p:txBody>
          <a:bodyPr>
            <a:normAutofit/>
          </a:bodyPr>
          <a:lstStyle/>
          <a:p>
            <a:r>
              <a:rPr lang="zh-CN" altLang="en-US" sz="1800" dirty="0">
                <a:solidFill>
                  <a:schemeClr val="tx1"/>
                </a:solidFill>
              </a:rPr>
              <a:t>磁阻式传感器：</a:t>
            </a:r>
            <a:endParaRPr lang="en-US" altLang="zh-CN" sz="1800" dirty="0">
              <a:solidFill>
                <a:schemeClr val="tx1"/>
              </a:solidFill>
            </a:endParaRPr>
          </a:p>
          <a:p>
            <a:pPr marL="0" indent="0">
              <a:buNone/>
            </a:pPr>
            <a:r>
              <a:rPr lang="zh-CN" altLang="en-US" sz="1800" dirty="0" smtClean="0">
                <a:solidFill>
                  <a:schemeClr val="tx1"/>
                </a:solidFill>
              </a:rPr>
              <a:t>                          磁阻</a:t>
            </a:r>
            <a:r>
              <a:rPr lang="zh-CN" altLang="en-US" sz="1800" dirty="0">
                <a:solidFill>
                  <a:schemeClr val="tx1"/>
                </a:solidFill>
              </a:rPr>
              <a:t>式转速传感器采用电磁感应原理实现测速，在传感器前端绕有线圈当齿轮旋转时，通过传感器线圈的磁力线发生变化，在传感器线圈中产生周期性的电压，通过对该电压处理计数，就能测出齿轮的转速。</a:t>
            </a:r>
            <a:endParaRPr lang="en-US" altLang="zh-CN" sz="1800" dirty="0">
              <a:solidFill>
                <a:schemeClr val="tx1"/>
              </a:solidFill>
            </a:endParaRPr>
          </a:p>
          <a:p>
            <a:pPr marL="0" indent="0">
              <a:buNone/>
            </a:pPr>
            <a:r>
              <a:rPr lang="en-US" altLang="zh-CN" sz="1800" dirty="0">
                <a:solidFill>
                  <a:schemeClr val="tx1"/>
                </a:solidFill>
              </a:rPr>
              <a:t>          </a:t>
            </a:r>
            <a:r>
              <a:rPr lang="zh-CN" altLang="en-US" sz="1800" dirty="0">
                <a:solidFill>
                  <a:schemeClr val="tx1"/>
                </a:solidFill>
              </a:rPr>
              <a:t>目前我厂汽轮机以及小汽机使用的</a:t>
            </a:r>
            <a:r>
              <a:rPr lang="en-US" altLang="zh-CN" sz="1800" dirty="0">
                <a:solidFill>
                  <a:schemeClr val="tx1"/>
                </a:solidFill>
              </a:rPr>
              <a:t>CS-1</a:t>
            </a:r>
            <a:r>
              <a:rPr lang="zh-CN" altLang="en-US" sz="1800" dirty="0">
                <a:solidFill>
                  <a:schemeClr val="tx1"/>
                </a:solidFill>
              </a:rPr>
              <a:t>转速传感器就是利用这一原理，其传感器分为高阻和低阻。高阻：</a:t>
            </a:r>
            <a:r>
              <a:rPr lang="en-US" altLang="zh-CN" sz="1800" dirty="0">
                <a:solidFill>
                  <a:schemeClr val="tx1"/>
                </a:solidFill>
              </a:rPr>
              <a:t>470Ω—530Ω     </a:t>
            </a:r>
            <a:r>
              <a:rPr lang="zh-CN" altLang="en-US" sz="1800" dirty="0">
                <a:solidFill>
                  <a:schemeClr val="tx1"/>
                </a:solidFill>
              </a:rPr>
              <a:t>低阻：</a:t>
            </a:r>
            <a:r>
              <a:rPr lang="en-US" altLang="zh-CN" sz="1800" dirty="0">
                <a:solidFill>
                  <a:schemeClr val="tx1"/>
                </a:solidFill>
              </a:rPr>
              <a:t>230Ω—270Ω</a:t>
            </a:r>
            <a:r>
              <a:rPr lang="zh-CN" altLang="en-US" sz="1800" dirty="0">
                <a:solidFill>
                  <a:schemeClr val="tx1"/>
                </a:solidFill>
              </a:rPr>
              <a:t>。</a:t>
            </a:r>
            <a:endParaRPr lang="en-US" altLang="zh-CN" sz="1800" dirty="0">
              <a:solidFill>
                <a:schemeClr val="tx1"/>
              </a:solidFill>
            </a:endParaRPr>
          </a:p>
          <a:p>
            <a:pPr marL="0" indent="0">
              <a:buNone/>
            </a:pPr>
            <a:r>
              <a:rPr lang="en-US" altLang="zh-CN" sz="1800" dirty="0">
                <a:solidFill>
                  <a:schemeClr val="tx1"/>
                </a:solidFill>
              </a:rPr>
              <a:t>          </a:t>
            </a:r>
            <a:r>
              <a:rPr lang="zh-CN" altLang="en-US" sz="1800" dirty="0">
                <a:solidFill>
                  <a:schemeClr val="tx1"/>
                </a:solidFill>
              </a:rPr>
              <a:t>订货代号：</a:t>
            </a:r>
            <a:r>
              <a:rPr lang="en-US" altLang="zh-CN" sz="1800" dirty="0">
                <a:solidFill>
                  <a:schemeClr val="tx1"/>
                </a:solidFill>
              </a:rPr>
              <a:t>CS-1-A</a:t>
            </a:r>
            <a:r>
              <a:rPr lang="zh-CN" altLang="en-US" sz="1800" dirty="0">
                <a:solidFill>
                  <a:schemeClr val="tx1"/>
                </a:solidFill>
              </a:rPr>
              <a:t>□</a:t>
            </a:r>
            <a:r>
              <a:rPr lang="en-US" altLang="zh-CN" sz="1800" dirty="0">
                <a:solidFill>
                  <a:schemeClr val="tx1"/>
                </a:solidFill>
              </a:rPr>
              <a:t>-B</a:t>
            </a:r>
            <a:r>
              <a:rPr lang="zh-CN" altLang="en-US" sz="1800" dirty="0">
                <a:solidFill>
                  <a:schemeClr val="tx1"/>
                </a:solidFill>
              </a:rPr>
              <a:t>□□□</a:t>
            </a:r>
            <a:r>
              <a:rPr lang="en-US" altLang="zh-CN" sz="1800" dirty="0">
                <a:solidFill>
                  <a:schemeClr val="tx1"/>
                </a:solidFill>
              </a:rPr>
              <a:t>-C</a:t>
            </a:r>
            <a:r>
              <a:rPr lang="zh-CN" altLang="en-US" sz="1800" dirty="0">
                <a:solidFill>
                  <a:schemeClr val="tx1"/>
                </a:solidFill>
              </a:rPr>
              <a:t>□□</a:t>
            </a:r>
            <a:r>
              <a:rPr lang="en-US" altLang="zh-CN" sz="1800" dirty="0">
                <a:solidFill>
                  <a:schemeClr val="tx1"/>
                </a:solidFill>
              </a:rPr>
              <a:t>-D</a:t>
            </a:r>
            <a:r>
              <a:rPr lang="zh-CN" altLang="en-US" sz="1800" dirty="0">
                <a:solidFill>
                  <a:schemeClr val="tx1"/>
                </a:solidFill>
              </a:rPr>
              <a:t>□</a:t>
            </a:r>
            <a:endParaRPr lang="en-US" altLang="zh-CN" sz="1800" dirty="0">
              <a:solidFill>
                <a:schemeClr val="tx1"/>
              </a:solidFill>
            </a:endParaRPr>
          </a:p>
          <a:p>
            <a:pPr marL="0" indent="0">
              <a:buNone/>
            </a:pPr>
            <a:r>
              <a:rPr lang="en-US" altLang="zh-CN" sz="1800" dirty="0">
                <a:solidFill>
                  <a:schemeClr val="tx1"/>
                </a:solidFill>
              </a:rPr>
              <a:t>           A</a:t>
            </a:r>
            <a:r>
              <a:rPr lang="zh-CN" altLang="en-US" sz="1800" dirty="0">
                <a:solidFill>
                  <a:schemeClr val="tx1"/>
                </a:solidFill>
              </a:rPr>
              <a:t>：</a:t>
            </a:r>
            <a:r>
              <a:rPr lang="en-US" altLang="zh-CN" sz="1800" dirty="0">
                <a:solidFill>
                  <a:schemeClr val="tx1"/>
                </a:solidFill>
              </a:rPr>
              <a:t>G </a:t>
            </a:r>
            <a:r>
              <a:rPr lang="zh-CN" altLang="en-US" sz="1800" dirty="0">
                <a:solidFill>
                  <a:schemeClr val="tx1"/>
                </a:solidFill>
              </a:rPr>
              <a:t>高阻      </a:t>
            </a:r>
            <a:r>
              <a:rPr lang="en-US" altLang="zh-CN" sz="1800" dirty="0">
                <a:solidFill>
                  <a:schemeClr val="tx1"/>
                </a:solidFill>
              </a:rPr>
              <a:t>D </a:t>
            </a:r>
            <a:r>
              <a:rPr lang="zh-CN" altLang="en-US" sz="1800" dirty="0">
                <a:solidFill>
                  <a:schemeClr val="tx1"/>
                </a:solidFill>
              </a:rPr>
              <a:t>低阻</a:t>
            </a:r>
            <a:endParaRPr lang="en-US" altLang="zh-CN" sz="1800" dirty="0">
              <a:solidFill>
                <a:schemeClr val="tx1"/>
              </a:solidFill>
            </a:endParaRPr>
          </a:p>
          <a:p>
            <a:pPr marL="0" indent="0">
              <a:buNone/>
            </a:pPr>
            <a:r>
              <a:rPr lang="en-US" altLang="zh-CN" sz="1800" dirty="0">
                <a:solidFill>
                  <a:schemeClr val="tx1"/>
                </a:solidFill>
              </a:rPr>
              <a:t>           B</a:t>
            </a:r>
            <a:r>
              <a:rPr lang="zh-CN" altLang="en-US" sz="1800" dirty="0">
                <a:solidFill>
                  <a:schemeClr val="tx1"/>
                </a:solidFill>
              </a:rPr>
              <a:t>：传感器长度，单位</a:t>
            </a:r>
            <a:r>
              <a:rPr lang="en-US" altLang="zh-CN" sz="1800" dirty="0">
                <a:solidFill>
                  <a:schemeClr val="tx1"/>
                </a:solidFill>
              </a:rPr>
              <a:t>mm</a:t>
            </a:r>
          </a:p>
          <a:p>
            <a:pPr marL="0" indent="0">
              <a:buNone/>
            </a:pPr>
            <a:r>
              <a:rPr lang="en-US" altLang="zh-CN" sz="1800" dirty="0">
                <a:solidFill>
                  <a:schemeClr val="tx1"/>
                </a:solidFill>
              </a:rPr>
              <a:t>           C</a:t>
            </a:r>
            <a:r>
              <a:rPr lang="zh-CN" altLang="en-US" sz="1800" dirty="0">
                <a:solidFill>
                  <a:schemeClr val="tx1"/>
                </a:solidFill>
              </a:rPr>
              <a:t>：电缆长度，单位</a:t>
            </a:r>
            <a:r>
              <a:rPr lang="en-US" altLang="zh-CN" sz="1800" dirty="0">
                <a:solidFill>
                  <a:schemeClr val="tx1"/>
                </a:solidFill>
              </a:rPr>
              <a:t>m</a:t>
            </a:r>
          </a:p>
          <a:p>
            <a:pPr marL="0" indent="0">
              <a:buNone/>
            </a:pPr>
            <a:r>
              <a:rPr lang="en-US" altLang="zh-CN" sz="1800" dirty="0">
                <a:solidFill>
                  <a:schemeClr val="tx1"/>
                </a:solidFill>
              </a:rPr>
              <a:t>           D</a:t>
            </a:r>
            <a:r>
              <a:rPr lang="zh-CN" altLang="en-US" sz="1800" dirty="0">
                <a:solidFill>
                  <a:schemeClr val="tx1"/>
                </a:solidFill>
              </a:rPr>
              <a:t>：</a:t>
            </a:r>
            <a:r>
              <a:rPr lang="en-US" altLang="zh-CN" sz="1800" dirty="0">
                <a:solidFill>
                  <a:schemeClr val="tx1"/>
                </a:solidFill>
              </a:rPr>
              <a:t>0  </a:t>
            </a:r>
            <a:r>
              <a:rPr lang="zh-CN" altLang="en-US" sz="1800" dirty="0">
                <a:solidFill>
                  <a:schemeClr val="tx1"/>
                </a:solidFill>
              </a:rPr>
              <a:t>航空插头连接      </a:t>
            </a:r>
            <a:r>
              <a:rPr lang="en-US" altLang="zh-CN" sz="1800" dirty="0">
                <a:solidFill>
                  <a:schemeClr val="tx1"/>
                </a:solidFill>
              </a:rPr>
              <a:t>1 </a:t>
            </a:r>
            <a:r>
              <a:rPr lang="zh-CN" altLang="en-US" sz="1800" dirty="0">
                <a:solidFill>
                  <a:schemeClr val="tx1"/>
                </a:solidFill>
              </a:rPr>
              <a:t>直接连接</a:t>
            </a:r>
            <a:endParaRPr lang="en-US" altLang="zh-CN" sz="1800" dirty="0">
              <a:solidFill>
                <a:schemeClr val="tx1"/>
              </a:solidFill>
            </a:endParaRPr>
          </a:p>
          <a:p>
            <a:pPr marL="0" indent="0">
              <a:buNone/>
            </a:pPr>
            <a:r>
              <a:rPr lang="en-US" altLang="zh-CN" sz="1800" dirty="0">
                <a:solidFill>
                  <a:schemeClr val="tx1"/>
                </a:solidFill>
              </a:rPr>
              <a:t>          </a:t>
            </a:r>
            <a:r>
              <a:rPr lang="zh-CN" altLang="en-US" sz="1800" dirty="0">
                <a:solidFill>
                  <a:schemeClr val="tx1"/>
                </a:solidFill>
              </a:rPr>
              <a:t>例如：</a:t>
            </a:r>
            <a:r>
              <a:rPr lang="en-US" altLang="zh-CN" sz="1800" dirty="0">
                <a:solidFill>
                  <a:schemeClr val="tx1"/>
                </a:solidFill>
              </a:rPr>
              <a:t>CS-1-G-065-02-01</a:t>
            </a:r>
            <a:r>
              <a:rPr lang="zh-CN" altLang="en-US" sz="1800" dirty="0">
                <a:solidFill>
                  <a:schemeClr val="tx1"/>
                </a:solidFill>
              </a:rPr>
              <a:t>指的是高阻型，传感器长度为</a:t>
            </a:r>
            <a:r>
              <a:rPr lang="en-US" altLang="zh-CN" sz="1800" dirty="0">
                <a:solidFill>
                  <a:schemeClr val="tx1"/>
                </a:solidFill>
              </a:rPr>
              <a:t>65mm</a:t>
            </a:r>
            <a:r>
              <a:rPr lang="zh-CN" altLang="en-US" sz="1800" dirty="0">
                <a:solidFill>
                  <a:schemeClr val="tx1"/>
                </a:solidFill>
              </a:rPr>
              <a:t>，电缆长度的</a:t>
            </a:r>
            <a:r>
              <a:rPr lang="en-US" altLang="zh-CN" sz="1800" dirty="0">
                <a:solidFill>
                  <a:schemeClr val="tx1"/>
                </a:solidFill>
              </a:rPr>
              <a:t>2</a:t>
            </a:r>
            <a:r>
              <a:rPr lang="zh-CN" altLang="en-US" sz="1800" dirty="0">
                <a:solidFill>
                  <a:schemeClr val="tx1"/>
                </a:solidFill>
              </a:rPr>
              <a:t>米的直接连接方式。</a:t>
            </a:r>
            <a:r>
              <a:rPr lang="en-US" altLang="zh-CN" sz="1800" dirty="0">
                <a:solidFill>
                  <a:schemeClr val="tx1"/>
                </a:solidFill>
              </a:rPr>
              <a:t> </a:t>
            </a:r>
          </a:p>
          <a:p>
            <a:pPr marL="0" indent="0">
              <a:buNone/>
            </a:pPr>
            <a:r>
              <a:rPr lang="en-US" altLang="zh-CN" sz="1800" dirty="0">
                <a:solidFill>
                  <a:schemeClr val="tx1"/>
                </a:solidFill>
              </a:rPr>
              <a:t>        </a:t>
            </a:r>
            <a:r>
              <a:rPr lang="zh-CN" altLang="en-US" sz="1800" dirty="0">
                <a:solidFill>
                  <a:schemeClr val="tx1"/>
                </a:solidFill>
              </a:rPr>
              <a:t>速度传感器：</a:t>
            </a:r>
            <a:endParaRPr lang="en-US" altLang="zh-CN" sz="1800" dirty="0">
              <a:solidFill>
                <a:schemeClr val="tx1"/>
              </a:solidFill>
            </a:endParaRPr>
          </a:p>
          <a:p>
            <a:pPr marL="0" indent="0">
              <a:buNone/>
            </a:pPr>
            <a:r>
              <a:rPr lang="en-US" altLang="zh-CN" sz="1800" dirty="0">
                <a:solidFill>
                  <a:schemeClr val="tx1"/>
                </a:solidFill>
              </a:rPr>
              <a:t>        </a:t>
            </a:r>
            <a:r>
              <a:rPr lang="zh-CN" altLang="en-US" sz="1800" dirty="0" smtClean="0">
                <a:solidFill>
                  <a:schemeClr val="tx1"/>
                </a:solidFill>
              </a:rPr>
              <a:t>                   由</a:t>
            </a:r>
            <a:r>
              <a:rPr lang="zh-CN" altLang="en-US" sz="1800" dirty="0">
                <a:solidFill>
                  <a:schemeClr val="tx1"/>
                </a:solidFill>
              </a:rPr>
              <a:t>一个弹簧支持的测量线圈和永久磁铁组成，永久磁铁提供磁场，当被测物振动时，由弹簧支持的线圈在磁场中切割磁感线运动形成与振动速度成正比的电压信号。</a:t>
            </a:r>
            <a:endParaRPr lang="en-US" altLang="zh-CN" sz="1800" dirty="0">
              <a:solidFill>
                <a:schemeClr val="tx1"/>
              </a:solidFill>
            </a:endParaRPr>
          </a:p>
          <a:p>
            <a:pPr marL="0" indent="0">
              <a:buNone/>
            </a:pPr>
            <a:endParaRPr lang="en-US" altLang="zh-CN" sz="1800" dirty="0" smtClean="0"/>
          </a:p>
        </p:txBody>
      </p:sp>
      <p:sp>
        <p:nvSpPr>
          <p:cNvPr id="5" name="TextBox 4"/>
          <p:cNvSpPr txBox="1"/>
          <p:nvPr/>
        </p:nvSpPr>
        <p:spPr>
          <a:xfrm>
            <a:off x="960583" y="956970"/>
            <a:ext cx="1152128" cy="369332"/>
          </a:xfrm>
          <a:prstGeom prst="rect">
            <a:avLst/>
          </a:prstGeom>
          <a:noFill/>
        </p:spPr>
        <p:txBody>
          <a:bodyPr wrap="square" rtlCol="0">
            <a:spAutoFit/>
          </a:bodyPr>
          <a:lstStyle/>
          <a:p>
            <a:r>
              <a:rPr lang="zh-CN" altLang="en-US" dirty="0"/>
              <a:t>工作原理：</a:t>
            </a:r>
          </a:p>
        </p:txBody>
      </p:sp>
      <p:sp>
        <p:nvSpPr>
          <p:cNvPr id="6" name="TextBox 5"/>
          <p:cNvSpPr txBox="1"/>
          <p:nvPr/>
        </p:nvSpPr>
        <p:spPr>
          <a:xfrm>
            <a:off x="960583" y="5013176"/>
            <a:ext cx="1152128" cy="369332"/>
          </a:xfrm>
          <a:prstGeom prst="rect">
            <a:avLst/>
          </a:prstGeom>
          <a:noFill/>
        </p:spPr>
        <p:txBody>
          <a:bodyPr wrap="square" rtlCol="0">
            <a:spAutoFit/>
          </a:bodyPr>
          <a:lstStyle/>
          <a:p>
            <a:r>
              <a:rPr lang="zh-CN" altLang="en-US" dirty="0"/>
              <a:t>工作原理：</a:t>
            </a:r>
          </a:p>
        </p:txBody>
      </p:sp>
    </p:spTree>
    <p:extLst>
      <p:ext uri="{BB962C8B-B14F-4D97-AF65-F5344CB8AC3E}">
        <p14:creationId xmlns:p14="http://schemas.microsoft.com/office/powerpoint/2010/main" val="177422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 calcmode="lin" valueType="num">
                                      <p:cBhvr additive="base">
                                        <p:cTn id="40"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circle(in)">
                                      <p:cBhvr>
                                        <p:cTn id="50"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normAutofit/>
          </a:bodyPr>
          <a:lstStyle/>
          <a:p>
            <a:pPr marL="0" indent="0">
              <a:buNone/>
            </a:pPr>
            <a:r>
              <a:rPr lang="en-US" altLang="zh-CN" sz="1800" dirty="0" smtClean="0"/>
              <a:t>EPRO  PR926X</a:t>
            </a:r>
            <a:r>
              <a:rPr lang="zh-CN" altLang="en-US" sz="1800" dirty="0" smtClean="0"/>
              <a:t>涡流</a:t>
            </a:r>
            <a:r>
              <a:rPr lang="zh-CN" altLang="en-US" sz="1800" dirty="0"/>
              <a:t>传感器选型：</a:t>
            </a:r>
            <a:endParaRPr lang="en-US" altLang="zh-CN" sz="1800" dirty="0"/>
          </a:p>
          <a:p>
            <a:pPr marL="0" indent="0">
              <a:buNone/>
            </a:pPr>
            <a:endParaRPr lang="zh-CN" altLang="en-US" sz="1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7764686" cy="4350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5741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456381"/>
            <a:ext cx="8229600" cy="5649491"/>
          </a:xfrm>
        </p:spPr>
        <p:txBody>
          <a:bodyPr>
            <a:normAutofit fontScale="92500" lnSpcReduction="10000"/>
          </a:bodyPr>
          <a:lstStyle/>
          <a:p>
            <a:r>
              <a:rPr lang="zh-CN" altLang="en-US" sz="1800" dirty="0">
                <a:solidFill>
                  <a:srgbClr val="00B0F0"/>
                </a:solidFill>
              </a:rPr>
              <a:t>三 我厂汽轮机以及小汽机传感器</a:t>
            </a:r>
            <a:r>
              <a:rPr lang="zh-CN" altLang="en-US" sz="1800" dirty="0" smtClean="0">
                <a:solidFill>
                  <a:srgbClr val="00B0F0"/>
                </a:solidFill>
              </a:rPr>
              <a:t>使用以及安装</a:t>
            </a:r>
            <a:endParaRPr lang="en-US" altLang="zh-CN" sz="1800" dirty="0">
              <a:solidFill>
                <a:srgbClr val="00B0F0"/>
              </a:solidFill>
            </a:endParaRPr>
          </a:p>
          <a:p>
            <a:pPr marL="0" lvl="0" indent="0">
              <a:buNone/>
            </a:pPr>
            <a:r>
              <a:rPr lang="zh-CN" altLang="en-US" sz="1800" dirty="0">
                <a:solidFill>
                  <a:schemeClr val="tx1"/>
                </a:solidFill>
              </a:rPr>
              <a:t>汽轮机：</a:t>
            </a:r>
            <a:endParaRPr lang="en-US" altLang="zh-CN" sz="1800" dirty="0">
              <a:solidFill>
                <a:schemeClr val="tx1"/>
              </a:solidFill>
            </a:endParaRPr>
          </a:p>
          <a:p>
            <a:pPr marL="0" lvl="0" indent="0">
              <a:buNone/>
            </a:pPr>
            <a:r>
              <a:rPr lang="en-US" altLang="zh-CN" sz="1800" dirty="0">
                <a:solidFill>
                  <a:schemeClr val="tx1"/>
                </a:solidFill>
              </a:rPr>
              <a:t>1</a:t>
            </a:r>
            <a:r>
              <a:rPr lang="zh-CN" altLang="en-US" sz="1800" dirty="0">
                <a:solidFill>
                  <a:schemeClr val="tx1"/>
                </a:solidFill>
              </a:rPr>
              <a:t>、转速键相传感器调整</a:t>
            </a:r>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p>
          <a:p>
            <a:pPr marL="0" lvl="0" indent="0" fontAlgn="base">
              <a:spcBef>
                <a:spcPct val="0"/>
              </a:spcBef>
              <a:spcAft>
                <a:spcPct val="0"/>
              </a:spcAft>
              <a:buNone/>
            </a:pPr>
            <a:endParaRPr lang="en-US" altLang="zh-CN" sz="1800" b="1" dirty="0" smtClean="0">
              <a:latin typeface="Times New Roman" pitchFamily="18" charset="0"/>
              <a:ea typeface="宋体" pitchFamily="2" charset="-122"/>
              <a:cs typeface="Times New Roman" pitchFamily="18" charset="0"/>
            </a:endParaRPr>
          </a:p>
          <a:p>
            <a:pPr marL="0" lvl="0" indent="0" fontAlgn="base">
              <a:spcBef>
                <a:spcPct val="0"/>
              </a:spcBef>
              <a:spcAft>
                <a:spcPct val="0"/>
              </a:spcAft>
              <a:buNone/>
            </a:pPr>
            <a:endParaRPr lang="en-US" altLang="zh-CN" sz="1800" b="1" dirty="0" smtClean="0">
              <a:latin typeface="Times New Roman" pitchFamily="18" charset="0"/>
              <a:ea typeface="宋体" pitchFamily="2" charset="-122"/>
              <a:cs typeface="Times New Roman" pitchFamily="18" charset="0"/>
            </a:endParaRPr>
          </a:p>
          <a:p>
            <a:pPr marL="0" lvl="0" indent="0" fontAlgn="base">
              <a:spcBef>
                <a:spcPct val="0"/>
              </a:spcBef>
              <a:spcAft>
                <a:spcPct val="0"/>
              </a:spcAft>
              <a:buNone/>
            </a:pPr>
            <a:endParaRPr lang="en-US" altLang="zh-CN" sz="1800" b="1" dirty="0" smtClean="0">
              <a:latin typeface="Times New Roman" pitchFamily="18" charset="0"/>
              <a:ea typeface="宋体" pitchFamily="2" charset="-122"/>
              <a:cs typeface="Times New Roman" pitchFamily="18" charset="0"/>
            </a:endParaRPr>
          </a:p>
          <a:p>
            <a:pPr marL="0" indent="0" fontAlgn="base">
              <a:spcAft>
                <a:spcPct val="0"/>
              </a:spcAft>
              <a:buNone/>
            </a:pPr>
            <a:r>
              <a:rPr lang="zh-CN" altLang="en-US" sz="1800" dirty="0">
                <a:solidFill>
                  <a:schemeClr val="tx1"/>
                </a:solidFill>
              </a:rPr>
              <a:t>注：转速传感器的安装间隙是在传感器端面对正齿顶的条件下测取的。转速齿轮为</a:t>
            </a:r>
            <a:r>
              <a:rPr lang="en-US" altLang="zh-CN" sz="1800" dirty="0">
                <a:solidFill>
                  <a:schemeClr val="tx1"/>
                </a:solidFill>
              </a:rPr>
              <a:t>60</a:t>
            </a:r>
            <a:r>
              <a:rPr lang="zh-CN" altLang="en-US" sz="1800" dirty="0">
                <a:solidFill>
                  <a:schemeClr val="tx1"/>
                </a:solidFill>
              </a:rPr>
              <a:t>齿，键相监测为</a:t>
            </a:r>
            <a:r>
              <a:rPr lang="en-US" altLang="zh-CN" sz="1800" dirty="0">
                <a:solidFill>
                  <a:schemeClr val="tx1"/>
                </a:solidFill>
              </a:rPr>
              <a:t>1</a:t>
            </a:r>
            <a:r>
              <a:rPr lang="zh-CN" altLang="en-US" sz="1800" dirty="0">
                <a:solidFill>
                  <a:schemeClr val="tx1"/>
                </a:solidFill>
              </a:rPr>
              <a:t>个齿，飞锤指示转速传感器安装时应将飞锤顶出后的锥面与传感器间隙为</a:t>
            </a:r>
            <a:r>
              <a:rPr lang="en-US" altLang="zh-CN" sz="1800" dirty="0">
                <a:solidFill>
                  <a:schemeClr val="tx1"/>
                </a:solidFill>
              </a:rPr>
              <a:t>1mm</a:t>
            </a:r>
            <a:r>
              <a:rPr lang="zh-CN" altLang="en-US" sz="1800" dirty="0">
                <a:solidFill>
                  <a:schemeClr val="tx1"/>
                </a:solidFill>
              </a:rPr>
              <a:t>。 </a:t>
            </a:r>
            <a:endParaRPr lang="en-US" altLang="zh-CN" sz="1800" dirty="0">
              <a:solidFill>
                <a:schemeClr val="tx1"/>
              </a:solidFill>
            </a:endParaRPr>
          </a:p>
          <a:p>
            <a:pPr marL="0" lvl="0" indent="0" fontAlgn="base">
              <a:spcAft>
                <a:spcPct val="0"/>
              </a:spcAft>
              <a:buNone/>
            </a:pPr>
            <a:endParaRPr lang="en-US" altLang="zh-CN" sz="1800" dirty="0">
              <a:solidFill>
                <a:schemeClr val="tx1"/>
              </a:solidFill>
            </a:endParaRPr>
          </a:p>
          <a:p>
            <a:pPr marL="0" lvl="0" indent="0" fontAlgn="base">
              <a:spcAft>
                <a:spcPct val="0"/>
              </a:spcAft>
              <a:buNone/>
            </a:pPr>
            <a:r>
              <a:rPr lang="en-US" altLang="zh-CN" sz="1800" dirty="0">
                <a:solidFill>
                  <a:schemeClr val="tx1"/>
                </a:solidFill>
              </a:rPr>
              <a:t>2</a:t>
            </a:r>
            <a:r>
              <a:rPr lang="zh-CN" altLang="en-US" sz="1800" dirty="0" bmk="OLE_LINK3">
                <a:solidFill>
                  <a:schemeClr val="tx1"/>
                </a:solidFill>
              </a:rPr>
              <a:t>、偏心传感器调整</a:t>
            </a:r>
            <a:endParaRPr lang="en-US" altLang="zh-CN" sz="1800" dirty="0" bmk="OLE_LINK3">
              <a:solidFill>
                <a:schemeClr val="tx1"/>
              </a:solidFill>
            </a:endParaRPr>
          </a:p>
          <a:p>
            <a:pPr marL="0" lvl="0" indent="0" fontAlgn="base">
              <a:spcBef>
                <a:spcPct val="0"/>
              </a:spcBef>
              <a:spcAft>
                <a:spcPct val="0"/>
              </a:spcAft>
              <a:buNone/>
            </a:pPr>
            <a:endParaRPr lang="en-US" altLang="zh-CN" sz="1800" dirty="0" bmk="OLE_LINK3">
              <a:latin typeface="Times New Roman" pitchFamily="18" charset="0"/>
              <a:ea typeface="宋体" pitchFamily="2" charset="-122"/>
              <a:cs typeface="Times New Roman" pitchFamily="18" charset="0"/>
            </a:endParaRPr>
          </a:p>
          <a:p>
            <a:pPr marL="0" lvl="0" indent="0" fontAlgn="base">
              <a:spcBef>
                <a:spcPct val="0"/>
              </a:spcBef>
              <a:spcAft>
                <a:spcPct val="0"/>
              </a:spcAft>
              <a:buNone/>
            </a:pPr>
            <a:endParaRPr lang="en-US" altLang="zh-CN" sz="1800" dirty="0" smtClean="0" bmk="OLE_LINK3">
              <a:latin typeface="Times New Roman" pitchFamily="18" charset="0"/>
              <a:ea typeface="宋体" pitchFamily="2" charset="-122"/>
              <a:cs typeface="Times New Roman" pitchFamily="18" charset="0"/>
            </a:endParaRPr>
          </a:p>
          <a:p>
            <a:pPr marL="0" lvl="0" indent="0" fontAlgn="base">
              <a:spcBef>
                <a:spcPct val="0"/>
              </a:spcBef>
              <a:spcAft>
                <a:spcPct val="0"/>
              </a:spcAft>
              <a:buNone/>
            </a:pPr>
            <a:endParaRPr lang="zh-CN" altLang="en-US" sz="1800" dirty="0" bmk="OLE_LINK3">
              <a:latin typeface="Arial" pitchFamily="34" charset="0"/>
              <a:ea typeface="宋体" pitchFamily="2" charset="-122"/>
            </a:endParaRPr>
          </a:p>
          <a:p>
            <a:pPr marL="0" lvl="0" indent="0" eaLnBrk="0" fontAlgn="base" hangingPunct="0">
              <a:spcBef>
                <a:spcPct val="0"/>
              </a:spcBef>
              <a:spcAft>
                <a:spcPct val="0"/>
              </a:spcAft>
              <a:buNone/>
            </a:pPr>
            <a:endParaRPr lang="en-US" altLang="zh-CN" sz="1800" b="1" dirty="0" smtClean="0" bmk="OLE_LINK3">
              <a:latin typeface="Times New Roman" pitchFamily="18" charset="0"/>
              <a:ea typeface="宋体" pitchFamily="2" charset="-122"/>
              <a:cs typeface="Times New Roman" pitchFamily="18" charset="0"/>
            </a:endParaRPr>
          </a:p>
          <a:p>
            <a:pPr marL="0" indent="0" fontAlgn="base">
              <a:spcAft>
                <a:spcPct val="0"/>
              </a:spcAft>
              <a:buNone/>
            </a:pPr>
            <a:endParaRPr lang="en-US" altLang="zh-CN" sz="1800" dirty="0" bmk="OLE_LINK3">
              <a:solidFill>
                <a:schemeClr val="tx1"/>
              </a:solidFill>
            </a:endParaRPr>
          </a:p>
          <a:p>
            <a:pPr marL="0" indent="0" fontAlgn="base">
              <a:spcAft>
                <a:spcPct val="0"/>
              </a:spcAft>
              <a:buNone/>
            </a:pPr>
            <a:r>
              <a:rPr lang="zh-CN" altLang="en-US" sz="1800" dirty="0" bmk="OLE_LINK3">
                <a:solidFill>
                  <a:schemeClr val="tx1"/>
                </a:solidFill>
              </a:rPr>
              <a:t>注：测量零位电压时测量前置器上</a:t>
            </a:r>
            <a:r>
              <a:rPr lang="en-US" altLang="zh-CN" sz="1800" dirty="0" bmk="OLE_LINK3">
                <a:solidFill>
                  <a:schemeClr val="tx1"/>
                </a:solidFill>
              </a:rPr>
              <a:t>OUT</a:t>
            </a:r>
            <a:r>
              <a:rPr lang="zh-CN" altLang="en-US" sz="1800" dirty="0" bmk="OLE_LINK3">
                <a:solidFill>
                  <a:schemeClr val="tx1"/>
                </a:solidFill>
              </a:rPr>
              <a:t>与</a:t>
            </a:r>
            <a:r>
              <a:rPr lang="en-US" altLang="zh-CN" sz="1800" dirty="0" bmk="OLE_LINK3">
                <a:solidFill>
                  <a:schemeClr val="tx1"/>
                </a:solidFill>
              </a:rPr>
              <a:t>COM</a:t>
            </a:r>
            <a:r>
              <a:rPr lang="zh-CN" altLang="en-US" sz="1800" dirty="0" bmk="OLE_LINK3">
                <a:solidFill>
                  <a:schemeClr val="tx1"/>
                </a:solidFill>
              </a:rPr>
              <a:t>之间电压。</a:t>
            </a:r>
            <a:endParaRPr lang="zh-CN" altLang="en-US" sz="1800" dirty="0">
              <a:solidFill>
                <a:schemeClr val="tx1"/>
              </a:solidFill>
            </a:endParaRPr>
          </a:p>
          <a:p>
            <a:pPr marL="0" indent="0">
              <a:buNone/>
            </a:pPr>
            <a:endParaRPr lang="zh-CN" altLang="en-US" sz="1800" dirty="0"/>
          </a:p>
        </p:txBody>
      </p:sp>
      <p:graphicFrame>
        <p:nvGraphicFramePr>
          <p:cNvPr id="13" name="表格 12"/>
          <p:cNvGraphicFramePr>
            <a:graphicFrameLocks noGrp="1"/>
          </p:cNvGraphicFramePr>
          <p:nvPr>
            <p:extLst>
              <p:ext uri="{D42A27DB-BD31-4B8C-83A1-F6EECF244321}">
                <p14:modId xmlns:p14="http://schemas.microsoft.com/office/powerpoint/2010/main" val="350889553"/>
              </p:ext>
            </p:extLst>
          </p:nvPr>
        </p:nvGraphicFramePr>
        <p:xfrm>
          <a:off x="683568" y="1628800"/>
          <a:ext cx="7646044" cy="1512168"/>
        </p:xfrm>
        <a:graphic>
          <a:graphicData uri="http://schemas.openxmlformats.org/drawingml/2006/table">
            <a:tbl>
              <a:tblPr firstRow="1" firstCol="1" lastRow="1" lastCol="1" bandRow="1" bandCol="1">
                <a:tableStyleId>{5C22544A-7EE6-4342-B048-85BDC9FD1C3A}</a:tableStyleId>
              </a:tblPr>
              <a:tblGrid>
                <a:gridCol w="1195678"/>
                <a:gridCol w="1258608"/>
                <a:gridCol w="1573260"/>
                <a:gridCol w="1258608"/>
                <a:gridCol w="2359890"/>
              </a:tblGrid>
              <a:tr h="504056">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dirty="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安装间隙</a:t>
                      </a:r>
                      <a:r>
                        <a:rPr lang="en-US" sz="1600" b="0" kern="100">
                          <a:effectLst/>
                          <a:latin typeface="+mn-ea"/>
                          <a:ea typeface="+mn-ea"/>
                        </a:rPr>
                        <a:t> [mm]</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504056">
                <a:tc>
                  <a:txBody>
                    <a:bodyPr/>
                    <a:lstStyle/>
                    <a:p>
                      <a:pPr algn="ctr">
                        <a:spcAft>
                          <a:spcPts val="0"/>
                        </a:spcAft>
                      </a:pPr>
                      <a:r>
                        <a:rPr lang="zh-CN" sz="1600" b="0" kern="100" dirty="0">
                          <a:effectLst/>
                          <a:latin typeface="+mn-ea"/>
                          <a:ea typeface="+mn-ea"/>
                        </a:rPr>
                        <a:t>键相</a:t>
                      </a:r>
                    </a:p>
                  </a:txBody>
                  <a:tcPr marL="68580" marR="68580" marT="0" marB="0"/>
                </a:tc>
                <a:tc>
                  <a:txBody>
                    <a:bodyPr/>
                    <a:lstStyle/>
                    <a:p>
                      <a:pPr algn="ctr">
                        <a:spcAft>
                          <a:spcPts val="0"/>
                        </a:spcAft>
                      </a:pPr>
                      <a:r>
                        <a:rPr lang="en-US" sz="1600" b="0" kern="100" dirty="0">
                          <a:effectLst/>
                          <a:latin typeface="+mn-ea"/>
                          <a:ea typeface="+mn-ea"/>
                        </a:rPr>
                        <a:t>6312</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dirty="0">
                          <a:effectLst/>
                          <a:latin typeface="+mn-ea"/>
                          <a:ea typeface="+mn-ea"/>
                        </a:rPr>
                        <a:t>PR6423/005-030+CON021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1.0</a:t>
                      </a:r>
                      <a:endParaRPr lang="zh-CN" sz="1600" b="0" kern="100" dirty="0">
                        <a:effectLst/>
                        <a:latin typeface="+mn-ea"/>
                        <a:ea typeface="+mn-ea"/>
                      </a:endParaRPr>
                    </a:p>
                  </a:txBody>
                  <a:tcPr marL="68580" marR="68580" marT="0" marB="0"/>
                </a:tc>
                <a:tc rowSpan="2">
                  <a:txBody>
                    <a:bodyPr/>
                    <a:lstStyle/>
                    <a:p>
                      <a:pPr algn="ctr">
                        <a:spcAft>
                          <a:spcPts val="0"/>
                        </a:spcAft>
                      </a:pPr>
                      <a:r>
                        <a:rPr lang="zh-CN" sz="1600" b="0" kern="100" dirty="0">
                          <a:effectLst/>
                          <a:latin typeface="+mn-ea"/>
                          <a:ea typeface="+mn-ea"/>
                        </a:rPr>
                        <a:t>测量间隙为齿顶部到传感器的距离</a:t>
                      </a:r>
                    </a:p>
                  </a:txBody>
                  <a:tcPr marL="68580" marR="68580" marT="0" marB="0"/>
                </a:tc>
              </a:tr>
              <a:tr h="504056">
                <a:tc>
                  <a:txBody>
                    <a:bodyPr/>
                    <a:lstStyle/>
                    <a:p>
                      <a:pPr algn="ctr">
                        <a:spcAft>
                          <a:spcPts val="0"/>
                        </a:spcAft>
                      </a:pPr>
                      <a:r>
                        <a:rPr lang="zh-CN" sz="1600" b="0" kern="100" dirty="0">
                          <a:effectLst/>
                          <a:latin typeface="+mn-ea"/>
                          <a:ea typeface="+mn-ea"/>
                        </a:rPr>
                        <a:t>转速类</a:t>
                      </a:r>
                    </a:p>
                  </a:txBody>
                  <a:tcPr marL="68580" marR="68580" marT="0" marB="0"/>
                </a:tc>
                <a:tc>
                  <a:txBody>
                    <a:bodyPr/>
                    <a:lstStyle/>
                    <a:p>
                      <a:pPr algn="ctr">
                        <a:spcAft>
                          <a:spcPts val="0"/>
                        </a:spcAft>
                      </a:pPr>
                      <a:r>
                        <a:rPr lang="en-US" sz="1600" b="0" kern="100">
                          <a:effectLst/>
                          <a:latin typeface="+mn-ea"/>
                          <a:ea typeface="+mn-ea"/>
                        </a:rPr>
                        <a:t>6312</a:t>
                      </a:r>
                      <a:endParaRPr lang="zh-CN" sz="1600" b="0" kern="100">
                        <a:effectLst/>
                        <a:latin typeface="+mn-ea"/>
                        <a:ea typeface="+mn-ea"/>
                      </a:endParaRPr>
                    </a:p>
                  </a:txBody>
                  <a:tcPr marL="68580" marR="68580" marT="0" marB="0"/>
                </a:tc>
                <a:tc>
                  <a:txBody>
                    <a:bodyPr/>
                    <a:lstStyle/>
                    <a:p>
                      <a:pPr algn="just">
                        <a:spcAft>
                          <a:spcPts val="0"/>
                        </a:spcAft>
                      </a:pPr>
                      <a:r>
                        <a:rPr lang="en-US" sz="1600" b="0" kern="100" dirty="0">
                          <a:effectLst/>
                          <a:latin typeface="+mn-ea"/>
                          <a:ea typeface="+mn-ea"/>
                        </a:rPr>
                        <a:t>PR6423/005-030+CON021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1.0</a:t>
                      </a:r>
                      <a:endParaRPr lang="zh-CN" sz="1600" b="0" kern="100" dirty="0">
                        <a:effectLst/>
                        <a:latin typeface="+mn-ea"/>
                        <a:ea typeface="+mn-ea"/>
                      </a:endParaRPr>
                    </a:p>
                  </a:txBody>
                  <a:tcPr marL="68580" marR="68580" marT="0" marB="0"/>
                </a:tc>
                <a:tc vMerge="1">
                  <a:txBody>
                    <a:bodyPr/>
                    <a:lstStyle/>
                    <a:p>
                      <a:endParaRPr lang="zh-CN" altLang="en-US"/>
                    </a:p>
                  </a:txBody>
                  <a:tcPr/>
                </a:tc>
              </a:tr>
            </a:tbl>
          </a:graphicData>
        </a:graphic>
      </p:graphicFrame>
      <p:graphicFrame>
        <p:nvGraphicFramePr>
          <p:cNvPr id="15" name="表格 14"/>
          <p:cNvGraphicFramePr>
            <a:graphicFrameLocks noGrp="1"/>
          </p:cNvGraphicFramePr>
          <p:nvPr>
            <p:extLst>
              <p:ext uri="{D42A27DB-BD31-4B8C-83A1-F6EECF244321}">
                <p14:modId xmlns:p14="http://schemas.microsoft.com/office/powerpoint/2010/main" val="1104096612"/>
              </p:ext>
            </p:extLst>
          </p:nvPr>
        </p:nvGraphicFramePr>
        <p:xfrm>
          <a:off x="683569" y="4581128"/>
          <a:ext cx="7632846" cy="1008112"/>
        </p:xfrm>
        <a:graphic>
          <a:graphicData uri="http://schemas.openxmlformats.org/drawingml/2006/table">
            <a:tbl>
              <a:tblPr firstRow="1" firstCol="1" lastRow="1" lastCol="1" bandRow="1" bandCol="1">
                <a:tableStyleId>{5C22544A-7EE6-4342-B048-85BDC9FD1C3A}</a:tableStyleId>
              </a:tblPr>
              <a:tblGrid>
                <a:gridCol w="1193614"/>
                <a:gridCol w="1256435"/>
                <a:gridCol w="1570545"/>
                <a:gridCol w="1380005"/>
                <a:gridCol w="2232247"/>
              </a:tblGrid>
              <a:tr h="504056">
                <a:tc>
                  <a:txBody>
                    <a:bodyPr/>
                    <a:lstStyle/>
                    <a:p>
                      <a:pPr algn="ctr">
                        <a:spcAft>
                          <a:spcPts val="0"/>
                        </a:spcAft>
                      </a:pPr>
                      <a:r>
                        <a:rPr lang="zh-CN" sz="1600" b="0" kern="100" dirty="0">
                          <a:effectLst/>
                        </a:rPr>
                        <a:t>监测项目</a:t>
                      </a:r>
                      <a:endParaRPr lang="zh-CN" sz="1600" b="0" kern="100" dirty="0">
                        <a:effectLst/>
                        <a:latin typeface="Times New Roman"/>
                        <a:ea typeface="宋体"/>
                      </a:endParaRPr>
                    </a:p>
                  </a:txBody>
                  <a:tcPr marL="68580" marR="68580" marT="0" marB="0" anchor="ctr"/>
                </a:tc>
                <a:tc>
                  <a:txBody>
                    <a:bodyPr/>
                    <a:lstStyle/>
                    <a:p>
                      <a:pPr algn="ctr">
                        <a:spcAft>
                          <a:spcPts val="0"/>
                        </a:spcAft>
                      </a:pPr>
                      <a:r>
                        <a:rPr lang="zh-CN" sz="1600" b="0" kern="100" dirty="0">
                          <a:effectLst/>
                        </a:rPr>
                        <a:t>监视器型号</a:t>
                      </a:r>
                      <a:endParaRPr lang="zh-CN" sz="1600" b="0" kern="100" dirty="0">
                        <a:effectLst/>
                        <a:latin typeface="Times New Roman"/>
                        <a:ea typeface="宋体"/>
                      </a:endParaRPr>
                    </a:p>
                  </a:txBody>
                  <a:tcPr marL="68580" marR="68580" marT="0" marB="0" anchor="ctr"/>
                </a:tc>
                <a:tc>
                  <a:txBody>
                    <a:bodyPr/>
                    <a:lstStyle/>
                    <a:p>
                      <a:pPr algn="ctr">
                        <a:spcAft>
                          <a:spcPts val="0"/>
                        </a:spcAft>
                      </a:pPr>
                      <a:r>
                        <a:rPr lang="zh-CN" sz="1600" b="0" kern="100" dirty="0">
                          <a:effectLst/>
                        </a:rPr>
                        <a:t>传感器型号</a:t>
                      </a:r>
                      <a:endParaRPr lang="zh-CN" sz="1600" b="0" kern="100" dirty="0">
                        <a:effectLst/>
                        <a:latin typeface="Times New Roman"/>
                        <a:ea typeface="宋体"/>
                      </a:endParaRPr>
                    </a:p>
                  </a:txBody>
                  <a:tcPr marL="68580" marR="68580" marT="0" marB="0" anchor="ctr"/>
                </a:tc>
                <a:tc>
                  <a:txBody>
                    <a:bodyPr/>
                    <a:lstStyle/>
                    <a:p>
                      <a:pPr algn="ctr">
                        <a:spcAft>
                          <a:spcPts val="0"/>
                        </a:spcAft>
                      </a:pPr>
                      <a:r>
                        <a:rPr lang="zh-CN" sz="1600" b="0" kern="100" dirty="0">
                          <a:effectLst/>
                        </a:rPr>
                        <a:t>零位电压</a:t>
                      </a:r>
                      <a:r>
                        <a:rPr lang="en-US" sz="1600" b="0" kern="100" dirty="0">
                          <a:effectLst/>
                        </a:rPr>
                        <a:t> [</a:t>
                      </a:r>
                      <a:r>
                        <a:rPr lang="en-US" sz="1600" b="0" kern="100" dirty="0" err="1">
                          <a:effectLst/>
                        </a:rPr>
                        <a:t>V</a:t>
                      </a:r>
                      <a:r>
                        <a:rPr lang="en-US" sz="1600" b="0" kern="100" baseline="-25000" dirty="0" err="1">
                          <a:effectLst/>
                        </a:rPr>
                        <a:t>dc</a:t>
                      </a:r>
                      <a:r>
                        <a:rPr lang="en-US" sz="1600" b="0" kern="100" dirty="0">
                          <a:effectLst/>
                        </a:rPr>
                        <a:t>]</a:t>
                      </a:r>
                      <a:endParaRPr lang="zh-CN" sz="1600" b="0" kern="100" dirty="0">
                        <a:effectLst/>
                        <a:latin typeface="Times New Roman"/>
                        <a:ea typeface="宋体"/>
                      </a:endParaRPr>
                    </a:p>
                  </a:txBody>
                  <a:tcPr marL="68580" marR="68580" marT="0" marB="0" anchor="ctr"/>
                </a:tc>
                <a:tc>
                  <a:txBody>
                    <a:bodyPr/>
                    <a:lstStyle/>
                    <a:p>
                      <a:pPr algn="ctr">
                        <a:spcAft>
                          <a:spcPts val="0"/>
                        </a:spcAft>
                      </a:pPr>
                      <a:r>
                        <a:rPr lang="zh-CN" sz="1600" b="0" kern="100">
                          <a:effectLst/>
                        </a:rPr>
                        <a:t>注意事项</a:t>
                      </a:r>
                      <a:endParaRPr lang="zh-CN" sz="1600" b="0" kern="100">
                        <a:effectLst/>
                        <a:latin typeface="Times New Roman"/>
                        <a:ea typeface="宋体"/>
                      </a:endParaRPr>
                    </a:p>
                  </a:txBody>
                  <a:tcPr marL="68580" marR="68580" marT="0" marB="0" anchor="ctr"/>
                </a:tc>
              </a:tr>
              <a:tr h="504056">
                <a:tc>
                  <a:txBody>
                    <a:bodyPr/>
                    <a:lstStyle/>
                    <a:p>
                      <a:pPr algn="ctr">
                        <a:spcAft>
                          <a:spcPts val="0"/>
                        </a:spcAft>
                      </a:pPr>
                      <a:r>
                        <a:rPr lang="zh-CN" sz="1600" b="0" kern="100" dirty="0">
                          <a:effectLst/>
                        </a:rPr>
                        <a:t>偏心</a:t>
                      </a:r>
                      <a:endParaRPr lang="zh-CN" sz="1600" b="0" kern="100" dirty="0">
                        <a:effectLst/>
                        <a:latin typeface="Times New Roman"/>
                        <a:ea typeface="宋体"/>
                      </a:endParaRPr>
                    </a:p>
                  </a:txBody>
                  <a:tcPr marL="68580" marR="68580" marT="0" marB="0"/>
                </a:tc>
                <a:tc>
                  <a:txBody>
                    <a:bodyPr/>
                    <a:lstStyle/>
                    <a:p>
                      <a:pPr algn="ctr">
                        <a:spcAft>
                          <a:spcPts val="0"/>
                        </a:spcAft>
                      </a:pPr>
                      <a:r>
                        <a:rPr lang="en-US" sz="1600" b="0" kern="100" dirty="0">
                          <a:effectLst/>
                        </a:rPr>
                        <a:t>6220</a:t>
                      </a:r>
                      <a:endParaRPr lang="zh-CN" sz="1600" b="0" kern="100" dirty="0">
                        <a:effectLst/>
                        <a:latin typeface="Times New Roman"/>
                        <a:ea typeface="宋体"/>
                      </a:endParaRPr>
                    </a:p>
                  </a:txBody>
                  <a:tcPr marL="68580" marR="68580" marT="0" marB="0"/>
                </a:tc>
                <a:tc>
                  <a:txBody>
                    <a:bodyPr/>
                    <a:lstStyle/>
                    <a:p>
                      <a:pPr algn="just">
                        <a:spcAft>
                          <a:spcPts val="0"/>
                        </a:spcAft>
                      </a:pPr>
                      <a:r>
                        <a:rPr lang="en-US" sz="1600" b="0" kern="100" dirty="0">
                          <a:effectLst/>
                        </a:rPr>
                        <a:t>PR6423/00B-030+CON021</a:t>
                      </a:r>
                      <a:endParaRPr lang="zh-CN" sz="1600" b="0" kern="100" dirty="0">
                        <a:effectLst/>
                        <a:latin typeface="Times New Roman"/>
                        <a:ea typeface="宋体"/>
                      </a:endParaRPr>
                    </a:p>
                  </a:txBody>
                  <a:tcPr marL="68580" marR="68580" marT="0" marB="0"/>
                </a:tc>
                <a:tc>
                  <a:txBody>
                    <a:bodyPr/>
                    <a:lstStyle/>
                    <a:p>
                      <a:pPr algn="ctr">
                        <a:spcAft>
                          <a:spcPts val="0"/>
                        </a:spcAft>
                      </a:pPr>
                      <a:r>
                        <a:rPr lang="en-US" sz="1600" b="0" kern="100" dirty="0" smtClean="0">
                          <a:effectLst/>
                        </a:rPr>
                        <a:t>-</a:t>
                      </a:r>
                      <a:r>
                        <a:rPr lang="en-US" sz="1600" b="0" kern="100" dirty="0">
                          <a:effectLst/>
                        </a:rPr>
                        <a:t>12</a:t>
                      </a:r>
                      <a:endParaRPr lang="zh-CN" sz="1600" b="0" kern="100" dirty="0">
                        <a:effectLst/>
                        <a:latin typeface="Times New Roman"/>
                        <a:ea typeface="宋体"/>
                      </a:endParaRPr>
                    </a:p>
                  </a:txBody>
                  <a:tcPr marL="68580" marR="68580" marT="0" marB="0"/>
                </a:tc>
                <a:tc>
                  <a:txBody>
                    <a:bodyPr/>
                    <a:lstStyle/>
                    <a:p>
                      <a:pPr algn="ctr">
                        <a:spcAft>
                          <a:spcPts val="0"/>
                        </a:spcAft>
                      </a:pPr>
                      <a:r>
                        <a:rPr lang="zh-CN" sz="1600" b="0" kern="100" dirty="0">
                          <a:effectLst/>
                        </a:rPr>
                        <a:t>安装时确定大轴静止</a:t>
                      </a:r>
                      <a:endParaRPr lang="zh-CN" sz="1600" b="0" kern="100" dirty="0">
                        <a:effectLst/>
                        <a:latin typeface="Times New Roman"/>
                        <a:ea typeface="宋体"/>
                      </a:endParaRPr>
                    </a:p>
                  </a:txBody>
                  <a:tcPr marL="68580" marR="68580" marT="0" marB="0"/>
                </a:tc>
              </a:tr>
            </a:tbl>
          </a:graphicData>
        </a:graphic>
      </p:graphicFrame>
    </p:spTree>
    <p:extLst>
      <p:ext uri="{BB962C8B-B14F-4D97-AF65-F5344CB8AC3E}">
        <p14:creationId xmlns:p14="http://schemas.microsoft.com/office/powerpoint/2010/main" val="477828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260648"/>
            <a:ext cx="8229600" cy="6120680"/>
          </a:xfrm>
        </p:spPr>
        <p:txBody>
          <a:bodyPr/>
          <a:lstStyle/>
          <a:p>
            <a:pPr marL="0" lvl="0" indent="0" fontAlgn="base">
              <a:lnSpc>
                <a:spcPct val="90000"/>
              </a:lnSpc>
              <a:spcAft>
                <a:spcPct val="0"/>
              </a:spcAft>
              <a:buNone/>
            </a:pPr>
            <a:r>
              <a:rPr lang="en-US" altLang="zh-CN" sz="1700" dirty="0" bmk="OLE_LINK3">
                <a:solidFill>
                  <a:schemeClr val="tx1"/>
                </a:solidFill>
              </a:rPr>
              <a:t>3</a:t>
            </a:r>
            <a:r>
              <a:rPr lang="zh-CN" altLang="en-US" sz="1700" dirty="0" bmk="OLE_LINK3">
                <a:solidFill>
                  <a:schemeClr val="tx1"/>
                </a:solidFill>
              </a:rPr>
              <a:t>、轴位移传感器调整</a:t>
            </a:r>
            <a:endParaRPr lang="en-US" altLang="zh-CN" sz="1700" dirty="0" bmk="OLE_LINK3">
              <a:solidFill>
                <a:schemeClr val="tx1"/>
              </a:solidFill>
            </a:endParaRPr>
          </a:p>
          <a:p>
            <a:pPr lvl="0"/>
            <a:endParaRPr lang="en-US" altLang="zh-CN" sz="1800" dirty="0" smtClean="0">
              <a:latin typeface="Times New Roman" pitchFamily="18" charset="0"/>
              <a:ea typeface="宋体" pitchFamily="2" charset="-122"/>
              <a:cs typeface="Times New Roman" pitchFamily="18" charset="0"/>
            </a:endParaRPr>
          </a:p>
          <a:p>
            <a:pPr lvl="0"/>
            <a:endParaRPr lang="en-US" altLang="zh-CN" b="1" dirty="0">
              <a:latin typeface="Times New Roman" pitchFamily="18" charset="0"/>
              <a:ea typeface="宋体" pitchFamily="2" charset="-122"/>
              <a:cs typeface="Times New Roman" pitchFamily="18" charset="0"/>
            </a:endParaRPr>
          </a:p>
          <a:p>
            <a:pPr lvl="0"/>
            <a:endParaRPr lang="en-US" altLang="zh-CN" b="1" dirty="0" smtClean="0">
              <a:latin typeface="Times New Roman" pitchFamily="18" charset="0"/>
              <a:ea typeface="宋体" pitchFamily="2" charset="-122"/>
              <a:cs typeface="Times New Roman" pitchFamily="18" charset="0"/>
            </a:endParaRPr>
          </a:p>
          <a:p>
            <a:pPr marL="0" lvl="0" indent="0" fontAlgn="base">
              <a:lnSpc>
                <a:spcPct val="90000"/>
              </a:lnSpc>
              <a:spcAft>
                <a:spcPct val="0"/>
              </a:spcAft>
              <a:buNone/>
            </a:pPr>
            <a:r>
              <a:rPr lang="zh-CN" altLang="zh-CN" sz="1700" dirty="0" bmk="OLE_LINK3">
                <a:solidFill>
                  <a:schemeClr val="tx1"/>
                </a:solidFill>
              </a:rPr>
              <a:t>注：测量零位电压时测量前置器上</a:t>
            </a:r>
            <a:r>
              <a:rPr lang="en-US" altLang="zh-CN" sz="1700" dirty="0" bmk="OLE_LINK3">
                <a:solidFill>
                  <a:schemeClr val="tx1"/>
                </a:solidFill>
              </a:rPr>
              <a:t>OUT</a:t>
            </a:r>
            <a:r>
              <a:rPr lang="zh-CN" altLang="zh-CN" sz="1700" dirty="0" bmk="OLE_LINK3">
                <a:solidFill>
                  <a:schemeClr val="tx1"/>
                </a:solidFill>
              </a:rPr>
              <a:t>与丄之间电压。安装完成后稍微移动轴向位移摆架，查看</a:t>
            </a:r>
            <a:r>
              <a:rPr lang="en-US" altLang="zh-CN" sz="1700" dirty="0" bmk="OLE_LINK3">
                <a:solidFill>
                  <a:schemeClr val="tx1"/>
                </a:solidFill>
              </a:rPr>
              <a:t>DCS</a:t>
            </a:r>
            <a:r>
              <a:rPr lang="zh-CN" altLang="zh-CN" sz="1700" dirty="0" bmk="OLE_LINK3">
                <a:solidFill>
                  <a:schemeClr val="tx1"/>
                </a:solidFill>
              </a:rPr>
              <a:t>画面轴位移显示值变化方向，以确保安装方向正确。</a:t>
            </a:r>
            <a:endParaRPr lang="zh-CN" altLang="en-US" sz="1700" dirty="0" bmk="OLE_LINK3">
              <a:solidFill>
                <a:schemeClr val="tx1"/>
              </a:solidFill>
            </a:endParaRPr>
          </a:p>
          <a:p>
            <a:pPr marL="0" indent="0" fontAlgn="base">
              <a:lnSpc>
                <a:spcPct val="90000"/>
              </a:lnSpc>
              <a:spcAft>
                <a:spcPct val="0"/>
              </a:spcAft>
              <a:buNone/>
            </a:pPr>
            <a:endParaRPr lang="en-US" altLang="zh-CN" sz="1700" dirty="0" smtClean="0" bmk="OLE_LINK3">
              <a:solidFill>
                <a:schemeClr val="tx1"/>
              </a:solidFill>
            </a:endParaRPr>
          </a:p>
          <a:p>
            <a:pPr marL="0" indent="0" fontAlgn="base">
              <a:lnSpc>
                <a:spcPct val="90000"/>
              </a:lnSpc>
              <a:spcAft>
                <a:spcPct val="0"/>
              </a:spcAft>
              <a:buNone/>
            </a:pPr>
            <a:r>
              <a:rPr lang="en-US" altLang="zh-CN" sz="1700" dirty="0" smtClean="0" bmk="OLE_LINK3">
                <a:solidFill>
                  <a:schemeClr val="tx1"/>
                </a:solidFill>
              </a:rPr>
              <a:t>4</a:t>
            </a:r>
            <a:r>
              <a:rPr lang="zh-CN" altLang="zh-CN" sz="1700" dirty="0" bmk="OLE_LINK3">
                <a:solidFill>
                  <a:schemeClr val="tx1"/>
                </a:solidFill>
              </a:rPr>
              <a:t>、胀差传感器</a:t>
            </a:r>
            <a:r>
              <a:rPr lang="zh-CN" altLang="zh-CN" sz="1700" dirty="0" smtClean="0" bmk="OLE_LINK3">
                <a:solidFill>
                  <a:schemeClr val="tx1"/>
                </a:solidFill>
              </a:rPr>
              <a:t>调整</a:t>
            </a:r>
            <a:endParaRPr lang="en-US" altLang="zh-CN" sz="1700" dirty="0" bmk="OLE_LINK3">
              <a:solidFill>
                <a:schemeClr val="tx1"/>
              </a:solidFill>
            </a:endParaRPr>
          </a:p>
          <a:p>
            <a:endParaRPr lang="en-US" altLang="zh-CN" sz="1800" dirty="0"/>
          </a:p>
          <a:p>
            <a:endParaRPr lang="en-US" altLang="zh-CN" sz="1800" dirty="0" smtClean="0"/>
          </a:p>
          <a:p>
            <a:endParaRPr lang="en-US" altLang="zh-CN" sz="1800" dirty="0"/>
          </a:p>
          <a:p>
            <a:endParaRPr lang="en-US" altLang="zh-CN" sz="1800" dirty="0" smtClean="0"/>
          </a:p>
          <a:p>
            <a:endParaRPr lang="en-US" altLang="zh-CN" sz="1800" dirty="0"/>
          </a:p>
          <a:p>
            <a:endParaRPr lang="en-US" altLang="zh-CN" sz="1800" dirty="0" smtClean="0"/>
          </a:p>
          <a:p>
            <a:endParaRPr lang="en-US" altLang="zh-CN" sz="1800" dirty="0"/>
          </a:p>
          <a:p>
            <a:endParaRPr lang="en-US" altLang="zh-CN" sz="1800" dirty="0" smtClean="0"/>
          </a:p>
          <a:p>
            <a:pPr marL="0" indent="0" fontAlgn="base">
              <a:lnSpc>
                <a:spcPct val="90000"/>
              </a:lnSpc>
              <a:spcAft>
                <a:spcPct val="0"/>
              </a:spcAft>
              <a:buNone/>
            </a:pPr>
            <a:endParaRPr lang="en-US" altLang="zh-CN" sz="1700" dirty="0" smtClean="0" bmk="OLE_LINK3">
              <a:solidFill>
                <a:schemeClr val="tx1"/>
              </a:solidFill>
            </a:endParaRPr>
          </a:p>
          <a:p>
            <a:pPr marL="0" indent="0" fontAlgn="base">
              <a:lnSpc>
                <a:spcPct val="90000"/>
              </a:lnSpc>
              <a:spcAft>
                <a:spcPct val="0"/>
              </a:spcAft>
              <a:buNone/>
            </a:pPr>
            <a:r>
              <a:rPr lang="zh-CN" altLang="zh-CN" sz="1700" dirty="0" smtClean="0" bmk="OLE_LINK3">
                <a:solidFill>
                  <a:schemeClr val="tx1"/>
                </a:solidFill>
              </a:rPr>
              <a:t>注</a:t>
            </a:r>
            <a:r>
              <a:rPr lang="zh-CN" altLang="zh-CN" sz="1700" dirty="0" bmk="OLE_LINK3">
                <a:solidFill>
                  <a:schemeClr val="tx1"/>
                </a:solidFill>
              </a:rPr>
              <a:t>：测量零位电压时测量前置器上</a:t>
            </a:r>
            <a:r>
              <a:rPr lang="en-US" altLang="zh-CN" sz="1700" dirty="0" bmk="OLE_LINK3">
                <a:solidFill>
                  <a:schemeClr val="tx1"/>
                </a:solidFill>
              </a:rPr>
              <a:t>OUT</a:t>
            </a:r>
            <a:r>
              <a:rPr lang="zh-CN" altLang="zh-CN" sz="1700" dirty="0" bmk="OLE_LINK3">
                <a:solidFill>
                  <a:schemeClr val="tx1"/>
                </a:solidFill>
              </a:rPr>
              <a:t>与丄之间电压。安装完成后稍微移动摆架，查看</a:t>
            </a:r>
            <a:r>
              <a:rPr lang="en-US" altLang="zh-CN" sz="1700" dirty="0" bmk="OLE_LINK3">
                <a:solidFill>
                  <a:schemeClr val="tx1"/>
                </a:solidFill>
              </a:rPr>
              <a:t>DCS</a:t>
            </a:r>
            <a:r>
              <a:rPr lang="zh-CN" altLang="zh-CN" sz="1700" dirty="0" bmk="OLE_LINK3">
                <a:solidFill>
                  <a:schemeClr val="tx1"/>
                </a:solidFill>
              </a:rPr>
              <a:t>画面轴位移显示值变化方向，以确保安装方向正确。</a:t>
            </a:r>
          </a:p>
          <a:p>
            <a:endParaRPr lang="zh-CN" altLang="zh-CN" sz="1800" dirty="0"/>
          </a:p>
          <a:p>
            <a:endParaRPr lang="zh-CN" altLang="en-US" dirty="0"/>
          </a:p>
        </p:txBody>
      </p:sp>
      <p:graphicFrame>
        <p:nvGraphicFramePr>
          <p:cNvPr id="7" name="表格 6"/>
          <p:cNvGraphicFramePr>
            <a:graphicFrameLocks noGrp="1"/>
          </p:cNvGraphicFramePr>
          <p:nvPr>
            <p:extLst>
              <p:ext uri="{D42A27DB-BD31-4B8C-83A1-F6EECF244321}">
                <p14:modId xmlns:p14="http://schemas.microsoft.com/office/powerpoint/2010/main" val="2597103624"/>
              </p:ext>
            </p:extLst>
          </p:nvPr>
        </p:nvGraphicFramePr>
        <p:xfrm>
          <a:off x="755576" y="692696"/>
          <a:ext cx="7416823" cy="1008112"/>
        </p:xfrm>
        <a:graphic>
          <a:graphicData uri="http://schemas.openxmlformats.org/drawingml/2006/table">
            <a:tbl>
              <a:tblPr firstRow="1" firstCol="1" lastRow="1" lastCol="1" bandRow="1" bandCol="1">
                <a:tableStyleId>{5C22544A-7EE6-4342-B048-85BDC9FD1C3A}</a:tableStyleId>
              </a:tblPr>
              <a:tblGrid>
                <a:gridCol w="1159832"/>
                <a:gridCol w="1220876"/>
                <a:gridCol w="1526095"/>
                <a:gridCol w="1593074"/>
                <a:gridCol w="1916946"/>
              </a:tblGrid>
              <a:tr h="252028">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a:effectLst/>
                          <a:latin typeface="+mn-ea"/>
                          <a:ea typeface="+mn-ea"/>
                        </a:rPr>
                        <a:t>监视器型号</a:t>
                      </a:r>
                    </a:p>
                  </a:txBody>
                  <a:tcPr marL="68580" marR="68580" marT="0" marB="0" anchor="ctr"/>
                </a:tc>
                <a:tc>
                  <a:txBody>
                    <a:bodyPr/>
                    <a:lstStyle/>
                    <a:p>
                      <a:pPr algn="ctr">
                        <a:spcAft>
                          <a:spcPts val="0"/>
                        </a:spcAft>
                      </a:pPr>
                      <a:r>
                        <a:rPr lang="zh-CN" sz="1600" b="0" kern="10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756084">
                <a:tc>
                  <a:txBody>
                    <a:bodyPr/>
                    <a:lstStyle/>
                    <a:p>
                      <a:pPr algn="ctr">
                        <a:spcAft>
                          <a:spcPts val="0"/>
                        </a:spcAft>
                      </a:pPr>
                      <a:r>
                        <a:rPr lang="zh-CN" sz="1600" b="0" kern="100">
                          <a:effectLst/>
                          <a:latin typeface="+mn-ea"/>
                          <a:ea typeface="+mn-ea"/>
                        </a:rPr>
                        <a:t>轴向位移</a:t>
                      </a:r>
                    </a:p>
                  </a:txBody>
                  <a:tcPr marL="68580" marR="68580" marT="0" marB="0"/>
                </a:tc>
                <a:tc>
                  <a:txBody>
                    <a:bodyPr/>
                    <a:lstStyle/>
                    <a:p>
                      <a:pPr algn="ctr">
                        <a:spcAft>
                          <a:spcPts val="0"/>
                        </a:spcAft>
                      </a:pPr>
                      <a:r>
                        <a:rPr lang="en-US" sz="1600" b="0" kern="100" dirty="0">
                          <a:effectLst/>
                          <a:latin typeface="+mn-ea"/>
                          <a:ea typeface="+mn-ea"/>
                        </a:rPr>
                        <a:t>6250</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a:effectLst/>
                          <a:latin typeface="+mn-ea"/>
                          <a:ea typeface="+mn-ea"/>
                        </a:rPr>
                        <a:t>PR6423/001-030+CON021</a:t>
                      </a:r>
                      <a:endParaRPr lang="zh-CN" sz="1600" b="0" kern="10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-12</a:t>
                      </a:r>
                      <a:endParaRPr lang="zh-CN" sz="1600" b="0" kern="100" dirty="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安装时确定大轴静止，同时机务完成推轴工作</a:t>
                      </a:r>
                    </a:p>
                  </a:txBody>
                  <a:tcPr marL="68580" marR="68580" marT="0" marB="0"/>
                </a:tc>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4171954537"/>
              </p:ext>
            </p:extLst>
          </p:nvPr>
        </p:nvGraphicFramePr>
        <p:xfrm>
          <a:off x="683568" y="3068960"/>
          <a:ext cx="7488832" cy="2438400"/>
        </p:xfrm>
        <a:graphic>
          <a:graphicData uri="http://schemas.openxmlformats.org/drawingml/2006/table">
            <a:tbl>
              <a:tblPr firstRow="1" firstCol="1" lastRow="1" lastCol="1" bandRow="1" bandCol="1">
                <a:tableStyleId>{5C22544A-7EE6-4342-B048-85BDC9FD1C3A}</a:tableStyleId>
              </a:tblPr>
              <a:tblGrid>
                <a:gridCol w="1171093"/>
                <a:gridCol w="1232729"/>
                <a:gridCol w="1540912"/>
                <a:gridCol w="1608541"/>
                <a:gridCol w="1935557"/>
              </a:tblGrid>
              <a:tr h="165618">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496855">
                <a:tc>
                  <a:txBody>
                    <a:bodyPr/>
                    <a:lstStyle/>
                    <a:p>
                      <a:pPr algn="ctr">
                        <a:spcAft>
                          <a:spcPts val="0"/>
                        </a:spcAft>
                      </a:pPr>
                      <a:r>
                        <a:rPr lang="zh-CN" sz="1600" b="0" kern="100" dirty="0">
                          <a:effectLst/>
                          <a:latin typeface="+mn-ea"/>
                          <a:ea typeface="+mn-ea"/>
                        </a:rPr>
                        <a:t>高压胀差</a:t>
                      </a:r>
                    </a:p>
                  </a:txBody>
                  <a:tcPr marL="68580" marR="68580" marT="0" marB="0"/>
                </a:tc>
                <a:tc>
                  <a:txBody>
                    <a:bodyPr/>
                    <a:lstStyle/>
                    <a:p>
                      <a:pPr algn="ctr">
                        <a:spcAft>
                          <a:spcPts val="0"/>
                        </a:spcAft>
                      </a:pPr>
                      <a:r>
                        <a:rPr lang="en-US" sz="1600" b="0" kern="100" dirty="0">
                          <a:effectLst/>
                          <a:latin typeface="+mn-ea"/>
                          <a:ea typeface="+mn-ea"/>
                        </a:rPr>
                        <a:t>6250</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a:effectLst/>
                          <a:latin typeface="+mn-ea"/>
                          <a:ea typeface="+mn-ea"/>
                        </a:rPr>
                        <a:t>PR6423/010-130+CON021/915-040</a:t>
                      </a:r>
                      <a:endParaRPr lang="zh-CN" sz="1600" b="0" kern="100">
                        <a:effectLst/>
                        <a:latin typeface="+mn-ea"/>
                        <a:ea typeface="+mn-ea"/>
                      </a:endParaRPr>
                    </a:p>
                  </a:txBody>
                  <a:tcPr marL="68580" marR="68580" marT="0" marB="0"/>
                </a:tc>
                <a:tc>
                  <a:txBody>
                    <a:bodyPr/>
                    <a:lstStyle/>
                    <a:p>
                      <a:pPr algn="ctr">
                        <a:spcAft>
                          <a:spcPts val="0"/>
                        </a:spcAft>
                      </a:pPr>
                      <a:r>
                        <a:rPr lang="en-US" sz="1600" b="0" kern="100">
                          <a:effectLst/>
                          <a:latin typeface="+mn-ea"/>
                          <a:ea typeface="+mn-ea"/>
                        </a:rPr>
                        <a:t>-12</a:t>
                      </a:r>
                      <a:endParaRPr lang="zh-CN" sz="1600" b="0" kern="100">
                        <a:effectLst/>
                        <a:latin typeface="+mn-ea"/>
                        <a:ea typeface="+mn-ea"/>
                      </a:endParaRPr>
                    </a:p>
                  </a:txBody>
                  <a:tcPr marL="68580" marR="68580" marT="0" marB="0"/>
                </a:tc>
                <a:tc>
                  <a:txBody>
                    <a:bodyPr/>
                    <a:lstStyle/>
                    <a:p>
                      <a:pPr algn="ctr">
                        <a:spcAft>
                          <a:spcPts val="0"/>
                        </a:spcAft>
                      </a:pPr>
                      <a:r>
                        <a:rPr lang="zh-CN" sz="1600" b="0" kern="100">
                          <a:effectLst/>
                          <a:latin typeface="+mn-ea"/>
                          <a:ea typeface="+mn-ea"/>
                        </a:rPr>
                        <a:t>安装时确定大轴静止，同时机务完成推轴工作</a:t>
                      </a:r>
                    </a:p>
                  </a:txBody>
                  <a:tcPr marL="68580" marR="68580" marT="0" marB="0"/>
                </a:tc>
              </a:tr>
              <a:tr h="496855">
                <a:tc>
                  <a:txBody>
                    <a:bodyPr/>
                    <a:lstStyle/>
                    <a:p>
                      <a:pPr algn="ctr">
                        <a:spcAft>
                          <a:spcPts val="0"/>
                        </a:spcAft>
                      </a:pPr>
                      <a:r>
                        <a:rPr lang="zh-CN" sz="1600" b="0" kern="100">
                          <a:effectLst/>
                          <a:latin typeface="+mn-ea"/>
                          <a:ea typeface="+mn-ea"/>
                        </a:rPr>
                        <a:t>中压胀差</a:t>
                      </a:r>
                    </a:p>
                  </a:txBody>
                  <a:tcPr marL="68580" marR="68580" marT="0" marB="0"/>
                </a:tc>
                <a:tc>
                  <a:txBody>
                    <a:bodyPr/>
                    <a:lstStyle/>
                    <a:p>
                      <a:pPr algn="ctr">
                        <a:spcAft>
                          <a:spcPts val="0"/>
                        </a:spcAft>
                      </a:pPr>
                      <a:r>
                        <a:rPr lang="en-US" sz="1600" b="0" kern="100">
                          <a:effectLst/>
                          <a:latin typeface="+mn-ea"/>
                          <a:ea typeface="+mn-ea"/>
                        </a:rPr>
                        <a:t>6250</a:t>
                      </a:r>
                      <a:endParaRPr lang="zh-CN" sz="1600" b="0" kern="100">
                        <a:effectLst/>
                        <a:latin typeface="+mn-ea"/>
                        <a:ea typeface="+mn-ea"/>
                      </a:endParaRPr>
                    </a:p>
                  </a:txBody>
                  <a:tcPr marL="68580" marR="68580" marT="0" marB="0"/>
                </a:tc>
                <a:tc>
                  <a:txBody>
                    <a:bodyPr/>
                    <a:lstStyle/>
                    <a:p>
                      <a:pPr algn="just">
                        <a:spcAft>
                          <a:spcPts val="0"/>
                        </a:spcAft>
                      </a:pPr>
                      <a:r>
                        <a:rPr lang="en-US" sz="1600" b="0" kern="100" dirty="0">
                          <a:effectLst/>
                          <a:latin typeface="+mn-ea"/>
                          <a:ea typeface="+mn-ea"/>
                        </a:rPr>
                        <a:t>PR6423/011-030+CON021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-12</a:t>
                      </a:r>
                      <a:endParaRPr lang="zh-CN" sz="1600" b="0" kern="100" dirty="0">
                        <a:effectLst/>
                        <a:latin typeface="+mn-ea"/>
                        <a:ea typeface="+mn-ea"/>
                      </a:endParaRPr>
                    </a:p>
                  </a:txBody>
                  <a:tcPr marL="68580" marR="68580" marT="0" marB="0"/>
                </a:tc>
                <a:tc>
                  <a:txBody>
                    <a:bodyPr/>
                    <a:lstStyle/>
                    <a:p>
                      <a:pPr algn="ctr">
                        <a:spcAft>
                          <a:spcPts val="0"/>
                        </a:spcAft>
                      </a:pPr>
                      <a:r>
                        <a:rPr lang="zh-CN" sz="1600" b="0" kern="100">
                          <a:effectLst/>
                          <a:latin typeface="+mn-ea"/>
                          <a:ea typeface="+mn-ea"/>
                        </a:rPr>
                        <a:t>安装时确定大轴静止，同时机务完成推轴工作</a:t>
                      </a:r>
                    </a:p>
                  </a:txBody>
                  <a:tcPr marL="68580" marR="68580" marT="0" marB="0"/>
                </a:tc>
              </a:tr>
              <a:tr h="496855">
                <a:tc>
                  <a:txBody>
                    <a:bodyPr/>
                    <a:lstStyle/>
                    <a:p>
                      <a:pPr algn="ctr">
                        <a:spcAft>
                          <a:spcPts val="0"/>
                        </a:spcAft>
                      </a:pPr>
                      <a:r>
                        <a:rPr lang="zh-CN" sz="1600" b="0" kern="100">
                          <a:effectLst/>
                          <a:latin typeface="+mn-ea"/>
                          <a:ea typeface="+mn-ea"/>
                        </a:rPr>
                        <a:t>低压胀差</a:t>
                      </a:r>
                    </a:p>
                  </a:txBody>
                  <a:tcPr marL="68580" marR="68580" marT="0" marB="0"/>
                </a:tc>
                <a:tc>
                  <a:txBody>
                    <a:bodyPr/>
                    <a:lstStyle/>
                    <a:p>
                      <a:pPr algn="ctr">
                        <a:spcAft>
                          <a:spcPts val="0"/>
                        </a:spcAft>
                      </a:pPr>
                      <a:r>
                        <a:rPr lang="en-US" sz="1600" b="0" kern="100">
                          <a:effectLst/>
                          <a:latin typeface="+mn-ea"/>
                          <a:ea typeface="+mn-ea"/>
                        </a:rPr>
                        <a:t>6250</a:t>
                      </a:r>
                      <a:endParaRPr lang="zh-CN" sz="1600" b="0" kern="100">
                        <a:effectLst/>
                        <a:latin typeface="+mn-ea"/>
                        <a:ea typeface="+mn-ea"/>
                      </a:endParaRPr>
                    </a:p>
                  </a:txBody>
                  <a:tcPr marL="68580" marR="68580" marT="0" marB="0"/>
                </a:tc>
                <a:tc>
                  <a:txBody>
                    <a:bodyPr/>
                    <a:lstStyle/>
                    <a:p>
                      <a:pPr algn="just">
                        <a:spcAft>
                          <a:spcPts val="0"/>
                        </a:spcAft>
                      </a:pPr>
                      <a:r>
                        <a:rPr lang="en-US" sz="1600" b="0" kern="100">
                          <a:effectLst/>
                          <a:latin typeface="+mn-ea"/>
                          <a:ea typeface="+mn-ea"/>
                        </a:rPr>
                        <a:t>PR6423/011-030+CON021</a:t>
                      </a:r>
                      <a:endParaRPr lang="zh-CN" sz="1600" b="0" kern="10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-8.25(1#</a:t>
                      </a:r>
                      <a:r>
                        <a:rPr lang="zh-CN" sz="1600" b="0" kern="100" dirty="0">
                          <a:effectLst/>
                          <a:latin typeface="+mn-ea"/>
                          <a:ea typeface="+mn-ea"/>
                        </a:rPr>
                        <a:t>机组</a:t>
                      </a:r>
                      <a:r>
                        <a:rPr lang="en-US" sz="1600" b="0" kern="100" dirty="0">
                          <a:effectLst/>
                          <a:latin typeface="+mn-ea"/>
                          <a:ea typeface="+mn-ea"/>
                        </a:rPr>
                        <a:t>)</a:t>
                      </a:r>
                      <a:endParaRPr lang="zh-CN" sz="1600" b="0" kern="100" dirty="0">
                        <a:effectLst/>
                        <a:latin typeface="+mn-ea"/>
                        <a:ea typeface="+mn-ea"/>
                      </a:endParaRPr>
                    </a:p>
                    <a:p>
                      <a:pPr algn="ctr">
                        <a:spcAft>
                          <a:spcPts val="0"/>
                        </a:spcAft>
                      </a:pPr>
                      <a:r>
                        <a:rPr lang="en-US" sz="1600" b="0" kern="100" dirty="0">
                          <a:effectLst/>
                          <a:latin typeface="+mn-ea"/>
                          <a:ea typeface="+mn-ea"/>
                        </a:rPr>
                        <a:t>-8.36(2#</a:t>
                      </a:r>
                      <a:r>
                        <a:rPr lang="zh-CN" sz="1600" b="0" kern="100" dirty="0">
                          <a:effectLst/>
                          <a:latin typeface="+mn-ea"/>
                          <a:ea typeface="+mn-ea"/>
                        </a:rPr>
                        <a:t>机组</a:t>
                      </a:r>
                      <a:r>
                        <a:rPr lang="en-US" sz="1600" b="0" kern="100" dirty="0">
                          <a:effectLst/>
                          <a:latin typeface="+mn-ea"/>
                          <a:ea typeface="+mn-ea"/>
                        </a:rPr>
                        <a:t>)</a:t>
                      </a:r>
                      <a:endParaRPr lang="zh-CN" sz="1600" b="0" kern="100" dirty="0">
                        <a:effectLst/>
                        <a:latin typeface="+mn-ea"/>
                        <a:ea typeface="+mn-ea"/>
                      </a:endParaRPr>
                    </a:p>
                    <a:p>
                      <a:pPr algn="ctr">
                        <a:spcAft>
                          <a:spcPts val="0"/>
                        </a:spcAft>
                      </a:pPr>
                      <a:r>
                        <a:rPr lang="en-US" sz="1600" b="0" kern="100" dirty="0">
                          <a:effectLst/>
                          <a:latin typeface="+mn-ea"/>
                          <a:ea typeface="+mn-ea"/>
                        </a:rPr>
                        <a:t> </a:t>
                      </a:r>
                      <a:endParaRPr lang="zh-CN" sz="1600" b="0" kern="100" dirty="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安装时确定大轴静止，同时机务完成推轴工作</a:t>
                      </a:r>
                    </a:p>
                  </a:txBody>
                  <a:tcPr marL="68580" marR="68580" marT="0" marB="0"/>
                </a:tc>
              </a:tr>
            </a:tbl>
          </a:graphicData>
        </a:graphic>
      </p:graphicFrame>
    </p:spTree>
    <p:extLst>
      <p:ext uri="{BB962C8B-B14F-4D97-AF65-F5344CB8AC3E}">
        <p14:creationId xmlns:p14="http://schemas.microsoft.com/office/powerpoint/2010/main" val="2463476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76672"/>
            <a:ext cx="8229600" cy="6192688"/>
          </a:xfrm>
        </p:spPr>
        <p:txBody>
          <a:bodyPr/>
          <a:lstStyle/>
          <a:p>
            <a:pPr marL="0" indent="0" fontAlgn="base">
              <a:lnSpc>
                <a:spcPct val="90000"/>
              </a:lnSpc>
              <a:spcAft>
                <a:spcPct val="0"/>
              </a:spcAft>
              <a:buNone/>
            </a:pPr>
            <a:r>
              <a:rPr lang="en-US" altLang="zh-CN" sz="1700" dirty="0">
                <a:solidFill>
                  <a:schemeClr val="tx1"/>
                </a:solidFill>
              </a:rPr>
              <a:t>5</a:t>
            </a:r>
            <a:r>
              <a:rPr lang="zh-CN" altLang="zh-CN" sz="1700" dirty="0">
                <a:solidFill>
                  <a:schemeClr val="tx1"/>
                </a:solidFill>
              </a:rPr>
              <a:t>、轴振传感器调整</a:t>
            </a:r>
            <a:endParaRPr lang="en-US" altLang="zh-CN" sz="1700" dirty="0">
              <a:solidFill>
                <a:schemeClr val="tx1"/>
              </a:solidFill>
            </a:endParaRPr>
          </a:p>
          <a:p>
            <a:pPr marL="0" indent="0">
              <a:buNone/>
            </a:pPr>
            <a:endParaRPr lang="en-US" altLang="zh-CN" sz="1800" dirty="0" smtClean="0"/>
          </a:p>
          <a:p>
            <a:endParaRPr lang="en-US" altLang="zh-CN" dirty="0"/>
          </a:p>
          <a:p>
            <a:endParaRPr lang="en-US" altLang="zh-CN" dirty="0" smtClean="0"/>
          </a:p>
          <a:p>
            <a:pPr marL="0" indent="0" fontAlgn="base">
              <a:lnSpc>
                <a:spcPct val="90000"/>
              </a:lnSpc>
              <a:spcAft>
                <a:spcPct val="0"/>
              </a:spcAft>
              <a:buNone/>
            </a:pPr>
            <a:r>
              <a:rPr lang="zh-CN" altLang="zh-CN" sz="1700" dirty="0">
                <a:solidFill>
                  <a:schemeClr val="tx1"/>
                </a:solidFill>
              </a:rPr>
              <a:t>注：测量零位电压时测量前置器上</a:t>
            </a:r>
            <a:r>
              <a:rPr lang="en-US" altLang="zh-CN" sz="1700" dirty="0">
                <a:solidFill>
                  <a:schemeClr val="tx1"/>
                </a:solidFill>
              </a:rPr>
              <a:t>OUT</a:t>
            </a:r>
            <a:r>
              <a:rPr lang="zh-CN" altLang="zh-CN" sz="1700" dirty="0">
                <a:solidFill>
                  <a:schemeClr val="tx1"/>
                </a:solidFill>
              </a:rPr>
              <a:t>与丄之间电压。</a:t>
            </a:r>
          </a:p>
          <a:p>
            <a:pPr marL="0" indent="0" fontAlgn="base">
              <a:lnSpc>
                <a:spcPct val="90000"/>
              </a:lnSpc>
              <a:spcAft>
                <a:spcPct val="0"/>
              </a:spcAft>
              <a:buNone/>
            </a:pPr>
            <a:endParaRPr lang="en-US" altLang="zh-CN" sz="1700" dirty="0" smtClean="0">
              <a:solidFill>
                <a:schemeClr val="tx1"/>
              </a:solidFill>
            </a:endParaRPr>
          </a:p>
          <a:p>
            <a:pPr marL="0" indent="0" fontAlgn="base">
              <a:lnSpc>
                <a:spcPct val="90000"/>
              </a:lnSpc>
              <a:spcAft>
                <a:spcPct val="0"/>
              </a:spcAft>
              <a:buNone/>
            </a:pPr>
            <a:r>
              <a:rPr lang="en-US" altLang="zh-CN" sz="1700" dirty="0" smtClean="0">
                <a:solidFill>
                  <a:schemeClr val="tx1"/>
                </a:solidFill>
              </a:rPr>
              <a:t>6</a:t>
            </a:r>
            <a:r>
              <a:rPr lang="zh-CN" altLang="zh-CN" sz="1700" dirty="0">
                <a:solidFill>
                  <a:schemeClr val="tx1"/>
                </a:solidFill>
              </a:rPr>
              <a:t>、瓦振传感器</a:t>
            </a:r>
            <a:r>
              <a:rPr lang="zh-CN" altLang="zh-CN" sz="1700" dirty="0" smtClean="0">
                <a:solidFill>
                  <a:schemeClr val="tx1"/>
                </a:solidFill>
              </a:rPr>
              <a:t>调整</a:t>
            </a:r>
            <a:endParaRPr lang="en-US" altLang="zh-CN" sz="1700" dirty="0">
              <a:solidFill>
                <a:schemeClr val="tx1"/>
              </a:solidFill>
            </a:endParaRPr>
          </a:p>
          <a:p>
            <a:pPr marL="0" indent="0">
              <a:buNone/>
            </a:pPr>
            <a:endParaRPr lang="zh-CN" altLang="zh-CN" sz="1800" dirty="0" smtClean="0"/>
          </a:p>
          <a:p>
            <a:endParaRPr lang="en-US" altLang="zh-CN" dirty="0" smtClean="0"/>
          </a:p>
          <a:p>
            <a:endParaRPr lang="en-US" altLang="zh-CN" dirty="0"/>
          </a:p>
          <a:p>
            <a:pPr marL="0" indent="0" fontAlgn="base">
              <a:lnSpc>
                <a:spcPct val="90000"/>
              </a:lnSpc>
              <a:spcAft>
                <a:spcPct val="0"/>
              </a:spcAft>
              <a:buNone/>
            </a:pPr>
            <a:r>
              <a:rPr lang="en-US" altLang="zh-CN" sz="1700" dirty="0">
                <a:solidFill>
                  <a:schemeClr val="tx1"/>
                </a:solidFill>
              </a:rPr>
              <a:t>7</a:t>
            </a:r>
            <a:r>
              <a:rPr lang="zh-CN" altLang="zh-CN" sz="1700" dirty="0">
                <a:solidFill>
                  <a:schemeClr val="tx1"/>
                </a:solidFill>
              </a:rPr>
              <a:t>、热膨胀传感器调整</a:t>
            </a:r>
          </a:p>
          <a:p>
            <a:endParaRPr lang="zh-CN" altLang="zh-CN" dirty="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281487694"/>
              </p:ext>
            </p:extLst>
          </p:nvPr>
        </p:nvGraphicFramePr>
        <p:xfrm>
          <a:off x="683568" y="836712"/>
          <a:ext cx="7632846" cy="998282"/>
        </p:xfrm>
        <a:graphic>
          <a:graphicData uri="http://schemas.openxmlformats.org/drawingml/2006/table">
            <a:tbl>
              <a:tblPr firstRow="1" firstCol="1" lastRow="1" lastCol="1" bandRow="1" bandCol="1">
                <a:tableStyleId>{5C22544A-7EE6-4342-B048-85BDC9FD1C3A}</a:tableStyleId>
              </a:tblPr>
              <a:tblGrid>
                <a:gridCol w="1193614"/>
                <a:gridCol w="1256435"/>
                <a:gridCol w="1570545"/>
                <a:gridCol w="1452013"/>
                <a:gridCol w="2160239"/>
              </a:tblGrid>
              <a:tr h="510602">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dirty="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425501">
                <a:tc>
                  <a:txBody>
                    <a:bodyPr/>
                    <a:lstStyle/>
                    <a:p>
                      <a:pPr algn="ctr">
                        <a:spcAft>
                          <a:spcPts val="0"/>
                        </a:spcAft>
                      </a:pPr>
                      <a:r>
                        <a:rPr lang="zh-CN" sz="1600" b="0" kern="100" dirty="0">
                          <a:effectLst/>
                          <a:latin typeface="+mn-ea"/>
                          <a:ea typeface="+mn-ea"/>
                        </a:rPr>
                        <a:t>轴振</a:t>
                      </a:r>
                    </a:p>
                  </a:txBody>
                  <a:tcPr marL="68580" marR="68580" marT="0" marB="0"/>
                </a:tc>
                <a:tc>
                  <a:txBody>
                    <a:bodyPr/>
                    <a:lstStyle/>
                    <a:p>
                      <a:pPr algn="ctr">
                        <a:spcAft>
                          <a:spcPts val="0"/>
                        </a:spcAft>
                      </a:pPr>
                      <a:r>
                        <a:rPr lang="en-US" sz="1600" b="0" kern="100" dirty="0">
                          <a:effectLst/>
                          <a:latin typeface="+mn-ea"/>
                          <a:ea typeface="+mn-ea"/>
                        </a:rPr>
                        <a:t>6110</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PR6423/…-…+ 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-12</a:t>
                      </a:r>
                      <a:endParaRPr lang="zh-CN" sz="1600" b="0" kern="100" dirty="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安装时确定大轴静止</a:t>
                      </a:r>
                    </a:p>
                  </a:txBody>
                  <a:tcPr marL="68580" marR="68580" marT="0" marB="0"/>
                </a:tc>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3222479715"/>
              </p:ext>
            </p:extLst>
          </p:nvPr>
        </p:nvGraphicFramePr>
        <p:xfrm>
          <a:off x="755576" y="2924944"/>
          <a:ext cx="7776864" cy="1062919"/>
        </p:xfrm>
        <a:graphic>
          <a:graphicData uri="http://schemas.openxmlformats.org/drawingml/2006/table">
            <a:tbl>
              <a:tblPr firstRow="1" firstCol="1" lastRow="1" lastCol="1" bandRow="1" bandCol="1">
                <a:tableStyleId>{5C22544A-7EE6-4342-B048-85BDC9FD1C3A}</a:tableStyleId>
              </a:tblPr>
              <a:tblGrid>
                <a:gridCol w="1216136"/>
                <a:gridCol w="1280141"/>
                <a:gridCol w="1600179"/>
                <a:gridCol w="1427299"/>
                <a:gridCol w="2253109"/>
              </a:tblGrid>
              <a:tr h="575239">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dirty="0">
                          <a:effectLst/>
                          <a:latin typeface="+mn-ea"/>
                          <a:ea typeface="+mn-ea"/>
                        </a:rPr>
                        <a:t>传感器型号</a:t>
                      </a:r>
                    </a:p>
                  </a:txBody>
                  <a:tcPr marL="68580" marR="68580" marT="0" marB="0" anchor="ctr"/>
                </a:tc>
                <a:tc>
                  <a:txBody>
                    <a:bodyPr/>
                    <a:lstStyle/>
                    <a:p>
                      <a:pPr algn="ctr">
                        <a:spcAft>
                          <a:spcPts val="0"/>
                        </a:spcAft>
                      </a:pPr>
                      <a:r>
                        <a:rPr lang="zh-CN" sz="1600" b="0" kern="100" dirty="0">
                          <a:effectLst/>
                          <a:latin typeface="+mn-ea"/>
                          <a:ea typeface="+mn-ea"/>
                        </a:rPr>
                        <a:t>零位电压</a:t>
                      </a:r>
                      <a:r>
                        <a:rPr lang="en-US" sz="1600" b="0" kern="100" dirty="0">
                          <a:effectLst/>
                          <a:latin typeface="+mn-ea"/>
                          <a:ea typeface="+mn-ea"/>
                        </a:rPr>
                        <a:t> [</a:t>
                      </a:r>
                      <a:r>
                        <a:rPr lang="en-US" sz="1600" b="0" kern="100" dirty="0" err="1">
                          <a:effectLst/>
                          <a:latin typeface="+mn-ea"/>
                          <a:ea typeface="+mn-ea"/>
                        </a:rPr>
                        <a:t>V</a:t>
                      </a:r>
                      <a:r>
                        <a:rPr lang="en-US" sz="1600" b="0" kern="100" baseline="-25000" dirty="0" err="1">
                          <a:effectLst/>
                          <a:latin typeface="+mn-ea"/>
                          <a:ea typeface="+mn-ea"/>
                        </a:rPr>
                        <a:t>dc</a:t>
                      </a:r>
                      <a:r>
                        <a:rPr lang="en-US" sz="1600" b="0" kern="100" dirty="0">
                          <a:effectLst/>
                          <a:latin typeface="+mn-ea"/>
                          <a:ea typeface="+mn-ea"/>
                        </a:rPr>
                        <a:t>]</a:t>
                      </a:r>
                      <a:endParaRPr lang="zh-CN" sz="1600" b="0" kern="100" dirty="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432873">
                <a:tc>
                  <a:txBody>
                    <a:bodyPr/>
                    <a:lstStyle/>
                    <a:p>
                      <a:pPr algn="ctr">
                        <a:spcAft>
                          <a:spcPts val="0"/>
                        </a:spcAft>
                      </a:pPr>
                      <a:r>
                        <a:rPr lang="zh-CN" sz="1600" b="0" kern="100">
                          <a:effectLst/>
                          <a:latin typeface="+mn-ea"/>
                          <a:ea typeface="+mn-ea"/>
                        </a:rPr>
                        <a:t>瓦振</a:t>
                      </a:r>
                    </a:p>
                  </a:txBody>
                  <a:tcPr marL="68580" marR="68580" marT="0" marB="0"/>
                </a:tc>
                <a:tc>
                  <a:txBody>
                    <a:bodyPr/>
                    <a:lstStyle/>
                    <a:p>
                      <a:pPr algn="ctr">
                        <a:spcAft>
                          <a:spcPts val="0"/>
                        </a:spcAft>
                      </a:pPr>
                      <a:r>
                        <a:rPr lang="en-US" sz="1600" b="0" kern="100" dirty="0">
                          <a:effectLst/>
                          <a:latin typeface="+mn-ea"/>
                          <a:ea typeface="+mn-ea"/>
                        </a:rPr>
                        <a:t>6120</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PR9268/202-000</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a:t>
                      </a:r>
                      <a:endParaRPr lang="zh-CN" sz="1600" b="0" kern="100" dirty="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贴紧平面，紧固安装</a:t>
                      </a:r>
                    </a:p>
                  </a:txBody>
                  <a:tcPr marL="68580" marR="68580" marT="0" marB="0"/>
                </a:tc>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2604449479"/>
              </p:ext>
            </p:extLst>
          </p:nvPr>
        </p:nvGraphicFramePr>
        <p:xfrm>
          <a:off x="683568" y="4365104"/>
          <a:ext cx="7848872" cy="2016224"/>
        </p:xfrm>
        <a:graphic>
          <a:graphicData uri="http://schemas.openxmlformats.org/drawingml/2006/table">
            <a:tbl>
              <a:tblPr firstRow="1" firstCol="1" lastRow="1" lastCol="1" bandRow="1" bandCol="1">
                <a:tableStyleId>{5C22544A-7EE6-4342-B048-85BDC9FD1C3A}</a:tableStyleId>
              </a:tblPr>
              <a:tblGrid>
                <a:gridCol w="1227396"/>
                <a:gridCol w="1291995"/>
                <a:gridCol w="1614994"/>
                <a:gridCol w="1291995"/>
                <a:gridCol w="2422492"/>
              </a:tblGrid>
              <a:tr h="576064">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a:effectLst/>
                          <a:latin typeface="+mn-ea"/>
                          <a:ea typeface="+mn-ea"/>
                        </a:rPr>
                        <a:t>监视器型号</a:t>
                      </a:r>
                    </a:p>
                  </a:txBody>
                  <a:tcPr marL="68580" marR="68580" marT="0" marB="0" anchor="ctr"/>
                </a:tc>
                <a:tc>
                  <a:txBody>
                    <a:bodyPr/>
                    <a:lstStyle/>
                    <a:p>
                      <a:pPr algn="ctr">
                        <a:spcAft>
                          <a:spcPts val="0"/>
                        </a:spcAft>
                      </a:pPr>
                      <a:r>
                        <a:rPr lang="zh-CN" sz="1600" b="0" kern="10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1440160">
                <a:tc>
                  <a:txBody>
                    <a:bodyPr/>
                    <a:lstStyle/>
                    <a:p>
                      <a:pPr algn="ctr">
                        <a:spcAft>
                          <a:spcPts val="0"/>
                        </a:spcAft>
                      </a:pPr>
                      <a:r>
                        <a:rPr lang="zh-CN" sz="1600" b="0" kern="100" dirty="0">
                          <a:effectLst/>
                          <a:latin typeface="+mn-ea"/>
                          <a:ea typeface="+mn-ea"/>
                        </a:rPr>
                        <a:t>热膨胀</a:t>
                      </a:r>
                    </a:p>
                  </a:txBody>
                  <a:tcPr marL="68580" marR="68580" marT="0" marB="0"/>
                </a:tc>
                <a:tc>
                  <a:txBody>
                    <a:bodyPr/>
                    <a:lstStyle/>
                    <a:p>
                      <a:pPr algn="ctr">
                        <a:spcAft>
                          <a:spcPts val="0"/>
                        </a:spcAft>
                      </a:pPr>
                      <a:r>
                        <a:rPr lang="en-US" sz="1600" b="0" kern="100">
                          <a:effectLst/>
                          <a:latin typeface="+mn-ea"/>
                          <a:ea typeface="+mn-ea"/>
                        </a:rPr>
                        <a:t>6410</a:t>
                      </a:r>
                      <a:endParaRPr lang="zh-CN" sz="1600" b="0" kern="10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PR9350</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a:effectLst/>
                          <a:latin typeface="+mn-ea"/>
                          <a:ea typeface="+mn-ea"/>
                        </a:rPr>
                        <a:t>--</a:t>
                      </a:r>
                      <a:endParaRPr lang="zh-CN" sz="1600" b="0" kern="10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使用传感器外壳自带的短铜杆。在安装时压缩弹簧</a:t>
                      </a:r>
                      <a:r>
                        <a:rPr lang="en-US" sz="1600" b="0" kern="100" dirty="0">
                          <a:effectLst/>
                          <a:latin typeface="+mn-ea"/>
                          <a:ea typeface="+mn-ea"/>
                        </a:rPr>
                        <a:t>2-3mm</a:t>
                      </a:r>
                      <a:r>
                        <a:rPr lang="zh-CN" sz="1600" b="0" kern="100" dirty="0">
                          <a:effectLst/>
                          <a:latin typeface="+mn-ea"/>
                          <a:ea typeface="+mn-ea"/>
                        </a:rPr>
                        <a:t>时固定外壳。确定外壳、传感器、铜杆、不锈钢滑动块等安装牢固。</a:t>
                      </a:r>
                    </a:p>
                  </a:txBody>
                  <a:tcPr marL="68580" marR="68580" marT="0" marB="0"/>
                </a:tc>
              </a:tr>
            </a:tbl>
          </a:graphicData>
        </a:graphic>
      </p:graphicFrame>
    </p:spTree>
    <p:extLst>
      <p:ext uri="{BB962C8B-B14F-4D97-AF65-F5344CB8AC3E}">
        <p14:creationId xmlns:p14="http://schemas.microsoft.com/office/powerpoint/2010/main" val="577848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lstStyle/>
          <a:p>
            <a:r>
              <a:rPr lang="zh-CN" altLang="en-US" sz="1700" dirty="0">
                <a:solidFill>
                  <a:schemeClr val="tx1"/>
                </a:solidFill>
              </a:rPr>
              <a:t>给水泵汽轮机：</a:t>
            </a:r>
            <a:endParaRPr lang="en-US" altLang="zh-CN" sz="1700" dirty="0">
              <a:solidFill>
                <a:schemeClr val="tx1"/>
              </a:solidFill>
            </a:endParaRPr>
          </a:p>
          <a:p>
            <a:pPr lvl="0"/>
            <a:r>
              <a:rPr lang="en-US" altLang="zh-CN" sz="1700" dirty="0">
                <a:solidFill>
                  <a:schemeClr val="tx1"/>
                </a:solidFill>
              </a:rPr>
              <a:t>1</a:t>
            </a:r>
            <a:r>
              <a:rPr lang="zh-CN" altLang="en-US" sz="1700" dirty="0">
                <a:solidFill>
                  <a:schemeClr val="tx1"/>
                </a:solidFill>
              </a:rPr>
              <a:t>、转速键相传感器调整</a:t>
            </a:r>
            <a:endParaRPr lang="en-US" altLang="zh-CN" sz="1700" dirty="0">
              <a:solidFill>
                <a:schemeClr val="tx1"/>
              </a:solidFill>
            </a:endParaRPr>
          </a:p>
          <a:p>
            <a:pPr lvl="0"/>
            <a:endParaRPr lang="en-US" altLang="zh-CN" sz="1600" dirty="0" smtClean="0">
              <a:latin typeface="Times New Roman" pitchFamily="18" charset="0"/>
              <a:ea typeface="宋体" pitchFamily="2" charset="-122"/>
              <a:cs typeface="Times New Roman" pitchFamily="18" charset="0"/>
            </a:endParaRPr>
          </a:p>
          <a:p>
            <a:pPr lvl="0"/>
            <a:endParaRPr lang="en-US" altLang="zh-CN" dirty="0" smtClean="0">
              <a:latin typeface="Times New Roman" pitchFamily="18" charset="0"/>
              <a:ea typeface="宋体" pitchFamily="2" charset="-122"/>
              <a:cs typeface="Times New Roman" pitchFamily="18" charset="0"/>
            </a:endParaRPr>
          </a:p>
          <a:p>
            <a:pPr lvl="0"/>
            <a:endParaRPr lang="en-US" altLang="zh-CN" dirty="0" smtClean="0">
              <a:latin typeface="Times New Roman" pitchFamily="18" charset="0"/>
              <a:ea typeface="宋体" pitchFamily="2" charset="-122"/>
              <a:cs typeface="Times New Roman" pitchFamily="18" charset="0"/>
            </a:endParaRPr>
          </a:p>
          <a:p>
            <a:pPr marL="0" lvl="0" indent="0">
              <a:buNone/>
            </a:pPr>
            <a:endParaRPr lang="zh-CN" altLang="en-US" b="1" dirty="0">
              <a:latin typeface="Times New Roman" pitchFamily="18" charset="0"/>
              <a:ea typeface="宋体" pitchFamily="2" charset="-122"/>
              <a:cs typeface="Times New Roman" pitchFamily="18" charset="0"/>
            </a:endParaRPr>
          </a:p>
          <a:p>
            <a:r>
              <a:rPr lang="zh-CN" altLang="en-US" sz="1700" dirty="0">
                <a:solidFill>
                  <a:schemeClr val="tx1"/>
                </a:solidFill>
              </a:rPr>
              <a:t>注：转速传感器的安装间隙是在传感器端面对正齿顶的条件下测取的。转速齿轮为</a:t>
            </a:r>
            <a:r>
              <a:rPr lang="en-US" altLang="zh-CN" sz="1700" dirty="0">
                <a:solidFill>
                  <a:schemeClr val="tx1"/>
                </a:solidFill>
              </a:rPr>
              <a:t>60</a:t>
            </a:r>
            <a:r>
              <a:rPr lang="zh-CN" altLang="en-US" sz="1700" dirty="0">
                <a:solidFill>
                  <a:schemeClr val="tx1"/>
                </a:solidFill>
              </a:rPr>
              <a:t>齿，键相监测为</a:t>
            </a:r>
            <a:r>
              <a:rPr lang="en-US" altLang="zh-CN" sz="1700" dirty="0">
                <a:solidFill>
                  <a:schemeClr val="tx1"/>
                </a:solidFill>
              </a:rPr>
              <a:t>1</a:t>
            </a:r>
            <a:r>
              <a:rPr lang="zh-CN" altLang="en-US" sz="1700" dirty="0">
                <a:solidFill>
                  <a:schemeClr val="tx1"/>
                </a:solidFill>
              </a:rPr>
              <a:t>个齿，</a:t>
            </a:r>
            <a:endParaRPr lang="en-US" altLang="zh-CN" sz="1700" dirty="0">
              <a:solidFill>
                <a:schemeClr val="tx1"/>
              </a:solidFill>
            </a:endParaRPr>
          </a:p>
          <a:p>
            <a:pPr lvl="0"/>
            <a:r>
              <a:rPr lang="en-US" altLang="zh-CN" sz="1700" dirty="0">
                <a:solidFill>
                  <a:schemeClr val="tx1"/>
                </a:solidFill>
              </a:rPr>
              <a:t>2</a:t>
            </a:r>
            <a:r>
              <a:rPr lang="zh-CN" altLang="en-US" sz="1700" dirty="0">
                <a:solidFill>
                  <a:schemeClr val="tx1"/>
                </a:solidFill>
              </a:rPr>
              <a:t>、轴位移传感器调整</a:t>
            </a:r>
            <a:endParaRPr lang="en-US" altLang="zh-CN" sz="1700" dirty="0">
              <a:solidFill>
                <a:schemeClr val="tx1"/>
              </a:solidFill>
            </a:endParaRPr>
          </a:p>
          <a:p>
            <a:pPr lvl="0"/>
            <a:endParaRPr lang="en-US" altLang="zh-CN" sz="1800" dirty="0">
              <a:latin typeface="Times New Roman" pitchFamily="18" charset="0"/>
              <a:ea typeface="宋体" pitchFamily="2" charset="-122"/>
              <a:cs typeface="Times New Roman" pitchFamily="18" charset="0"/>
            </a:endParaRPr>
          </a:p>
          <a:p>
            <a:pPr lvl="0"/>
            <a:endParaRPr lang="en-US" altLang="zh-CN" sz="1800" dirty="0" smtClean="0">
              <a:latin typeface="Times New Roman" pitchFamily="18" charset="0"/>
              <a:ea typeface="宋体" pitchFamily="2" charset="-122"/>
              <a:cs typeface="Times New Roman" pitchFamily="18" charset="0"/>
            </a:endParaRPr>
          </a:p>
          <a:p>
            <a:pPr lvl="0"/>
            <a:endParaRPr lang="en-US" altLang="zh-CN" sz="1800" dirty="0">
              <a:latin typeface="Times New Roman" pitchFamily="18" charset="0"/>
              <a:ea typeface="宋体" pitchFamily="2" charset="-122"/>
              <a:cs typeface="Times New Roman" pitchFamily="18" charset="0"/>
            </a:endParaRPr>
          </a:p>
          <a:p>
            <a:pPr lvl="0"/>
            <a:endParaRPr lang="en-US" altLang="zh-CN" sz="1800" dirty="0" smtClean="0">
              <a:latin typeface="Times New Roman" pitchFamily="18" charset="0"/>
              <a:ea typeface="宋体" pitchFamily="2" charset="-122"/>
              <a:cs typeface="Times New Roman" pitchFamily="18" charset="0"/>
            </a:endParaRPr>
          </a:p>
          <a:p>
            <a:pPr lvl="0"/>
            <a:r>
              <a:rPr lang="zh-CN" altLang="zh-CN" sz="1700" dirty="0">
                <a:solidFill>
                  <a:schemeClr val="tx1"/>
                </a:solidFill>
              </a:rPr>
              <a:t>注：测量零位电压时测量前置器上</a:t>
            </a:r>
            <a:r>
              <a:rPr lang="en-US" altLang="zh-CN" sz="1700" dirty="0">
                <a:solidFill>
                  <a:schemeClr val="tx1"/>
                </a:solidFill>
              </a:rPr>
              <a:t>OUT</a:t>
            </a:r>
            <a:r>
              <a:rPr lang="zh-CN" altLang="zh-CN" sz="1700" dirty="0">
                <a:solidFill>
                  <a:schemeClr val="tx1"/>
                </a:solidFill>
              </a:rPr>
              <a:t>与丄之间电压。</a:t>
            </a:r>
            <a:endParaRPr lang="en-US" altLang="zh-CN" sz="1700" dirty="0">
              <a:solidFill>
                <a:schemeClr val="tx1"/>
              </a:solidFill>
            </a:endParaRPr>
          </a:p>
          <a:p>
            <a:endParaRPr lang="zh-CN" altLang="en-US" sz="1800" dirty="0"/>
          </a:p>
        </p:txBody>
      </p:sp>
      <p:graphicFrame>
        <p:nvGraphicFramePr>
          <p:cNvPr id="4" name="表格 3"/>
          <p:cNvGraphicFramePr>
            <a:graphicFrameLocks noGrp="1"/>
          </p:cNvGraphicFramePr>
          <p:nvPr>
            <p:extLst>
              <p:ext uri="{D42A27DB-BD31-4B8C-83A1-F6EECF244321}">
                <p14:modId xmlns:p14="http://schemas.microsoft.com/office/powerpoint/2010/main" val="699329452"/>
              </p:ext>
            </p:extLst>
          </p:nvPr>
        </p:nvGraphicFramePr>
        <p:xfrm>
          <a:off x="683568" y="1268760"/>
          <a:ext cx="7632849" cy="1463040"/>
        </p:xfrm>
        <a:graphic>
          <a:graphicData uri="http://schemas.openxmlformats.org/drawingml/2006/table">
            <a:tbl>
              <a:tblPr firstRow="1" firstCol="1" lastRow="1" lastCol="1" bandRow="1" bandCol="1">
                <a:tableStyleId>{5C22544A-7EE6-4342-B048-85BDC9FD1C3A}</a:tableStyleId>
              </a:tblPr>
              <a:tblGrid>
                <a:gridCol w="1193614"/>
                <a:gridCol w="1256436"/>
                <a:gridCol w="1570545"/>
                <a:gridCol w="1256436"/>
                <a:gridCol w="2355818"/>
              </a:tblGrid>
              <a:tr h="408045">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安装间隙</a:t>
                      </a:r>
                      <a:r>
                        <a:rPr lang="en-US" sz="1600" b="0" kern="100">
                          <a:effectLst/>
                          <a:latin typeface="+mn-ea"/>
                          <a:ea typeface="+mn-ea"/>
                        </a:rPr>
                        <a:t> [mm]</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408045">
                <a:tc>
                  <a:txBody>
                    <a:bodyPr/>
                    <a:lstStyle/>
                    <a:p>
                      <a:pPr algn="ctr">
                        <a:spcAft>
                          <a:spcPts val="0"/>
                        </a:spcAft>
                      </a:pPr>
                      <a:r>
                        <a:rPr lang="zh-CN" sz="1600" b="0" kern="100" dirty="0">
                          <a:effectLst/>
                          <a:latin typeface="+mn-ea"/>
                          <a:ea typeface="+mn-ea"/>
                        </a:rPr>
                        <a:t>键相</a:t>
                      </a:r>
                    </a:p>
                  </a:txBody>
                  <a:tcPr marL="68580" marR="68580" marT="0" marB="0"/>
                </a:tc>
                <a:tc>
                  <a:txBody>
                    <a:bodyPr/>
                    <a:lstStyle/>
                    <a:p>
                      <a:pPr algn="ctr">
                        <a:spcAft>
                          <a:spcPts val="0"/>
                        </a:spcAft>
                      </a:pPr>
                      <a:r>
                        <a:rPr lang="en-US" sz="1600" b="0" kern="100" dirty="0">
                          <a:effectLst/>
                          <a:latin typeface="+mn-ea"/>
                          <a:ea typeface="+mn-ea"/>
                        </a:rPr>
                        <a:t>6312</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dirty="0" smtClean="0">
                          <a:effectLst/>
                          <a:latin typeface="+mn-ea"/>
                          <a:ea typeface="+mn-ea"/>
                        </a:rPr>
                        <a:t>PR6423/014-010+CON021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1.0</a:t>
                      </a:r>
                      <a:endParaRPr lang="zh-CN" sz="1600" b="0" kern="100" dirty="0">
                        <a:effectLst/>
                        <a:latin typeface="+mn-ea"/>
                        <a:ea typeface="+mn-ea"/>
                      </a:endParaRPr>
                    </a:p>
                  </a:txBody>
                  <a:tcPr marL="68580" marR="68580" marT="0" marB="0"/>
                </a:tc>
                <a:tc rowSpan="2">
                  <a:txBody>
                    <a:bodyPr/>
                    <a:lstStyle/>
                    <a:p>
                      <a:pPr algn="ctr">
                        <a:spcAft>
                          <a:spcPts val="0"/>
                        </a:spcAft>
                      </a:pPr>
                      <a:r>
                        <a:rPr lang="zh-CN" sz="1600" b="0" kern="100" dirty="0">
                          <a:effectLst/>
                          <a:latin typeface="+mn-ea"/>
                          <a:ea typeface="+mn-ea"/>
                        </a:rPr>
                        <a:t>测量间隙为齿顶部到传感器的距离</a:t>
                      </a:r>
                    </a:p>
                  </a:txBody>
                  <a:tcPr marL="68580" marR="68580" marT="0" marB="0"/>
                </a:tc>
              </a:tr>
              <a:tr h="408045">
                <a:tc>
                  <a:txBody>
                    <a:bodyPr/>
                    <a:lstStyle/>
                    <a:p>
                      <a:pPr algn="ctr">
                        <a:spcAft>
                          <a:spcPts val="0"/>
                        </a:spcAft>
                      </a:pPr>
                      <a:r>
                        <a:rPr lang="zh-CN" sz="1600" b="0" kern="100">
                          <a:effectLst/>
                          <a:latin typeface="+mn-ea"/>
                          <a:ea typeface="+mn-ea"/>
                        </a:rPr>
                        <a:t>转速类</a:t>
                      </a:r>
                    </a:p>
                  </a:txBody>
                  <a:tcPr marL="68580" marR="68580" marT="0" marB="0"/>
                </a:tc>
                <a:tc>
                  <a:txBody>
                    <a:bodyPr/>
                    <a:lstStyle/>
                    <a:p>
                      <a:pPr algn="ctr">
                        <a:spcAft>
                          <a:spcPts val="0"/>
                        </a:spcAft>
                      </a:pPr>
                      <a:r>
                        <a:rPr lang="en-US" sz="1600" b="0" kern="100" dirty="0">
                          <a:effectLst/>
                          <a:latin typeface="+mn-ea"/>
                          <a:ea typeface="+mn-ea"/>
                        </a:rPr>
                        <a:t>6312</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dirty="0" smtClean="0">
                          <a:effectLst/>
                          <a:latin typeface="+mn-ea"/>
                          <a:ea typeface="+mn-ea"/>
                        </a:rPr>
                        <a:t>PR6423/010-010+CON021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1.0</a:t>
                      </a:r>
                      <a:endParaRPr lang="zh-CN" sz="1600" b="0" kern="100" dirty="0">
                        <a:effectLst/>
                        <a:latin typeface="+mn-ea"/>
                        <a:ea typeface="+mn-ea"/>
                      </a:endParaRPr>
                    </a:p>
                  </a:txBody>
                  <a:tcPr marL="68580" marR="68580" marT="0" marB="0"/>
                </a:tc>
                <a:tc vMerge="1">
                  <a:txBody>
                    <a:bodyPr/>
                    <a:lstStyle/>
                    <a:p>
                      <a:endParaRPr lang="zh-CN" altLang="en-US"/>
                    </a:p>
                  </a:txBody>
                  <a:tcPr/>
                </a:tc>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1951782705"/>
              </p:ext>
            </p:extLst>
          </p:nvPr>
        </p:nvGraphicFramePr>
        <p:xfrm>
          <a:off x="683568" y="3933056"/>
          <a:ext cx="7632848" cy="975360"/>
        </p:xfrm>
        <a:graphic>
          <a:graphicData uri="http://schemas.openxmlformats.org/drawingml/2006/table">
            <a:tbl>
              <a:tblPr firstRow="1" firstCol="1" lastRow="1" lastCol="1" bandRow="1" bandCol="1">
                <a:tableStyleId>{5C22544A-7EE6-4342-B048-85BDC9FD1C3A}</a:tableStyleId>
              </a:tblPr>
              <a:tblGrid>
                <a:gridCol w="1193614"/>
                <a:gridCol w="1256435"/>
                <a:gridCol w="1570545"/>
                <a:gridCol w="1639475"/>
                <a:gridCol w="1972779"/>
              </a:tblGrid>
              <a:tr h="234026">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dirty="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702078">
                <a:tc>
                  <a:txBody>
                    <a:bodyPr/>
                    <a:lstStyle/>
                    <a:p>
                      <a:pPr algn="ctr">
                        <a:spcAft>
                          <a:spcPts val="0"/>
                        </a:spcAft>
                      </a:pPr>
                      <a:r>
                        <a:rPr lang="zh-CN" sz="1600" b="0" kern="100" dirty="0">
                          <a:effectLst/>
                          <a:latin typeface="+mn-ea"/>
                          <a:ea typeface="+mn-ea"/>
                        </a:rPr>
                        <a:t>轴向位移</a:t>
                      </a:r>
                    </a:p>
                  </a:txBody>
                  <a:tcPr marL="68580" marR="68580" marT="0" marB="0"/>
                </a:tc>
                <a:tc>
                  <a:txBody>
                    <a:bodyPr/>
                    <a:lstStyle/>
                    <a:p>
                      <a:pPr algn="ctr">
                        <a:spcAft>
                          <a:spcPts val="0"/>
                        </a:spcAft>
                      </a:pPr>
                      <a:r>
                        <a:rPr lang="en-US" sz="1600" b="0" kern="100" dirty="0" smtClean="0">
                          <a:effectLst/>
                          <a:latin typeface="+mn-ea"/>
                          <a:ea typeface="+mn-ea"/>
                        </a:rPr>
                        <a:t>6210</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dirty="0" smtClean="0">
                          <a:effectLst/>
                          <a:latin typeface="+mn-ea"/>
                          <a:ea typeface="+mn-ea"/>
                        </a:rPr>
                        <a:t>PR6423/010-010+CON021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dirty="0">
                          <a:effectLst/>
                          <a:latin typeface="+mn-ea"/>
                          <a:ea typeface="+mn-ea"/>
                        </a:rPr>
                        <a:t>-12</a:t>
                      </a:r>
                      <a:endParaRPr lang="zh-CN" sz="1600" b="0" kern="100" dirty="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安装时确定大轴静止，同时机务完成推轴工作</a:t>
                      </a:r>
                    </a:p>
                  </a:txBody>
                  <a:tcPr marL="68580" marR="68580" marT="0" marB="0"/>
                </a:tc>
              </a:tr>
            </a:tbl>
          </a:graphicData>
        </a:graphic>
      </p:graphicFrame>
    </p:spTree>
    <p:extLst>
      <p:ext uri="{BB962C8B-B14F-4D97-AF65-F5344CB8AC3E}">
        <p14:creationId xmlns:p14="http://schemas.microsoft.com/office/powerpoint/2010/main" val="26564810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5721499"/>
          </a:xfrm>
        </p:spPr>
        <p:txBody>
          <a:bodyPr/>
          <a:lstStyle/>
          <a:p>
            <a:r>
              <a:rPr lang="en-US" altLang="zh-CN" sz="1700" dirty="0">
                <a:solidFill>
                  <a:schemeClr val="tx1"/>
                </a:solidFill>
              </a:rPr>
              <a:t>3</a:t>
            </a:r>
            <a:r>
              <a:rPr lang="zh-CN" altLang="en-US" sz="1700" dirty="0">
                <a:solidFill>
                  <a:schemeClr val="tx1"/>
                </a:solidFill>
              </a:rPr>
              <a:t>、</a:t>
            </a:r>
            <a:r>
              <a:rPr lang="zh-CN" altLang="zh-CN" sz="1700" dirty="0">
                <a:solidFill>
                  <a:schemeClr val="tx1"/>
                </a:solidFill>
              </a:rPr>
              <a:t>偏心传感器调整</a:t>
            </a:r>
            <a:endParaRPr lang="en-US" altLang="zh-CN" sz="1700" dirty="0">
              <a:solidFill>
                <a:schemeClr val="tx1"/>
              </a:solidFill>
            </a:endParaRPr>
          </a:p>
          <a:p>
            <a:endParaRPr lang="en-US" altLang="zh-CN" sz="1800" dirty="0"/>
          </a:p>
          <a:p>
            <a:endParaRPr lang="en-US" altLang="zh-CN" sz="1800" dirty="0" smtClean="0"/>
          </a:p>
          <a:p>
            <a:endParaRPr lang="en-US" altLang="zh-CN" sz="1800" dirty="0"/>
          </a:p>
          <a:p>
            <a:endParaRPr lang="en-US" altLang="zh-CN" sz="1800" dirty="0" smtClean="0"/>
          </a:p>
          <a:p>
            <a:endParaRPr lang="en-US" altLang="zh-CN" sz="1800" dirty="0"/>
          </a:p>
          <a:p>
            <a:r>
              <a:rPr lang="zh-CN" altLang="zh-CN" sz="1700" dirty="0">
                <a:solidFill>
                  <a:schemeClr val="tx1"/>
                </a:solidFill>
              </a:rPr>
              <a:t>注：测量零位电压时测量前置器上</a:t>
            </a:r>
            <a:r>
              <a:rPr lang="en-US" altLang="zh-CN" sz="1700" dirty="0">
                <a:solidFill>
                  <a:schemeClr val="tx1"/>
                </a:solidFill>
              </a:rPr>
              <a:t>OUT</a:t>
            </a:r>
            <a:r>
              <a:rPr lang="zh-CN" altLang="zh-CN" sz="1700" dirty="0">
                <a:solidFill>
                  <a:schemeClr val="tx1"/>
                </a:solidFill>
              </a:rPr>
              <a:t>与丄之间电压。</a:t>
            </a:r>
          </a:p>
          <a:p>
            <a:endParaRPr lang="en-US" altLang="zh-CN" sz="1700" dirty="0">
              <a:solidFill>
                <a:schemeClr val="tx1"/>
              </a:solidFill>
            </a:endParaRPr>
          </a:p>
          <a:p>
            <a:r>
              <a:rPr lang="en-US" altLang="zh-CN" sz="1700" dirty="0">
                <a:solidFill>
                  <a:schemeClr val="tx1"/>
                </a:solidFill>
              </a:rPr>
              <a:t>4</a:t>
            </a:r>
            <a:r>
              <a:rPr lang="zh-CN" altLang="en-US" sz="1700" dirty="0">
                <a:solidFill>
                  <a:schemeClr val="tx1"/>
                </a:solidFill>
              </a:rPr>
              <a:t>、</a:t>
            </a:r>
            <a:r>
              <a:rPr lang="zh-CN" altLang="zh-CN" sz="1700" dirty="0">
                <a:solidFill>
                  <a:schemeClr val="tx1"/>
                </a:solidFill>
              </a:rPr>
              <a:t>轴振传感器调整</a:t>
            </a:r>
            <a:endParaRPr lang="en-US" altLang="zh-CN" sz="1700" dirty="0">
              <a:solidFill>
                <a:schemeClr val="tx1"/>
              </a:solidFill>
            </a:endParaRPr>
          </a:p>
          <a:p>
            <a:endParaRPr lang="en-US" altLang="zh-CN" sz="1800" dirty="0"/>
          </a:p>
          <a:p>
            <a:endParaRPr lang="en-US" altLang="zh-CN" sz="1800" dirty="0" smtClean="0"/>
          </a:p>
          <a:p>
            <a:endParaRPr lang="en-US" altLang="zh-CN" sz="1800" dirty="0"/>
          </a:p>
          <a:p>
            <a:endParaRPr lang="en-US" altLang="zh-CN" sz="1800" dirty="0" smtClean="0"/>
          </a:p>
          <a:p>
            <a:endParaRPr lang="en-US" altLang="zh-CN" sz="1800" dirty="0"/>
          </a:p>
          <a:p>
            <a:r>
              <a:rPr lang="zh-CN" altLang="zh-CN" sz="1700" dirty="0">
                <a:solidFill>
                  <a:schemeClr val="tx1"/>
                </a:solidFill>
              </a:rPr>
              <a:t>注：测量零位电压时测量前置器上</a:t>
            </a:r>
            <a:r>
              <a:rPr lang="en-US" altLang="zh-CN" sz="1700" dirty="0">
                <a:solidFill>
                  <a:schemeClr val="tx1"/>
                </a:solidFill>
              </a:rPr>
              <a:t>OUT</a:t>
            </a:r>
            <a:r>
              <a:rPr lang="zh-CN" altLang="zh-CN" sz="1700" dirty="0">
                <a:solidFill>
                  <a:schemeClr val="tx1"/>
                </a:solidFill>
              </a:rPr>
              <a:t>与丄之间电压。</a:t>
            </a:r>
          </a:p>
          <a:p>
            <a:endParaRPr lang="en-US" altLang="zh-CN" sz="1800" dirty="0" smtClean="0"/>
          </a:p>
          <a:p>
            <a:endParaRPr lang="en-US" altLang="zh-CN" sz="1800" dirty="0" smtClean="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1997397"/>
              </p:ext>
            </p:extLst>
          </p:nvPr>
        </p:nvGraphicFramePr>
        <p:xfrm>
          <a:off x="611560" y="908720"/>
          <a:ext cx="7560840" cy="1224136"/>
        </p:xfrm>
        <a:graphic>
          <a:graphicData uri="http://schemas.openxmlformats.org/drawingml/2006/table">
            <a:tbl>
              <a:tblPr firstRow="1" firstCol="1" lastRow="1" lastCol="1" bandRow="1" bandCol="1">
                <a:tableStyleId>{5C22544A-7EE6-4342-B048-85BDC9FD1C3A}</a:tableStyleId>
              </a:tblPr>
              <a:tblGrid>
                <a:gridCol w="1182354"/>
                <a:gridCol w="1244582"/>
                <a:gridCol w="1555729"/>
                <a:gridCol w="1244582"/>
                <a:gridCol w="2333593"/>
              </a:tblGrid>
              <a:tr h="612068">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a:effectLst/>
                          <a:latin typeface="+mn-ea"/>
                          <a:ea typeface="+mn-ea"/>
                        </a:rPr>
                        <a:t>监视器型号</a:t>
                      </a:r>
                    </a:p>
                  </a:txBody>
                  <a:tcPr marL="68580" marR="68580" marT="0" marB="0" anchor="ctr"/>
                </a:tc>
                <a:tc>
                  <a:txBody>
                    <a:bodyPr/>
                    <a:lstStyle/>
                    <a:p>
                      <a:pPr algn="ctr">
                        <a:spcAft>
                          <a:spcPts val="0"/>
                        </a:spcAft>
                      </a:pPr>
                      <a:r>
                        <a:rPr lang="zh-CN" sz="1600" b="0" kern="10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612068">
                <a:tc>
                  <a:txBody>
                    <a:bodyPr/>
                    <a:lstStyle/>
                    <a:p>
                      <a:pPr algn="ctr">
                        <a:spcAft>
                          <a:spcPts val="0"/>
                        </a:spcAft>
                      </a:pPr>
                      <a:r>
                        <a:rPr lang="zh-CN" sz="1600" b="0" kern="100">
                          <a:effectLst/>
                          <a:latin typeface="+mn-ea"/>
                          <a:ea typeface="+mn-ea"/>
                        </a:rPr>
                        <a:t>偏心</a:t>
                      </a:r>
                    </a:p>
                  </a:txBody>
                  <a:tcPr marL="68580" marR="68580" marT="0" marB="0"/>
                </a:tc>
                <a:tc>
                  <a:txBody>
                    <a:bodyPr/>
                    <a:lstStyle/>
                    <a:p>
                      <a:pPr algn="ctr">
                        <a:spcAft>
                          <a:spcPts val="0"/>
                        </a:spcAft>
                      </a:pPr>
                      <a:r>
                        <a:rPr lang="en-US" sz="1600" b="0" kern="100" dirty="0">
                          <a:effectLst/>
                          <a:latin typeface="+mn-ea"/>
                          <a:ea typeface="+mn-ea"/>
                        </a:rPr>
                        <a:t>6220</a:t>
                      </a:r>
                      <a:endParaRPr lang="zh-CN" sz="1600" b="0" kern="100" dirty="0">
                        <a:effectLst/>
                        <a:latin typeface="+mn-ea"/>
                        <a:ea typeface="+mn-ea"/>
                      </a:endParaRPr>
                    </a:p>
                  </a:txBody>
                  <a:tcPr marL="68580" marR="68580" marT="0" marB="0"/>
                </a:tc>
                <a:tc>
                  <a:txBody>
                    <a:bodyPr/>
                    <a:lstStyle/>
                    <a:p>
                      <a:pPr algn="just">
                        <a:spcAft>
                          <a:spcPts val="0"/>
                        </a:spcAft>
                      </a:pPr>
                      <a:r>
                        <a:rPr lang="en-US" sz="1600" b="0" kern="100" dirty="0" smtClean="0">
                          <a:effectLst/>
                          <a:latin typeface="+mn-ea"/>
                          <a:ea typeface="+mn-ea"/>
                        </a:rPr>
                        <a:t>PR6423/010-010+CON021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a:effectLst/>
                          <a:latin typeface="+mn-ea"/>
                          <a:ea typeface="+mn-ea"/>
                        </a:rPr>
                        <a:t>-12</a:t>
                      </a:r>
                      <a:endParaRPr lang="zh-CN" sz="1600" b="0" kern="10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安装时确定大轴静止</a:t>
                      </a:r>
                    </a:p>
                  </a:txBody>
                  <a:tcPr marL="68580" marR="68580" marT="0" marB="0"/>
                </a:tc>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3919454133"/>
              </p:ext>
            </p:extLst>
          </p:nvPr>
        </p:nvGraphicFramePr>
        <p:xfrm>
          <a:off x="611560" y="3573016"/>
          <a:ext cx="7560840" cy="1368152"/>
        </p:xfrm>
        <a:graphic>
          <a:graphicData uri="http://schemas.openxmlformats.org/drawingml/2006/table">
            <a:tbl>
              <a:tblPr firstRow="1" firstCol="1" lastRow="1" lastCol="1" bandRow="1" bandCol="1">
                <a:tableStyleId>{5C22544A-7EE6-4342-B048-85BDC9FD1C3A}</a:tableStyleId>
              </a:tblPr>
              <a:tblGrid>
                <a:gridCol w="1182354"/>
                <a:gridCol w="1244582"/>
                <a:gridCol w="1555729"/>
                <a:gridCol w="1244582"/>
                <a:gridCol w="2333593"/>
              </a:tblGrid>
              <a:tr h="684076">
                <a:tc>
                  <a:txBody>
                    <a:bodyPr/>
                    <a:lstStyle/>
                    <a:p>
                      <a:pPr algn="ctr">
                        <a:spcAft>
                          <a:spcPts val="0"/>
                        </a:spcAft>
                      </a:pPr>
                      <a:r>
                        <a:rPr lang="zh-CN" sz="1600" b="0" kern="100" dirty="0">
                          <a:effectLst/>
                          <a:latin typeface="+mn-ea"/>
                          <a:ea typeface="+mn-ea"/>
                        </a:rPr>
                        <a:t>监测项目</a:t>
                      </a:r>
                    </a:p>
                  </a:txBody>
                  <a:tcPr marL="68580" marR="68580" marT="0" marB="0" anchor="ctr"/>
                </a:tc>
                <a:tc>
                  <a:txBody>
                    <a:bodyPr/>
                    <a:lstStyle/>
                    <a:p>
                      <a:pPr algn="ctr">
                        <a:spcAft>
                          <a:spcPts val="0"/>
                        </a:spcAft>
                      </a:pPr>
                      <a:r>
                        <a:rPr lang="zh-CN" sz="1600" b="0" kern="100" dirty="0">
                          <a:effectLst/>
                          <a:latin typeface="+mn-ea"/>
                          <a:ea typeface="+mn-ea"/>
                        </a:rPr>
                        <a:t>监视器型号</a:t>
                      </a:r>
                    </a:p>
                  </a:txBody>
                  <a:tcPr marL="68580" marR="68580" marT="0" marB="0" anchor="ctr"/>
                </a:tc>
                <a:tc>
                  <a:txBody>
                    <a:bodyPr/>
                    <a:lstStyle/>
                    <a:p>
                      <a:pPr algn="ctr">
                        <a:spcAft>
                          <a:spcPts val="0"/>
                        </a:spcAft>
                      </a:pPr>
                      <a:r>
                        <a:rPr lang="zh-CN" sz="1600" b="0" kern="100" dirty="0">
                          <a:effectLst/>
                          <a:latin typeface="+mn-ea"/>
                          <a:ea typeface="+mn-ea"/>
                        </a:rPr>
                        <a:t>传感器型号</a:t>
                      </a:r>
                    </a:p>
                  </a:txBody>
                  <a:tcPr marL="68580" marR="68580" marT="0" marB="0" anchor="ctr"/>
                </a:tc>
                <a:tc>
                  <a:txBody>
                    <a:bodyPr/>
                    <a:lstStyle/>
                    <a:p>
                      <a:pPr algn="ctr">
                        <a:spcAft>
                          <a:spcPts val="0"/>
                        </a:spcAft>
                      </a:pPr>
                      <a:r>
                        <a:rPr lang="zh-CN" sz="1600" b="0" kern="100">
                          <a:effectLst/>
                          <a:latin typeface="+mn-ea"/>
                          <a:ea typeface="+mn-ea"/>
                        </a:rPr>
                        <a:t>零位电压</a:t>
                      </a:r>
                      <a:r>
                        <a:rPr lang="en-US" sz="1600" b="0" kern="100">
                          <a:effectLst/>
                          <a:latin typeface="+mn-ea"/>
                          <a:ea typeface="+mn-ea"/>
                        </a:rPr>
                        <a:t> [V</a:t>
                      </a:r>
                      <a:r>
                        <a:rPr lang="en-US" sz="1600" b="0" kern="100" baseline="-25000">
                          <a:effectLst/>
                          <a:latin typeface="+mn-ea"/>
                          <a:ea typeface="+mn-ea"/>
                        </a:rPr>
                        <a:t>dc</a:t>
                      </a:r>
                      <a:r>
                        <a:rPr lang="en-US" sz="1600" b="0" kern="100">
                          <a:effectLst/>
                          <a:latin typeface="+mn-ea"/>
                          <a:ea typeface="+mn-ea"/>
                        </a:rPr>
                        <a:t>]</a:t>
                      </a:r>
                      <a:endParaRPr lang="zh-CN" sz="1600" b="0" kern="100">
                        <a:effectLst/>
                        <a:latin typeface="+mn-ea"/>
                        <a:ea typeface="+mn-ea"/>
                      </a:endParaRPr>
                    </a:p>
                  </a:txBody>
                  <a:tcPr marL="68580" marR="68580" marT="0" marB="0" anchor="ctr"/>
                </a:tc>
                <a:tc>
                  <a:txBody>
                    <a:bodyPr/>
                    <a:lstStyle/>
                    <a:p>
                      <a:pPr algn="ctr">
                        <a:spcAft>
                          <a:spcPts val="0"/>
                        </a:spcAft>
                      </a:pPr>
                      <a:r>
                        <a:rPr lang="zh-CN" sz="1600" b="0" kern="100">
                          <a:effectLst/>
                          <a:latin typeface="+mn-ea"/>
                          <a:ea typeface="+mn-ea"/>
                        </a:rPr>
                        <a:t>注意事项</a:t>
                      </a:r>
                    </a:p>
                  </a:txBody>
                  <a:tcPr marL="68580" marR="68580" marT="0" marB="0" anchor="ctr"/>
                </a:tc>
              </a:tr>
              <a:tr h="684076">
                <a:tc>
                  <a:txBody>
                    <a:bodyPr/>
                    <a:lstStyle/>
                    <a:p>
                      <a:pPr algn="ctr">
                        <a:spcAft>
                          <a:spcPts val="0"/>
                        </a:spcAft>
                      </a:pPr>
                      <a:r>
                        <a:rPr lang="zh-CN" sz="1600" b="0" kern="100">
                          <a:effectLst/>
                          <a:latin typeface="+mn-ea"/>
                          <a:ea typeface="+mn-ea"/>
                        </a:rPr>
                        <a:t>轴振</a:t>
                      </a:r>
                    </a:p>
                  </a:txBody>
                  <a:tcPr marL="68580" marR="68580" marT="0" marB="0"/>
                </a:tc>
                <a:tc>
                  <a:txBody>
                    <a:bodyPr/>
                    <a:lstStyle/>
                    <a:p>
                      <a:pPr algn="ctr">
                        <a:spcAft>
                          <a:spcPts val="0"/>
                        </a:spcAft>
                      </a:pPr>
                      <a:r>
                        <a:rPr lang="en-US" sz="1600" b="0" kern="100">
                          <a:effectLst/>
                          <a:latin typeface="+mn-ea"/>
                          <a:ea typeface="+mn-ea"/>
                        </a:rPr>
                        <a:t>6110</a:t>
                      </a:r>
                      <a:endParaRPr lang="zh-CN" sz="1600" b="0" kern="100">
                        <a:effectLst/>
                        <a:latin typeface="+mn-ea"/>
                        <a:ea typeface="+mn-ea"/>
                      </a:endParaRPr>
                    </a:p>
                  </a:txBody>
                  <a:tcPr marL="68580" marR="68580" marT="0" marB="0"/>
                </a:tc>
                <a:tc>
                  <a:txBody>
                    <a:bodyPr/>
                    <a:lstStyle/>
                    <a:p>
                      <a:pPr algn="ctr">
                        <a:spcAft>
                          <a:spcPts val="0"/>
                        </a:spcAft>
                      </a:pPr>
                      <a:r>
                        <a:rPr lang="en-US" sz="1600" b="0" kern="100" dirty="0" smtClean="0">
                          <a:effectLst/>
                          <a:latin typeface="+mn-ea"/>
                          <a:ea typeface="+mn-ea"/>
                        </a:rPr>
                        <a:t>PR6423/010-010+ </a:t>
                      </a:r>
                      <a:r>
                        <a:rPr lang="en-US" sz="1600" b="0" kern="100" dirty="0">
                          <a:effectLst/>
                          <a:latin typeface="+mn-ea"/>
                          <a:ea typeface="+mn-ea"/>
                        </a:rPr>
                        <a:t>CON021</a:t>
                      </a:r>
                      <a:endParaRPr lang="zh-CN" sz="1600" b="0" kern="100" dirty="0">
                        <a:effectLst/>
                        <a:latin typeface="+mn-ea"/>
                        <a:ea typeface="+mn-ea"/>
                      </a:endParaRPr>
                    </a:p>
                  </a:txBody>
                  <a:tcPr marL="68580" marR="68580" marT="0" marB="0"/>
                </a:tc>
                <a:tc>
                  <a:txBody>
                    <a:bodyPr/>
                    <a:lstStyle/>
                    <a:p>
                      <a:pPr algn="ctr">
                        <a:spcAft>
                          <a:spcPts val="0"/>
                        </a:spcAft>
                      </a:pPr>
                      <a:r>
                        <a:rPr lang="en-US" sz="1600" b="0" kern="100">
                          <a:effectLst/>
                          <a:latin typeface="+mn-ea"/>
                          <a:ea typeface="+mn-ea"/>
                        </a:rPr>
                        <a:t>-12</a:t>
                      </a:r>
                      <a:endParaRPr lang="zh-CN" sz="1600" b="0" kern="100">
                        <a:effectLst/>
                        <a:latin typeface="+mn-ea"/>
                        <a:ea typeface="+mn-ea"/>
                      </a:endParaRPr>
                    </a:p>
                  </a:txBody>
                  <a:tcPr marL="68580" marR="68580" marT="0" marB="0"/>
                </a:tc>
                <a:tc>
                  <a:txBody>
                    <a:bodyPr/>
                    <a:lstStyle/>
                    <a:p>
                      <a:pPr algn="ctr">
                        <a:spcAft>
                          <a:spcPts val="0"/>
                        </a:spcAft>
                      </a:pPr>
                      <a:r>
                        <a:rPr lang="zh-CN" sz="1600" b="0" kern="100" dirty="0">
                          <a:effectLst/>
                          <a:latin typeface="+mn-ea"/>
                          <a:ea typeface="+mn-ea"/>
                        </a:rPr>
                        <a:t>安装时确定大轴静止</a:t>
                      </a:r>
                    </a:p>
                  </a:txBody>
                  <a:tcPr marL="68580" marR="68580" marT="0" marB="0"/>
                </a:tc>
              </a:tr>
            </a:tbl>
          </a:graphicData>
        </a:graphic>
      </p:graphicFrame>
    </p:spTree>
    <p:extLst>
      <p:ext uri="{BB962C8B-B14F-4D97-AF65-F5344CB8AC3E}">
        <p14:creationId xmlns:p14="http://schemas.microsoft.com/office/powerpoint/2010/main" val="37623354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76672"/>
            <a:ext cx="8229600" cy="5649491"/>
          </a:xfrm>
        </p:spPr>
        <p:txBody>
          <a:bodyPr/>
          <a:lstStyle/>
          <a:p>
            <a:pPr marL="0" lvl="1" indent="0">
              <a:buNone/>
            </a:pPr>
            <a:r>
              <a:rPr lang="zh-CN" altLang="en-US" sz="1700" dirty="0">
                <a:solidFill>
                  <a:schemeClr val="tx1"/>
                </a:solidFill>
              </a:rPr>
              <a:t>传感器安装</a:t>
            </a:r>
            <a:r>
              <a:rPr lang="zh-CN" altLang="en-US" sz="1700" dirty="0" smtClean="0">
                <a:solidFill>
                  <a:schemeClr val="tx1"/>
                </a:solidFill>
              </a:rPr>
              <a:t>的其他注意事项：</a:t>
            </a:r>
            <a:endParaRPr lang="en-US" altLang="zh-CN" sz="1700" dirty="0">
              <a:solidFill>
                <a:schemeClr val="tx1"/>
              </a:solidFill>
            </a:endParaRPr>
          </a:p>
          <a:p>
            <a:pPr marL="342900" lvl="1" indent="-342900">
              <a:buFont typeface="Arial" pitchFamily="34" charset="0"/>
              <a:buChar char="•"/>
            </a:pPr>
            <a:r>
              <a:rPr lang="en-US" altLang="zh-CN" sz="1700" dirty="0">
                <a:solidFill>
                  <a:schemeClr val="tx1"/>
                </a:solidFill>
              </a:rPr>
              <a:t>1</a:t>
            </a:r>
            <a:r>
              <a:rPr lang="zh-CN" altLang="en-US" sz="1700" dirty="0">
                <a:solidFill>
                  <a:schemeClr val="tx1"/>
                </a:solidFill>
              </a:rPr>
              <a:t>、</a:t>
            </a:r>
            <a:r>
              <a:rPr lang="zh-CN" altLang="zh-CN" sz="1700" dirty="0">
                <a:solidFill>
                  <a:schemeClr val="tx1"/>
                </a:solidFill>
              </a:rPr>
              <a:t>注意传感器分类，将对应型号探头的测量类型及安装位置做好标记；</a:t>
            </a:r>
          </a:p>
          <a:p>
            <a:pPr marL="342900" lvl="1" indent="-342900">
              <a:buFont typeface="Arial" pitchFamily="34" charset="0"/>
              <a:buChar char="•"/>
            </a:pPr>
            <a:r>
              <a:rPr lang="en-US" altLang="zh-CN" sz="1700" dirty="0">
                <a:solidFill>
                  <a:schemeClr val="tx1"/>
                </a:solidFill>
              </a:rPr>
              <a:t>2</a:t>
            </a:r>
            <a:r>
              <a:rPr lang="zh-CN" altLang="en-US" sz="1700" dirty="0">
                <a:solidFill>
                  <a:schemeClr val="tx1"/>
                </a:solidFill>
              </a:rPr>
              <a:t>、</a:t>
            </a:r>
            <a:r>
              <a:rPr lang="zh-CN" altLang="zh-CN" sz="1700" dirty="0">
                <a:solidFill>
                  <a:schemeClr val="tx1"/>
                </a:solidFill>
              </a:rPr>
              <a:t>注意将传感器的探头部分和前置器部分分别做好标记，以确定探头和前置器是成套使用；</a:t>
            </a:r>
          </a:p>
          <a:p>
            <a:pPr marL="342900" lvl="1" indent="-342900">
              <a:buFont typeface="Arial" pitchFamily="34" charset="0"/>
              <a:buChar char="•"/>
            </a:pPr>
            <a:r>
              <a:rPr lang="en-US" altLang="zh-CN" sz="1700" dirty="0">
                <a:solidFill>
                  <a:schemeClr val="tx1"/>
                </a:solidFill>
              </a:rPr>
              <a:t>3</a:t>
            </a:r>
            <a:r>
              <a:rPr lang="zh-CN" altLang="en-US" sz="1700" dirty="0">
                <a:solidFill>
                  <a:schemeClr val="tx1"/>
                </a:solidFill>
              </a:rPr>
              <a:t>、</a:t>
            </a:r>
            <a:r>
              <a:rPr lang="zh-CN" altLang="zh-CN" sz="1700" dirty="0">
                <a:solidFill>
                  <a:schemeClr val="tx1"/>
                </a:solidFill>
              </a:rPr>
              <a:t>注意传感器如果有中间</a:t>
            </a:r>
            <a:r>
              <a:rPr lang="en-US" altLang="zh-CN" sz="1700" dirty="0">
                <a:solidFill>
                  <a:schemeClr val="tx1"/>
                </a:solidFill>
              </a:rPr>
              <a:t>1</a:t>
            </a:r>
            <a:r>
              <a:rPr lang="zh-CN" altLang="zh-CN" sz="1700" dirty="0">
                <a:solidFill>
                  <a:schemeClr val="tx1"/>
                </a:solidFill>
              </a:rPr>
              <a:t>米接头在拆分探头和延长电缆时不能旋转接头，应直接拔插；</a:t>
            </a:r>
          </a:p>
          <a:p>
            <a:pPr marL="342900" lvl="1" indent="-342900">
              <a:buFont typeface="Arial" pitchFamily="34" charset="0"/>
              <a:buChar char="•"/>
            </a:pPr>
            <a:r>
              <a:rPr lang="en-US" altLang="zh-CN" sz="1700" dirty="0">
                <a:solidFill>
                  <a:schemeClr val="tx1"/>
                </a:solidFill>
              </a:rPr>
              <a:t>4</a:t>
            </a:r>
            <a:r>
              <a:rPr lang="zh-CN" altLang="en-US" sz="1700" dirty="0">
                <a:solidFill>
                  <a:schemeClr val="tx1"/>
                </a:solidFill>
              </a:rPr>
              <a:t>、</a:t>
            </a:r>
            <a:r>
              <a:rPr lang="zh-CN" altLang="zh-CN" sz="1700" dirty="0">
                <a:solidFill>
                  <a:schemeClr val="tx1"/>
                </a:solidFill>
              </a:rPr>
              <a:t>在完成传感器安装后必须将延长电缆中间</a:t>
            </a:r>
            <a:r>
              <a:rPr lang="en-US" altLang="zh-CN" sz="1700" dirty="0">
                <a:solidFill>
                  <a:schemeClr val="tx1"/>
                </a:solidFill>
              </a:rPr>
              <a:t>1</a:t>
            </a:r>
            <a:r>
              <a:rPr lang="zh-CN" altLang="zh-CN" sz="1700" dirty="0">
                <a:solidFill>
                  <a:schemeClr val="tx1"/>
                </a:solidFill>
              </a:rPr>
              <a:t>米接头处的金属连接器做绝缘处理，防止接地。</a:t>
            </a:r>
            <a:endParaRPr lang="en-US" altLang="zh-CN" sz="1700" dirty="0">
              <a:solidFill>
                <a:schemeClr val="tx1"/>
              </a:solidFill>
            </a:endParaRPr>
          </a:p>
          <a:p>
            <a:pPr marL="342900" lvl="1" indent="-342900">
              <a:buFont typeface="Arial" pitchFamily="34" charset="0"/>
              <a:buChar char="•"/>
            </a:pPr>
            <a:r>
              <a:rPr lang="en-US" altLang="zh-CN" sz="1700" dirty="0">
                <a:solidFill>
                  <a:schemeClr val="tx1"/>
                </a:solidFill>
              </a:rPr>
              <a:t>5</a:t>
            </a:r>
            <a:r>
              <a:rPr lang="zh-CN" altLang="en-US" sz="1700" dirty="0">
                <a:solidFill>
                  <a:schemeClr val="tx1"/>
                </a:solidFill>
              </a:rPr>
              <a:t>、注意带有支架的应事先将支架固定牢固，汽轮机轴位移、胀差安装时应先安装摆件，并保证强磁摆件与大轴凸台保持有</a:t>
            </a:r>
            <a:r>
              <a:rPr lang="en-US" altLang="zh-CN" sz="1700" dirty="0">
                <a:solidFill>
                  <a:schemeClr val="tx1"/>
                </a:solidFill>
              </a:rPr>
              <a:t>1mm</a:t>
            </a:r>
            <a:r>
              <a:rPr lang="zh-CN" altLang="en-US" sz="1700" dirty="0">
                <a:solidFill>
                  <a:schemeClr val="tx1"/>
                </a:solidFill>
              </a:rPr>
              <a:t>的间隙。</a:t>
            </a:r>
            <a:endParaRPr lang="zh-CN" altLang="zh-CN" sz="1700" dirty="0">
              <a:solidFill>
                <a:schemeClr val="tx1"/>
              </a:solidFill>
            </a:endParaRPr>
          </a:p>
          <a:p>
            <a:endParaRPr lang="zh-CN" altLang="en-US" dirty="0"/>
          </a:p>
        </p:txBody>
      </p:sp>
    </p:spTree>
    <p:extLst>
      <p:ext uri="{BB962C8B-B14F-4D97-AF65-F5344CB8AC3E}">
        <p14:creationId xmlns:p14="http://schemas.microsoft.com/office/powerpoint/2010/main" val="933997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5721499"/>
          </a:xfrm>
        </p:spPr>
        <p:txBody>
          <a:bodyPr/>
          <a:lstStyle/>
          <a:p>
            <a:r>
              <a:rPr lang="zh-CN" altLang="en-US" dirty="0"/>
              <a:t>补充：电感器位移传感器：由铁心和线圈构成的将直线或角位移的变化转换为线圈电感量变化的传感器，又称电感式</a:t>
            </a:r>
            <a:r>
              <a:rPr lang="zh-CN" altLang="en-US" dirty="0">
                <a:hlinkClick r:id="rId2" action="ppaction://hlinkfile"/>
              </a:rPr>
              <a:t>位移传感器</a:t>
            </a:r>
            <a:r>
              <a:rPr lang="zh-CN" altLang="en-US" dirty="0"/>
              <a:t>。这种传感器的线圈匝数和材料导磁系数都是一定的，其电感量的变化是由于位移输入量导致线圈磁路的几何尺寸变化而引起的。当把线圈接入</a:t>
            </a:r>
            <a:r>
              <a:rPr lang="zh-CN" altLang="en-US" dirty="0">
                <a:hlinkClick r:id="rId3" action="ppaction://hlinkfile"/>
              </a:rPr>
              <a:t>测量电路</a:t>
            </a:r>
            <a:r>
              <a:rPr lang="zh-CN" altLang="en-US" dirty="0"/>
              <a:t>并接通激励电源时，就可获得正比于位移输入量的电压或电流输出</a:t>
            </a:r>
          </a:p>
        </p:txBody>
      </p:sp>
    </p:spTree>
    <p:extLst>
      <p:ext uri="{BB962C8B-B14F-4D97-AF65-F5344CB8AC3E}">
        <p14:creationId xmlns:p14="http://schemas.microsoft.com/office/powerpoint/2010/main" val="8103038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主管人员">
  <a:themeElements>
    <a:clrScheme name="主管人员">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1744</TotalTime>
  <Words>1795</Words>
  <Application>Microsoft Office PowerPoint</Application>
  <PresentationFormat>全屏显示(4:3)</PresentationFormat>
  <Paragraphs>495</Paragraphs>
  <Slides>12</Slides>
  <Notes>0</Notes>
  <HiddenSlides>0</HiddenSlides>
  <MMClips>0</MMClips>
  <ScaleCrop>false</ScaleCrop>
  <HeadingPairs>
    <vt:vector size="4" baseType="variant">
      <vt:variant>
        <vt:lpstr>主题</vt:lpstr>
      </vt:variant>
      <vt:variant>
        <vt:i4>1</vt:i4>
      </vt:variant>
      <vt:variant>
        <vt:lpstr>幻灯片标题</vt:lpstr>
      </vt:variant>
      <vt:variant>
        <vt:i4>12</vt:i4>
      </vt:variant>
    </vt:vector>
  </HeadingPairs>
  <TitlesOfParts>
    <vt:vector size="13" baseType="lpstr">
      <vt:lpstr>主管人员</vt:lpstr>
      <vt:lpstr>我厂汽轮机、给水泵汽轮机保护监视传感器分类、安装及调试注意事项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我厂汽轮机、给水泵汽轮机保护监视传感器分类、安装及调试注意事项</dc:title>
  <cp:lastModifiedBy>王振业</cp:lastModifiedBy>
  <cp:revision>29</cp:revision>
  <dcterms:modified xsi:type="dcterms:W3CDTF">2015-12-10T04:03:02Z</dcterms:modified>
</cp:coreProperties>
</file>