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78" r:id="rId1"/>
    <p:sldMasterId id="2147487415" r:id="rId2"/>
  </p:sldMasterIdLst>
  <p:notesMasterIdLst>
    <p:notesMasterId r:id="rId3"/>
  </p:notesMasterIdLst>
  <p:sldIdLst>
    <p:sldId id="1926" r:id="rId4"/>
    <p:sldId id="1929" r:id="rId5"/>
    <p:sldId id="1932" r:id="rId6"/>
    <p:sldId id="1935" r:id="rId7"/>
    <p:sldId id="1938" r:id="rId8"/>
    <p:sldId id="1941" r:id="rId9"/>
    <p:sldId id="1944" r:id="rId10"/>
    <p:sldId id="1947" r:id="rId11"/>
    <p:sldId id="1950" r:id="rId12"/>
    <p:sldId id="1953" r:id="rId13"/>
    <p:sldId id="1956" r:id="rId14"/>
    <p:sldId id="1959" r:id="rId15"/>
    <p:sldId id="1962" r:id="rId16"/>
    <p:sldId id="1965" r:id="rId17"/>
    <p:sldId id="1968" r:id="rId18"/>
    <p:sldId id="1971" r:id="rId19"/>
    <p:sldId id="1974" r:id="rId20"/>
    <p:sldId id="1977" r:id="rId21"/>
    <p:sldId id="1980" r:id="rId22"/>
    <p:sldId id="1983" r:id="rId23"/>
    <p:sldId id="1986" r:id="rId24"/>
    <p:sldId id="1989" r:id="rId25"/>
    <p:sldId id="1992" r:id="rId26"/>
    <p:sldId id="199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79" r:id="rId1"/>
    <p:sldLayoutId id="2147487380" r:id="rId2"/>
    <p:sldLayoutId id="2147487381" r:id="rId3"/>
    <p:sldLayoutId id="2147487382" r:id="rId4"/>
    <p:sldLayoutId id="2147487383" r:id="rId5"/>
    <p:sldLayoutId id="2147487384" r:id="rId6"/>
    <p:sldLayoutId id="2147487385" r:id="rId7"/>
    <p:sldLayoutId id="2147487386" r:id="rId8"/>
    <p:sldLayoutId id="2147487387" r:id="rId9"/>
    <p:sldLayoutId id="2147487388" r:id="rId10"/>
    <p:sldLayoutId id="21474873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16" r:id="rId1"/>
    <p:sldLayoutId id="2147487417" r:id="rId2"/>
    <p:sldLayoutId id="2147487418" r:id="rId3"/>
    <p:sldLayoutId id="2147487419" r:id="rId4"/>
    <p:sldLayoutId id="2147487420" r:id="rId5"/>
    <p:sldLayoutId id="2147487421" r:id="rId6"/>
    <p:sldLayoutId id="2147487422" r:id="rId7"/>
    <p:sldLayoutId id="2147487423" r:id="rId8"/>
    <p:sldLayoutId id="2147487424" r:id="rId9"/>
    <p:sldLayoutId id="2147487425" r:id="rId10"/>
    <p:sldLayoutId id="214748742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提升学生语言表达能力的双减途径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双减政策背景下的学生语言表达能力现状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双减政策下提升学生语言表达能力的途径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双减政策下提升学生语言表达能力的实施策略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双减政策下提升学生语言表达能力的成效与展望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双减政策背景下的学生语言表达能力现状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学生语言表达能力的重要性</a:t>
            </a:r>
            <a:endParaRPr altLang="en-US" lang="zh-CN"/>
          </a:p>
        </p:txBody>
      </p:sp>
      <p:sp>
        <p:nvSpPr>
          <p:cNvPr id="10488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良好的语言表达能力是现代社会必备的技能之一，能够有效地沟通思想、交流信息。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在双减政策背景下，学生需要更加注重自主学习和合作学习，良好的语言表达能力能够更好地表达自己的观点和想法，提高学习效率。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语言表达能力是个人综合素质的重要体现，能够反映一个人的思维逻辑、文化素养等方面的能力。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在双减政策背景下，学生需要更加注重语言表达能力的训练和提升，通过多读、多写、多说的方式，提高自己的语言表达能力。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双减政策对学生语言表达能力的挑战</a:t>
            </a:r>
            <a:endParaRPr altLang="en-US" lang="zh-CN"/>
          </a:p>
        </p:txBody>
      </p:sp>
      <p:sp>
        <p:nvSpPr>
          <p:cNvPr id="10489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减少作业量：学生缺乏足够的语言练习机会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减轻课业负担：可能导致学生语言表达能力下降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转变教学方式：需要学生具备更高的语言表达能力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提升学生语言表达能力：双减政策的挑战与机遇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当前学生语言表达能力存在的问题</a:t>
            </a:r>
            <a:endParaRPr altLang="en-US" lang="zh-CN"/>
          </a:p>
        </p:txBody>
      </p:sp>
      <p:sp>
        <p:nvSpPr>
          <p:cNvPr id="10490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语言表达能力水平较低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缺乏足够的语言表达训练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表达方式单一，缺乏创新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表达自信心不足，容易紧张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提升学生语言表达能力的必要性</a:t>
            </a:r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语言表达能力是现代社会必备技能，对于学生未来的职业发展至关重要。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双减政策背景下，学生有更多时间关注个人兴趣和特长，语言表达能力的培养有助于提高个人综合素质。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良好的语言表达能力能够帮助学生更好地与人沟通交流，增强人际交往能力。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通过语言表达能力的培养，可以激发学生的创造力、思考力和自信心，促进个人全面发展。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双减政策下提升学生语言表达能力的途径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强化语文课堂教学效果</a:t>
            </a:r>
            <a:endParaRPr altLang="en-US" lang="zh-CN"/>
          </a:p>
        </p:txBody>
      </p:sp>
      <p:sp>
        <p:nvSpPr>
          <p:cNvPr id="10491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精讲多练，注重实效：教师精讲重点、难点，留出更多时间让学生练习表达。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创新教学方法：采用情境教学、角色扮演、小组讨论等形式，激发学生表达兴趣。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重视朗读和背诵：通过朗读和背诵经典篇章，提高学生的语感和表达能力。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强化写作训练：增加写作训练的频次和深度，提高学生的写作能力和表达能力。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开展多样化的语言表达活动</a:t>
            </a:r>
            <a:endParaRPr altLang="en-US" lang="zh-CN"/>
          </a:p>
        </p:txBody>
      </p:sp>
      <p:sp>
        <p:nvSpPr>
          <p:cNvPr id="10492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演讲比赛：鼓励学生积极参与，提高口语表达能力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朗诵会：组织学生朗诵经典文学作品，培养语感和语音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戏剧表演：让学生扮演不同角色，通过表演提升语言表现力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辩论赛：训练学生逻辑思维和语言组织能力，增强沟通能力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鼓励学生参与社会实践</a:t>
            </a:r>
            <a:endParaRPr altLang="en-US" lang="zh-CN"/>
          </a:p>
        </p:txBody>
      </p:sp>
      <p:sp>
        <p:nvSpPr>
          <p:cNvPr id="10492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提升语言表达能力：通过社会实践，学生可以接触到更多的人和事，从而提升语言表达能力。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增强自信心：社会实践可以帮助学生建立自信心，让他们更加自信地表达自己的想法和观点。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培养团队合作精神：社会实践可以让学生更好地融入集体，培养他们的团队合作精神，从而提升语言表达能力。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拓宽视野：社会实践可以让学生接触到不同的文化和生活方式，从而拓宽他们的视野，提升语言表达能力和文化素养。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发挥家庭教育的作用</a:t>
            </a:r>
            <a:endParaRPr altLang="en-US" lang="zh-CN"/>
          </a:p>
        </p:txBody>
      </p:sp>
      <p:sp>
        <p:nvSpPr>
          <p:cNvPr id="10493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鼓励孩子多说话、多表达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引导孩子参加语言类活动，如演讲、朗诵等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培养孩子的阅读习惯，增加词汇量和表达能力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与孩子进行日常交流，提高语言表达能力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利用信息技术手段辅助教学</a:t>
            </a:r>
            <a:endParaRPr altLang="en-US" lang="zh-CN"/>
          </a:p>
        </p:txBody>
      </p:sp>
      <p:sp>
        <p:nvSpPr>
          <p:cNvPr id="10494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激发学生学习兴趣：通过信息技术手段，如虚拟现实、增强现实等技术，创造生动有趣的学习环境，激发学生的学习兴趣和积极性。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提升学生语言表达能力：利用信息技术手段辅助教学，如语音识别、智能问答等，帮助学生提高语言表达的准确性和流畅性。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拓展学生语言知识：利用信息技术手段，如在线学习平台、语言学习软件等，提供丰富的语言学习资源，帮助学生拓展语言知识。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提高学生自主学习能力：通过信息技术手段，如智能学习系统、在线学习社区等，引导学生自主学习和合作学习，提高学生的自主学习能力。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双减政策下提升学生语言表达能力的实施策略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制定科学的教学计划和目标</a:t>
            </a:r>
            <a:endParaRPr altLang="en-US" lang="zh-CN"/>
          </a:p>
        </p:txBody>
      </p:sp>
      <p:sp>
        <p:nvSpPr>
          <p:cNvPr id="10495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针对学生的实际情况，制定个性化的教学计划和目标，确保每个学生都能得到充分的发展。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结合双减政策的要求，合理安排教学时间和内容，确保学生在有限的时间内获得最大的收益。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注重培养学生的语言表达能力和思维能力，通过多样化的教学活动和练习，提高学生的语言表达能力。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及时评估学生的学习成果，根据评估结果调整教学计划和目标，确保教学质量不断提升。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创新教学方式和手段</a:t>
            </a:r>
            <a:endParaRPr altLang="en-US" lang="zh-CN"/>
          </a:p>
        </p:txBody>
      </p:sp>
      <p:sp>
        <p:nvSpPr>
          <p:cNvPr id="10495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引入项目式学习，提高学生的实践能力和创新思维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利用多媒体技术，增强课堂的互动性和趣味性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开展语言类竞赛活动，激发学生的语言表达欲望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创设情境教学，让学生在模拟场景中锻炼语言表达能力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激发学生语言表达的兴趣和动力</a:t>
            </a:r>
            <a:endParaRPr altLang="en-US" lang="zh-CN"/>
          </a:p>
        </p:txBody>
      </p:sp>
      <p:sp>
        <p:nvSpPr>
          <p:cNvPr id="10496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创造良好的语言环境，鼓励学生多说多表达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开展多样化的语言活动，如朗诵、演讲、辩论等，让学生有机会展示自己的语言表达能力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建立积极的评价机制，对学生的语言表达给予正面反馈和鼓励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结合学生的兴趣爱好，设计有趣的语言表达任务，激发学生的表达欲望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建立有效的评价机制和反馈机制</a:t>
            </a:r>
            <a:endParaRPr altLang="en-US" lang="zh-CN"/>
          </a:p>
        </p:txBody>
      </p:sp>
      <p:sp>
        <p:nvSpPr>
          <p:cNvPr id="10497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评价机制：制定具体的评价标准，定期评估学生的语言表达能力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反馈机制：及时向学生和家长反馈评估结果，指导后续学习计划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激励措施：根据评估结果，给予优秀学生一定的奖励和鼓励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持续改进：根据反馈和评估结果，不断调整和优化实施策略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加强教师培训和提高教师素质</a:t>
            </a:r>
            <a:endParaRPr altLang="en-US" lang="zh-CN"/>
          </a:p>
        </p:txBody>
      </p:sp>
      <p:sp>
        <p:nvSpPr>
          <p:cNvPr id="10497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培训内容：如何设计语言表达课程，如何评估学生表达能力，如何利用双减政策进行针对性教学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培训方式：线上培训、线下培训、工作坊等形式，鼓励教师参与交流和分享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教师素质要求：具备良好的语言表达能力、教学组织能力、课堂管理能力等，关注学生个性化需求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实施策略：定期开展教师培训和交流活动，鼓励教师自我提升，建立教师评价体系，表彰优秀教师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双减政策下提升学生语言表达能力的成效与展望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提升学生语言表达能力的成效评估</a:t>
            </a:r>
            <a:endParaRPr altLang="en-US" lang="zh-CN"/>
          </a:p>
        </p:txBody>
      </p:sp>
      <p:sp>
        <p:nvSpPr>
          <p:cNvPr id="10498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学生的表达能力得到明显提升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教师的教学方法得到改进，提高了教学质量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学生在课堂和课外活动中表现更加自信和活跃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双减政策下，学生的表达兴趣和自信心增强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当前成效的局限性及改进空间</a:t>
            </a:r>
            <a:endParaRPr altLang="en-US" lang="zh-CN"/>
          </a:p>
        </p:txBody>
      </p:sp>
      <p:sp>
        <p:nvSpPr>
          <p:cNvPr id="104995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7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当前成效的局限性：双减政策下提升学生语言表达能力的成效仍有限，存在一定的提升空间。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73333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改进空间：需要进一步优化教学方法和手段，加强学生口语表达和写作训练，提高语言表达能力的实际效果。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未来提升学生语言表达能力的展望与规划</a:t>
            </a:r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4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2024-01-03T14:41:12Z</dcterms:created>
  <dcterms:modified xsi:type="dcterms:W3CDTF">2024-01-03T14:41:12Z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fc3cf2185bb749efa75ff86c96e0199c_21</vt:lpwstr>
  </property>
</Properties>
</file>