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7.jpe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1.jpeg" /><Relationship Id="rId3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34.jpeg" /><Relationship Id="rId5" Type="http://schemas.openxmlformats.org/officeDocument/2006/relationships/image" Target="../media/image35.jpeg" /><Relationship Id="rId6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6.jpeg" /><Relationship Id="rId3" Type="http://schemas.openxmlformats.org/officeDocument/2006/relationships/image" Target="../media/image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7.jpeg" /><Relationship Id="rId3" Type="http://schemas.openxmlformats.org/officeDocument/2006/relationships/image" Target="../media/image3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8.jpeg" /><Relationship Id="rId3" Type="http://schemas.openxmlformats.org/officeDocument/2006/relationships/image" Target="../media/image3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9.jpeg" /><Relationship Id="rId3" Type="http://schemas.openxmlformats.org/officeDocument/2006/relationships/image" Target="../media/image3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0.jpeg" /><Relationship Id="rId3" Type="http://schemas.openxmlformats.org/officeDocument/2006/relationships/image" Target="../media/image3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1.png" /><Relationship Id="rId3" Type="http://schemas.openxmlformats.org/officeDocument/2006/relationships/image" Target="../media/image4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20xx-03-27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普外科术后护理常规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2808" y="1525786"/>
            <a:ext cx="1097037" cy="3678482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1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54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/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术后护理基本概念与重要性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伤口观察与处理措施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疼痛管理与缓解方法论述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管道维护与引流观察技巧分享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营养支持与饮食调整建议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康复训练计划制定与执行监督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术后护理基本概念与重要性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826" r="3782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术后护理是指在外科手术完成后，对患者进行的一系列综合性的护理措施。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旨在确保患者安全度过手术期，预防并发症的发生，促进伤口愈合和身体功能的恢复。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术后护理定义及目的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确保各种管道（如引流管、尿管等）的通畅和固定，防止脱落、扭曲和感染。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术后疼痛是常见的症状，有效的疼痛管理可以提高患者的舒适度和满意度。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体位与活动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根据手术类型和患者情况，合理安排体位和活动，以预防压疮、深静脉血栓等并发症。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患者安全与舒适度保障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感染预防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严格执行无菌操作，定期更换敷料，观察伤口情况，及时发现并处理感染迹象。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出血预防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密切观察生命体征和伤口渗血情况，及时采取措施防止术后出血。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血栓预防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鼓励患者早期活动，使用抗凝药物等预防措施，降低深静脉血栓形成的风险。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减少并发症风险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根据患者的营养需求和饮食习惯，制定合理的饮食计划，促进伤口愈合和身体恢复。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/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康复锻炼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/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关注患者的心理需求，提供心理支持和情绪疏导，帮助患者建立康复信心。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根据患者的康复情况，制定个性化的康复锻炼计划，促进身体功能的恢复和提高生活质量。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促进康复速度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伤口观察与处理措施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407" b="1440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伤口类型及愈合过程了解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指缝合的无菌切口，可直接观察其愈合情况。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指被异物或细菌污染的伤口，需密切注意感染迹象。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指已发生感染的伤口，应积极治疗并控制感染。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了解伤口愈合的分期，包括炎症期、增生期和塑形期。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清洁伤口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污染伤口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感染性伤口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愈合过程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根据伤口情况和医生建议，定期更换敷料，保持伤口干燥、清洁。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更换敷料时间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978" r="2697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在更换敷料前，需进行手卫生消毒，遵循无菌操作原则，避免交叉感染。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清洁操作规范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根据伤口类型、大小和渗出物多少，选择合适的敷料。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敷料选择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定期更换敷料和清洁操作规范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伤口保护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避免伤口受到外界污染和刺激，如避免洗澡水直接接触伤口。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控制感染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若发生感染，应积极采取抗感染治疗措施，如局部用药、口服药物等。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预防性使用抗生素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根据手术类型和患者情况，预防性使用抗生素以降低感染风险。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感染预防和控制策略部署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6" h="6826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6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/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肿胀和发红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渗出物增多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异常情况及时报告处理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术后密切观察伤口出血情况，如有异常应及时报告医生处理。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观察伤口周围皮肤有无肿胀、发红等迹象，如有异常应及时处理。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评估患者疼痛程度，遵医嘱给予止痛药物，并观察药物疗效和副作用。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注意伤口渗出物的颜色、量和性质，如有异常应及时报告医生处理。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疼痛管理与缓解方法论述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数字评分法（NRS）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适用于患者自我报告疼痛程度，简单易行，便于记录和比较。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/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视觉模拟评分法（VAS）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通过线段长度表示疼痛程度，直观易懂，适用于不同年龄段和文化背景的患者。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/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面部表情疼痛评分量表（FPS-R）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适用于无法用语言准确表达疼痛的小儿或存在语言交流障碍的患者。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疼痛评估工具选择及应用场景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根据疼痛程度和性质选择合适的镇痛药物，如非甾体抗炎药、阿片类药物等。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遵循个体化原则，考虑患者的年龄、身体状况、药物过敏史等因素，制定个性化的药物治疗方案。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定时评估疼痛缓解情况，及时调整药物剂量和种类，以达到最佳镇痛效果。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5790" r="25790"/>
          <a:stretch>
            <a:fillRect/>
          </a:stretch>
        </p:blipFill>
        <p:spPr>
          <a:xfrm>
            <a:off x="454962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药物治疗方案制定和调整原则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通过认知行为疗法、放松训练等心理干预措施，帮助患者减轻焦虑、抑郁等负面情绪，从而缓解疼痛。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32216" cy="6636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采用热敷、冷敷、电疗等物理治疗方法，改善ju部血液循环，缓解疼痛和肌肉紧张。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通过专业的按摩和针灸手法刺激穴位和经络，达到疏通气血、缓解疼痛的目的。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按摩和针灸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非药物缓解疼痛技巧指导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教育患者正确认识疼痛，了解疼痛的原因和缓解方法，消除对疼痛的恐惧和焦虑。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指导患者进行自我疼痛评估，掌握疼痛的变化规律和触发因素，以便及时采取措施缓解疼痛。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88" b="168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260" b="726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鼓励患者积极参与疼痛管理，与医护人员保持良好的沟通，共同制定和执行疼痛管理计划。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患者自我管理能力培养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管道维护与引流观察技巧分享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用于胃肠减压，保持胃内空虚状态，促进伤口愈合。维护要点包括保持通畅、固定稳妥、防止脱落、定期更换等。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用于引流尿液，保持膀胱空虚，避免尿潴留。维护要点包括保持引流通畅、防止逆流、定期更换尿管及尿袋、注意尿道口清洁等。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用于引流手术部位的积液、积血等，促进伤口愈合。维护要点包括保持引流通畅、固定稳妥、观察引流液性质及量、定期更换引流袋等。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各类管道功能简介及维护要点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177564" y="2255615"/>
            <a:ext cx="3902678" cy="3182683"/>
            <a:chOff x="7177564" y="2255615"/>
            <a:chExt cx="3902678" cy="3182683"/>
          </a:xfrm>
        </p:grpSpPr>
        <p:sp>
          <p:nvSpPr>
            <p:cNvPr id="3" name="Freeform 3"/>
            <p:cNvSpPr/>
            <p:nvPr/>
          </p:nvSpPr>
          <p:spPr>
            <a:xfrm>
              <a:off x="7177564" y="2255615"/>
              <a:ext cx="3902678" cy="2368105"/>
            </a:xfrm>
            <a:custGeom>
              <a:rect l="l" t="t" r="r" b="b"/>
              <a:pathLst>
                <a:path w="1214" h="735">
                  <a:moveTo>
                    <a:pt x="0" y="735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186" y="0"/>
                    <a:pt x="1186" y="0"/>
                    <a:pt x="1186" y="0"/>
                  </a:cubicBezTo>
                  <a:cubicBezTo>
                    <a:pt x="1201" y="0"/>
                    <a:pt x="1214" y="12"/>
                    <a:pt x="1214" y="27"/>
                  </a:cubicBezTo>
                  <a:cubicBezTo>
                    <a:pt x="1214" y="735"/>
                    <a:pt x="1214" y="735"/>
                    <a:pt x="1214" y="735"/>
                  </a:cubicBezTo>
                  <a:lnTo>
                    <a:pt x="0" y="735"/>
                  </a:lnTo>
                  <a:close/>
                </a:path>
              </a:pathLst>
            </a:custGeom>
            <a:solidFill>
              <a:schemeClr val="dk1">
                <a:lumMod val="75000"/>
                <a:lumOff val="25000"/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4" name="Freeform 4"/>
            <p:cNvSpPr/>
            <p:nvPr/>
          </p:nvSpPr>
          <p:spPr>
            <a:xfrm>
              <a:off x="7177564" y="4623721"/>
              <a:ext cx="3902678" cy="355282"/>
            </a:xfrm>
            <a:custGeom>
              <a:rect l="l" t="t" r="r" b="b"/>
              <a:pathLst>
                <a:path w="1214" h="110">
                  <a:moveTo>
                    <a:pt x="1186" y="110"/>
                  </a:moveTo>
                  <a:cubicBezTo>
                    <a:pt x="27" y="110"/>
                    <a:pt x="27" y="110"/>
                    <a:pt x="27" y="110"/>
                  </a:cubicBezTo>
                  <a:cubicBezTo>
                    <a:pt x="12" y="110"/>
                    <a:pt x="0" y="97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14" y="82"/>
                    <a:pt x="1214" y="82"/>
                    <a:pt x="1214" y="82"/>
                  </a:cubicBezTo>
                  <a:cubicBezTo>
                    <a:pt x="1214" y="97"/>
                    <a:pt x="1201" y="110"/>
                    <a:pt x="1186" y="11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5" name="Freeform 5"/>
            <p:cNvSpPr/>
            <p:nvPr/>
          </p:nvSpPr>
          <p:spPr>
            <a:xfrm>
              <a:off x="8505349" y="4965287"/>
              <a:ext cx="1307592" cy="473011"/>
            </a:xfrm>
            <a:custGeom>
              <a:rect l="l" t="t" r="r" b="b"/>
              <a:pathLst>
                <a:path w="962" h="348">
                  <a:moveTo>
                    <a:pt x="0" y="348"/>
                  </a:moveTo>
                  <a:lnTo>
                    <a:pt x="0" y="313"/>
                  </a:lnTo>
                  <a:lnTo>
                    <a:pt x="113" y="299"/>
                  </a:lnTo>
                  <a:lnTo>
                    <a:pt x="191" y="0"/>
                  </a:lnTo>
                  <a:lnTo>
                    <a:pt x="770" y="0"/>
                  </a:lnTo>
                  <a:lnTo>
                    <a:pt x="851" y="299"/>
                  </a:lnTo>
                  <a:lnTo>
                    <a:pt x="962" y="313"/>
                  </a:lnTo>
                  <a:lnTo>
                    <a:pt x="962" y="348"/>
                  </a:lnTo>
                  <a:lnTo>
                    <a:pt x="0" y="34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6" name="AutoShape 6"/>
            <p:cNvSpPr/>
            <p:nvPr/>
          </p:nvSpPr>
          <p:spPr>
            <a:xfrm>
              <a:off x="9144095" y="2311241"/>
              <a:ext cx="41815" cy="41148"/>
            </a:xfrm>
            <a:prstGeom prst="ellipse">
              <a:avLst/>
            </a:prstGeom>
            <a:solidFill>
              <a:srgbClr val="E9E9E9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7" name="AutoShape 7"/>
            <p:cNvSpPr/>
            <p:nvPr/>
          </p:nvSpPr>
          <p:spPr>
            <a:xfrm>
              <a:off x="7296626" y="2410111"/>
              <a:ext cx="3660267" cy="2059686"/>
            </a:xfrm>
            <a:prstGeom prst="rect">
              <a:avLst/>
            </a:prstGeom>
            <a:solidFill>
              <a:srgbClr val="89C9E5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" name="Freeform 8"/>
            <p:cNvSpPr/>
            <p:nvPr/>
          </p:nvSpPr>
          <p:spPr>
            <a:xfrm>
              <a:off x="8752904" y="4965287"/>
              <a:ext cx="815435" cy="75152"/>
            </a:xfrm>
            <a:custGeom>
              <a:rect l="l" t="t" r="r" b="b"/>
              <a:pathLst>
                <a:path w="600" h="55">
                  <a:moveTo>
                    <a:pt x="588" y="0"/>
                  </a:moveTo>
                  <a:lnTo>
                    <a:pt x="9" y="0"/>
                  </a:lnTo>
                  <a:lnTo>
                    <a:pt x="0" y="55"/>
                  </a:lnTo>
                  <a:lnTo>
                    <a:pt x="600" y="55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0" t="28655" r="23760" b="-1788"/>
          <a:stretch>
            <a:fillRect/>
          </a:stretch>
        </p:blipFill>
        <p:spPr>
          <a:xfrm>
            <a:off x="7299580" y="2336436"/>
            <a:ext cx="3688954" cy="22114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621" y="2336436"/>
            <a:ext cx="3691914" cy="215652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5818" b="5818"/>
          <a:stretch>
            <a:fillRect/>
          </a:stretch>
        </p:blipFill>
        <p:spPr>
          <a:xfrm>
            <a:off x="7290803" y="2336436"/>
            <a:ext cx="3716519" cy="2156527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引流液性质、量、颜色观察方法</a:t>
              </a:r>
            </a:p>
          </p:txBody>
        </p:sp>
      </p:grpSp>
      <p:sp>
        <p:nvSpPr>
          <p:cNvPr id="34" name="Freeform 34"/>
          <p:cNvSpPr/>
          <p:nvPr/>
        </p:nvSpPr>
        <p:spPr>
          <a:xfrm rot="5400000">
            <a:off x="799768" y="1650340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5" name="Freeform 35"/>
          <p:cNvSpPr/>
          <p:nvPr/>
        </p:nvSpPr>
        <p:spPr>
          <a:xfrm rot="5400000">
            <a:off x="799768" y="3220888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6" name="Freeform 36"/>
          <p:cNvSpPr/>
          <p:nvPr/>
        </p:nvSpPr>
        <p:spPr>
          <a:xfrm rot="5400000">
            <a:off x="799768" y="4829994"/>
            <a:ext cx="399002" cy="399002"/>
          </a:xfrm>
          <a:custGeom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7" name="TextBox 37"/>
          <p:cNvSpPr txBox="1"/>
          <p:nvPr/>
        </p:nvSpPr>
        <p:spPr>
          <a:xfrm>
            <a:off x="1347399" y="1527861"/>
            <a:ext cx="2426717" cy="59892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47399" y="2055334"/>
            <a:ext cx="5034045" cy="8194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观察引流液是否浑浊、有无沉淀或絮状物等，以判断是否存在感染或出血等并发症。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47399" y="3125631"/>
            <a:ext cx="2426717" cy="55820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47399" y="3606674"/>
            <a:ext cx="4970070" cy="79656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记录引流液的量，以判断手术部位渗出情况及病情变化。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47399" y="4694015"/>
            <a:ext cx="2426717" cy="59892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7399" y="5215780"/>
            <a:ext cx="5034045" cy="8194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观察引流液的颜色，如鲜红色提示出血，淡黄色或清亮液体为正常渗出液。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引流液异常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如发现引流液性质、量、颜色异常，应及时通知医生并配合处理，如更换引流袋、送检引流液等。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管道脱落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如发现管道脱落，应立即通知医生并配合重新固定或更换管道。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管道堵塞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如发现管道堵塞，应及时通知医生处理，可采用生理盐水冲洗等方法疏通管道。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异常情况判断及处理流程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511" r="18511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462" r="15462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/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/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告知患者及家属各类管道的作用及重要性，以取得其配合和理解。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指导患者及家属如何观察引流液的性质、量、颜色，并告知异常情况的处理方法。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提醒患者及家属注意保持管道通畅、防止脱落、定期更换等维护要点。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鼓励患者及家属积极参与术后康复过程，如协助患者翻身、拍背等，以促进病情恢复。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患者家属教育指导</a:t>
              </a:r>
            </a:p>
          </p:txBody>
        </p:sp>
      </p:grp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营养支持与饮食调整建议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625" r="15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术后对患者进行全面的营养评估，包括体重、体质指数、血液生化指标等，以确定患者的营养状况。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根据患者的营养需求和病情，制定个性化的营养补充方案，包括肠内营养和肠外营养。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选择适合患者的营养素，如蛋白质、脂肪、碳水化合物、维生素和矿物质等，以满足患者的营养需求。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营养素选择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营养需求评估及补充方案制定</a:t>
              </a:r>
            </a:p>
          </p:txBody>
        </p:sp>
      </p:grp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术后饮食应以高热量、高蛋白、高维生素、易消化的食物为主，避免过于油腻、辛辣、刺激性的食物。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逐步调整患者的饮食结构，从流质饮食逐渐过渡到半流质、软食和普通饮食，根据患者的耐受能力和病情进行调整。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在调整饮食结构时，应注意食物的卫生和新鲜度，避免食用过期或变质的食物。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饮食结构调整原则和具体实施步骤</a:t>
              </a:r>
            </a:p>
          </p:txBody>
        </p:sp>
      </p:grp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活动促进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对患者进行腹部按摩和热敷，可缓解胃肠道痉挛和疼痛，促进胃肠道血液循环。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按摩热敷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药物辅助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根据患者的病情和医生的建议，可使用一些促进胃肠道功能的药物，如胃肠动力药、益生菌等。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鼓励患者尽早下床活动，促进胃肠道蠕动和排气，有助于恢复胃肠道功能。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胃肠道功能恢复促进策略</a:t>
              </a:r>
            </a:p>
          </p:txBody>
        </p:sp>
      </p:grp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031" r="27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误吸预防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术后患者应保持头高位或半卧位休息，避免平卧位；在进食或饮水时，应细嚼慢咽，避免说话或大笑等行为导致误吸。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腹泻预防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注意饮食卫生和新鲜度；避免食用过于油腻、辛辣、刺激性的食物；根据病情和医生的建议，可适当使用止泻药物进行预防。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除了误吸和腹泻外，还应注意预防其他并发症的发生，如肠梗阻、吻合口瘘等。如有异常情况，应及时向医生报告并处理。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误吸、腹泻等并发症预防措施</a:t>
              </a:r>
            </a:p>
          </p:txBody>
        </p:sp>
      </p:grp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康复训练计划制定与执行监督</a:t>
            </a: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根据患者病情、手术类型及预期恢复效果，设定明确的康复目标，如恢复关节活动度、提高肌肉力量、改善生活自理能力等。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制定详细的评估标准，包括评估时间、评估项目、评估方法等，以便及时了解患者康复情况，调整训练计划。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康复目标设定和阶段性评估方法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阶段性评估方法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康复目标设定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/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患者病情评估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全面了解患者手术情况、身体状况、康复需求等，为制定个性化训练计划提供依据。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训练计划制定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根据评估结果，结合康复目标，制定针对性的训练计划，包括训练内容、训练强度、训练频率等。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训练计划调整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根据患者康复情况和反馈，及时调整训练计划，确保训练效果。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个性化训练计划制定过程剖析</a:t>
              </a:r>
            </a:p>
          </p:txBody>
        </p:sp>
      </p:grp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训练过程中要注意患者身体反应，避免过度训练导致身体不适；同时要注意训练姿势正确，防止因姿势不当导致损伤。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确保训练环境安全，如地面防滑、器械稳固等；同时要有专业人员在旁指导监督，确保患者安全。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6944" b="694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训练过程中注意事项和安全保障</a:t>
              </a:r>
            </a:p>
          </p:txBody>
        </p:sp>
      </p:grp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家属参与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鼓励家属积极参与患者康复训练过程，提供情感支持和生活照顾，增强患者康复信心。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对家属进行简单的康复知识培训，使其能够更好地协助患者进行康复训练。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家属反馈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建立家属反馈机制，及时了解患者在家中的康复情况及存在的问题，以便及时调整训练计划。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/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/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/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/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/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家属参与支持模式构建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/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/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/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16" r="4839" b="75787"/>
          <a:stretch>
            <a:fillRect/>
          </a:stretch>
        </p:blipFill>
        <p:spPr>
          <a:xfrm>
            <a:off x="1314717" y="3999615"/>
            <a:ext cx="9562566" cy="285838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79161" y="1013510"/>
            <a:ext cx="7033679" cy="16230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7725" b="1">
                <a:solidFill>
                  <a:schemeClr val="accent1">
                    <a:alpha val="100000"/>
                  </a:schemeClr>
                </a:solidFill>
                <a:latin typeface="Songti SC"/>
                <a:ea typeface="Songti SC"/>
                <a:cs typeface="Songti SC"/>
              </a:rPr>
              <a:t>感谢您的观看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37735" y="2744698"/>
            <a:ext cx="27165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Songti SC"/>
                <a:ea typeface="Songti SC"/>
                <a:cs typeface="Songti SC"/>
              </a:rPr>
              <a:t>THANKS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209</Paragraphs>
  <Slides>33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baseType="lpstr" size="34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2006-08-16T00:00:00Z</dcterms:created>
  <dcterms:modified xsi:type="dcterms:W3CDTF">2024-06-27T04:03:22Z</dcterms:modified>
</cp:coreProperties>
</file>