
<file path=[Content_Types].xml><?xml version="1.0" encoding="utf-8"?>
<Types xmlns="http://schemas.openxmlformats.org/package/2006/content-types">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wav" ContentType="audio/x-wav"/>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sldIdLst>
    <p:sldId id="351" r:id="rId2"/>
    <p:sldId id="297"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326" r:id="rId32"/>
    <p:sldId id="327" r:id="rId33"/>
    <p:sldId id="328" r:id="rId34"/>
    <p:sldId id="329" r:id="rId35"/>
    <p:sldId id="330" r:id="rId36"/>
    <p:sldId id="331" r:id="rId37"/>
    <p:sldId id="332" r:id="rId38"/>
    <p:sldId id="333" r:id="rId39"/>
    <p:sldId id="334" r:id="rId40"/>
    <p:sldId id="335" r:id="rId41"/>
    <p:sldId id="336" r:id="rId42"/>
    <p:sldId id="337" r:id="rId43"/>
    <p:sldId id="338" r:id="rId44"/>
    <p:sldId id="339" r:id="rId45"/>
    <p:sldId id="340" r:id="rId46"/>
    <p:sldId id="341" r:id="rId47"/>
    <p:sldId id="342" r:id="rId48"/>
    <p:sldId id="343" r:id="rId49"/>
    <p:sldId id="344" r:id="rId50"/>
    <p:sldId id="345" r:id="rId51"/>
    <p:sldId id="346" r:id="rId52"/>
    <p:sldId id="347" r:id="rId53"/>
    <p:sldId id="348" r:id="rId54"/>
    <p:sldId id="349" r:id="rId55"/>
    <p:sldId id="350" r:id="rId56"/>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5" d="100"/>
          <a:sy n="75" d="100"/>
        </p:scale>
        <p:origin x="-3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页眉占位符 4097"/>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p>
        </p:txBody>
      </p:sp>
      <p:sp>
        <p:nvSpPr>
          <p:cNvPr id="4099" name="日期占位符 4098"/>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4100" name="幻灯片图像占位符 4099"/>
          <p:cNvSpPr>
            <a:spLocks noGrp="1" noRot="1" noChangeAspect="1"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4101" name="文本占位符 4100"/>
          <p:cNvSpPr>
            <a:spLocks noGrp="1"/>
          </p:cNvSpPr>
          <p:nvPr>
            <p:ph type="body" sz="quarter" idx="3"/>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102" name="页脚占位符 4101"/>
          <p:cNvSpPr>
            <a:spLocks noGrp="1"/>
          </p:cNvSpPr>
          <p:nvPr>
            <p:ph type="ftr" sz="quarter" idx="4"/>
          </p:nvPr>
        </p:nvSpPr>
        <p:spPr>
          <a:xfrm>
            <a:off x="0" y="8685213"/>
            <a:ext cx="2971800" cy="457200"/>
          </a:xfrm>
          <a:prstGeom prst="rect">
            <a:avLst/>
          </a:prstGeom>
          <a:noFill/>
          <a:ln w="9525">
            <a:noFill/>
          </a:ln>
        </p:spPr>
        <p:txBody>
          <a:bodyPr anchor="b" anchorCtr="0"/>
          <a:lstStyle/>
          <a:p>
            <a:pPr lvl="0"/>
            <a:endParaRPr lang="zh-CN" altLang="en-US" sz="1200" dirty="0"/>
          </a:p>
        </p:txBody>
      </p:sp>
      <p:sp>
        <p:nvSpPr>
          <p:cNvPr id="4103" name="灯片编号占位符 4102"/>
          <p:cNvSpPr>
            <a:spLocks noGrp="1"/>
          </p:cNvSpPr>
          <p:nvPr>
            <p:ph type="sldNum" sz="quarter" idx="5"/>
          </p:nvPr>
        </p:nvSpPr>
        <p:spPr>
          <a:xfrm>
            <a:off x="3884613" y="8685213"/>
            <a:ext cx="2971800" cy="457200"/>
          </a:xfrm>
          <a:prstGeom prst="rect">
            <a:avLst/>
          </a:prstGeom>
          <a:noFill/>
          <a:ln w="9525">
            <a:noFill/>
          </a:ln>
        </p:spPr>
        <p:txBody>
          <a:bodyPr anchor="b" anchorCtr="0"/>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3192047033"/>
      </p:ext>
    </p:extLst>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bg>
      <p:bgPr>
        <a:solidFill>
          <a:schemeClr val="bg1"/>
        </a:solidFill>
        <a:effectLst/>
      </p:bgPr>
    </p:bg>
    <p:spTree>
      <p:nvGrpSpPr>
        <p:cNvPr id="1" name=""/>
        <p:cNvGrpSpPr/>
        <p:nvPr/>
      </p:nvGrpSpPr>
      <p:grpSpPr>
        <a:xfrm>
          <a:off x="0" y="0"/>
          <a:ext cx="0" cy="0"/>
          <a:chOff x="0" y="0"/>
          <a:chExt cx="0" cy="0"/>
        </a:xfrm>
      </p:grpSpPr>
      <p:grpSp>
        <p:nvGrpSpPr>
          <p:cNvPr id="31746" name="组合 31745"/>
          <p:cNvGrpSpPr/>
          <p:nvPr/>
        </p:nvGrpSpPr>
        <p:grpSpPr>
          <a:xfrm>
            <a:off x="0" y="0"/>
            <a:ext cx="9140825" cy="6850063"/>
            <a:chOff x="0" y="0"/>
            <a:chExt cx="5758" cy="4315"/>
          </a:xfrm>
        </p:grpSpPr>
        <p:grpSp>
          <p:nvGrpSpPr>
            <p:cNvPr id="31747" name="组合 31746"/>
            <p:cNvGrpSpPr/>
            <p:nvPr userDrawn="1"/>
          </p:nvGrpSpPr>
          <p:grpSpPr>
            <a:xfrm>
              <a:off x="1728" y="2230"/>
              <a:ext cx="4027" cy="2085"/>
              <a:chOff x="1728" y="2230"/>
              <a:chExt cx="4027" cy="2085"/>
            </a:xfrm>
          </p:grpSpPr>
          <p:sp>
            <p:nvSpPr>
              <p:cNvPr id="31748" name="任意多边形 31747"/>
              <p:cNvSpPr/>
              <p:nvPr/>
            </p:nvSpPr>
            <p:spPr>
              <a:xfrm>
                <a:off x="1728" y="2644"/>
                <a:ext cx="2882" cy="1671"/>
              </a:xfrm>
              <a:custGeom>
                <a:avLst/>
                <a:gdLst/>
                <a:ahLst/>
                <a:cxnLst/>
                <a:rect l="0" t="0" r="0" b="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tileRect/>
              </a:gradFill>
              <a:ln w="9525">
                <a:noFill/>
              </a:ln>
            </p:spPr>
            <p:txBody>
              <a:bodyPr/>
              <a:lstStyle/>
              <a:p>
                <a:endParaRPr lang="zh-CN" altLang="en-US"/>
              </a:p>
            </p:txBody>
          </p:sp>
          <p:sp>
            <p:nvSpPr>
              <p:cNvPr id="31749" name="任意多边形 31748"/>
              <p:cNvSpPr/>
              <p:nvPr/>
            </p:nvSpPr>
            <p:spPr>
              <a:xfrm>
                <a:off x="4170" y="2671"/>
                <a:ext cx="1259" cy="811"/>
              </a:xfrm>
              <a:custGeom>
                <a:avLst/>
                <a:gdLst/>
                <a:ahLst/>
                <a:cxnLst/>
                <a:rect l="0" t="0" r="0" b="0"/>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tileRect/>
              </a:gradFill>
              <a:ln w="9525">
                <a:noFill/>
              </a:ln>
            </p:spPr>
            <p:txBody>
              <a:bodyPr/>
              <a:lstStyle/>
              <a:p>
                <a:endParaRPr lang="zh-CN" altLang="en-US"/>
              </a:p>
            </p:txBody>
          </p:sp>
          <p:sp>
            <p:nvSpPr>
              <p:cNvPr id="31750" name="任意多边形 31749"/>
              <p:cNvSpPr/>
              <p:nvPr/>
            </p:nvSpPr>
            <p:spPr>
              <a:xfrm>
                <a:off x="2900" y="3346"/>
                <a:ext cx="2849" cy="969"/>
              </a:xfrm>
              <a:custGeom>
                <a:avLst/>
                <a:gdLst/>
                <a:ahLst/>
                <a:cxnLst/>
                <a:rect l="0" t="0" r="0" b="0"/>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alpha val="100000"/>
                    </a:schemeClr>
                  </a:gs>
                  <a:gs pos="100000">
                    <a:schemeClr val="bg1">
                      <a:alpha val="100000"/>
                    </a:schemeClr>
                  </a:gs>
                </a:gsLst>
                <a:lin ang="5400000" scaled="1"/>
                <a:tileRect/>
              </a:gradFill>
              <a:ln w="9525">
                <a:noFill/>
              </a:ln>
            </p:spPr>
            <p:txBody>
              <a:bodyPr/>
              <a:lstStyle/>
              <a:p>
                <a:endParaRPr lang="zh-CN" altLang="en-US"/>
              </a:p>
            </p:txBody>
          </p:sp>
          <p:sp>
            <p:nvSpPr>
              <p:cNvPr id="31751" name="任意多边形 31750"/>
              <p:cNvSpPr/>
              <p:nvPr/>
            </p:nvSpPr>
            <p:spPr>
              <a:xfrm>
                <a:off x="2748" y="2230"/>
                <a:ext cx="3007" cy="2085"/>
              </a:xfrm>
              <a:custGeom>
                <a:avLst/>
                <a:gdLst/>
                <a:ahLst/>
                <a:cxnLst/>
                <a:rect l="0" t="0" r="0" b="0"/>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ln>
            </p:spPr>
            <p:txBody>
              <a:bodyPr/>
              <a:lstStyle/>
              <a:p>
                <a:endParaRPr lang="zh-CN" altLang="en-US"/>
              </a:p>
            </p:txBody>
          </p:sp>
          <p:sp>
            <p:nvSpPr>
              <p:cNvPr id="31752" name="任意多边形 31751"/>
              <p:cNvSpPr/>
              <p:nvPr/>
            </p:nvSpPr>
            <p:spPr>
              <a:xfrm>
                <a:off x="4501" y="2317"/>
                <a:ext cx="1248" cy="539"/>
              </a:xfrm>
              <a:custGeom>
                <a:avLst/>
                <a:gdLst/>
                <a:ahLst/>
                <a:cxnLst/>
                <a:rect l="0" t="0" r="0" b="0"/>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alpha val="100000"/>
                    </a:schemeClr>
                  </a:gs>
                  <a:gs pos="100000">
                    <a:schemeClr val="bg1">
                      <a:alpha val="100000"/>
                    </a:schemeClr>
                  </a:gs>
                </a:gsLst>
                <a:lin ang="2700000" scaled="1"/>
                <a:tileRect/>
              </a:gradFill>
              <a:ln w="9525">
                <a:noFill/>
              </a:ln>
            </p:spPr>
            <p:txBody>
              <a:bodyPr/>
              <a:lstStyle/>
              <a:p>
                <a:endParaRPr lang="zh-CN" altLang="en-US"/>
              </a:p>
            </p:txBody>
          </p:sp>
        </p:grpSp>
        <p:sp>
          <p:nvSpPr>
            <p:cNvPr id="31753" name="任意多边形 31752"/>
            <p:cNvSpPr/>
            <p:nvPr/>
          </p:nvSpPr>
          <p:spPr>
            <a:xfrm>
              <a:off x="3322" y="1341"/>
              <a:ext cx="1825" cy="1537"/>
            </a:xfrm>
            <a:custGeom>
              <a:avLst/>
              <a:gdLst/>
              <a:ahLst/>
              <a:cxnLst/>
              <a:rect l="0" t="0" r="0" b="0"/>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alpha val="100000"/>
                  </a:schemeClr>
                </a:gs>
                <a:gs pos="100000">
                  <a:schemeClr val="bg1">
                    <a:alpha val="100000"/>
                  </a:schemeClr>
                </a:gs>
              </a:gsLst>
              <a:lin ang="2700000" scaled="1"/>
              <a:tileRect/>
            </a:gradFill>
            <a:ln w="9525">
              <a:noFill/>
            </a:ln>
          </p:spPr>
          <p:txBody>
            <a:bodyPr/>
            <a:lstStyle/>
            <a:p>
              <a:endParaRPr lang="zh-CN" altLang="en-US"/>
            </a:p>
          </p:txBody>
        </p:sp>
        <p:sp>
          <p:nvSpPr>
            <p:cNvPr id="31754" name="任意多边形 31753"/>
            <p:cNvSpPr/>
            <p:nvPr/>
          </p:nvSpPr>
          <p:spPr>
            <a:xfrm>
              <a:off x="0" y="0"/>
              <a:ext cx="5758" cy="1776"/>
            </a:xfrm>
            <a:custGeom>
              <a:avLst/>
              <a:gdLst/>
              <a:ahLst/>
              <a:cxnLst/>
              <a:rect l="0" t="0" r="0" b="0"/>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tileRect/>
            </a:gradFill>
            <a:ln w="9525">
              <a:noFill/>
            </a:ln>
          </p:spPr>
          <p:txBody>
            <a:bodyPr/>
            <a:lstStyle/>
            <a:p>
              <a:endParaRPr lang="zh-CN" altLang="en-US"/>
            </a:p>
          </p:txBody>
        </p:sp>
      </p:grpSp>
      <p:sp>
        <p:nvSpPr>
          <p:cNvPr id="31755" name="标题 31754"/>
          <p:cNvSpPr>
            <a:spLocks noGrp="1"/>
          </p:cNvSpPr>
          <p:nvPr>
            <p:ph type="ctrTitle" sz="quarter"/>
          </p:nvPr>
        </p:nvSpPr>
        <p:spPr>
          <a:xfrm>
            <a:off x="685800" y="1736725"/>
            <a:ext cx="7772400" cy="1920875"/>
          </a:xfrm>
          <a:prstGeom prst="rect">
            <a:avLst/>
          </a:prstGeom>
          <a:noFill/>
          <a:ln w="9525">
            <a:noFill/>
          </a:ln>
        </p:spPr>
        <p:txBody>
          <a:bodyPr anchor="ctr" anchorCtr="0"/>
          <a:lstStyle>
            <a:lvl1pPr lvl="0">
              <a:buClrTx/>
              <a:buSzTx/>
              <a:buFontTx/>
              <a:defRPr/>
            </a:lvl1pPr>
          </a:lstStyle>
          <a:p>
            <a:pPr lvl="0"/>
            <a:r>
              <a:rPr lang="zh-CN" altLang="en-US" dirty="0"/>
              <a:t>单击此处编辑母版标题样式</a:t>
            </a:r>
          </a:p>
        </p:txBody>
      </p:sp>
      <p:sp>
        <p:nvSpPr>
          <p:cNvPr id="31756" name="副标题 31755"/>
          <p:cNvSpPr>
            <a:spLocks noGrp="1"/>
          </p:cNvSpPr>
          <p:nvPr>
            <p:ph type="subTitle" sz="quarter" idx="1"/>
          </p:nvPr>
        </p:nvSpPr>
        <p:spPr>
          <a:xfrm>
            <a:off x="1371600" y="3886200"/>
            <a:ext cx="6400800" cy="1752600"/>
          </a:xfrm>
          <a:prstGeom prst="rect">
            <a:avLst/>
          </a:prstGeom>
          <a:noFill/>
          <a:ln w="9525">
            <a:noFill/>
          </a:ln>
        </p:spPr>
        <p:txBody>
          <a:bodyPr anchor="t" anchorCtr="0"/>
          <a:lstStyle>
            <a:lvl1pPr marL="0" lvl="0" indent="0" algn="ctr">
              <a:buClr>
                <a:schemeClr val="hlink"/>
              </a:buClr>
              <a:buSzPct val="70000"/>
              <a:buFont typeface="Wingdings" panose="05000000000000000000" pitchFamily="2" charset="2"/>
              <a:buNone/>
              <a:defRPr/>
            </a:lvl1pPr>
            <a:lvl2pPr marL="457200" lvl="1" indent="0" algn="ctr">
              <a:buClr>
                <a:schemeClr val="accent2"/>
              </a:buClr>
              <a:buSzPct val="70000"/>
              <a:buFont typeface="Wingdings" panose="05000000000000000000" pitchFamily="2" charset="2"/>
              <a:buNone/>
              <a:defRPr/>
            </a:lvl2pPr>
            <a:lvl3pPr marL="914400" lvl="2" indent="0" algn="ctr">
              <a:buClr>
                <a:schemeClr val="tx2"/>
              </a:buClr>
              <a:buSzPct val="70000"/>
              <a:buFont typeface="Wingdings" panose="05000000000000000000" pitchFamily="2" charset="2"/>
              <a:buNone/>
              <a:defRPr/>
            </a:lvl3pPr>
            <a:lvl4pPr marL="1371600" lvl="3" indent="0" algn="ctr">
              <a:buClr>
                <a:schemeClr val="accent2"/>
              </a:buClr>
              <a:buSzPct val="70000"/>
              <a:buFont typeface="Wingdings" panose="05000000000000000000" pitchFamily="2" charset="2"/>
              <a:buNone/>
              <a:defRPr/>
            </a:lvl4pPr>
            <a:lvl5pPr marL="1828800" lvl="4" indent="0" algn="ctr">
              <a:buClr>
                <a:schemeClr val="hlink"/>
              </a:buClr>
              <a:buSzPct val="70000"/>
              <a:buFont typeface="Wingdings" panose="05000000000000000000" pitchFamily="2" charset="2"/>
              <a:buNone/>
              <a:defRPr/>
            </a:lvl5pPr>
          </a:lstStyle>
          <a:p>
            <a:pPr lvl="0"/>
            <a:r>
              <a:rPr lang="zh-CN" altLang="en-US" dirty="0"/>
              <a:t>单击此处编辑母版副标题样式</a:t>
            </a:r>
          </a:p>
        </p:txBody>
      </p:sp>
      <p:sp>
        <p:nvSpPr>
          <p:cNvPr id="31757" name="日期占位符 31756"/>
          <p:cNvSpPr>
            <a:spLocks noGrp="1"/>
          </p:cNvSpPr>
          <p:nvPr>
            <p:ph type="dt" sz="quarter" idx="2"/>
          </p:nvPr>
        </p:nvSpPr>
        <p:spPr>
          <a:xfrm>
            <a:off x="457200" y="6248400"/>
            <a:ext cx="2133600" cy="476250"/>
          </a:xfrm>
          <a:prstGeom prst="rect">
            <a:avLst/>
          </a:prstGeom>
          <a:noFill/>
          <a:ln w="9525">
            <a:noFill/>
          </a:ln>
        </p:spPr>
        <p:txBody>
          <a:bodyPr anchor="b" anchorCtr="0"/>
          <a:lstStyle>
            <a:lvl1pPr>
              <a:defRPr sz="1200"/>
            </a:lvl1pPr>
          </a:lstStyle>
          <a:p>
            <a:pPr eaLnBrk="1" hangingPunct="1"/>
            <a:endParaRPr lang="zh-CN" altLang="en-US" dirty="0"/>
          </a:p>
        </p:txBody>
      </p:sp>
      <p:sp>
        <p:nvSpPr>
          <p:cNvPr id="31758" name="页脚占位符 31757"/>
          <p:cNvSpPr>
            <a:spLocks noGrp="1"/>
          </p:cNvSpPr>
          <p:nvPr>
            <p:ph type="ftr" sz="quarter" idx="3"/>
          </p:nvPr>
        </p:nvSpPr>
        <p:spPr>
          <a:xfrm>
            <a:off x="3124200" y="6251575"/>
            <a:ext cx="2895600" cy="476250"/>
          </a:xfrm>
          <a:prstGeom prst="rect">
            <a:avLst/>
          </a:prstGeom>
          <a:noFill/>
          <a:ln w="9525">
            <a:noFill/>
          </a:ln>
        </p:spPr>
        <p:txBody>
          <a:bodyPr anchor="b" anchorCtr="0"/>
          <a:lstStyle>
            <a:lvl1pPr algn="ctr">
              <a:defRPr sz="1200"/>
            </a:lvl1pPr>
          </a:lstStyle>
          <a:p>
            <a:pPr eaLnBrk="1" hangingPunct="1"/>
            <a:r>
              <a:rPr lang="zh-CN" altLang="en-US" dirty="0"/>
              <a:t>会计学</a:t>
            </a:r>
          </a:p>
        </p:txBody>
      </p:sp>
      <p:sp>
        <p:nvSpPr>
          <p:cNvPr id="31759" name="灯片编号占位符 31758"/>
          <p:cNvSpPr>
            <a:spLocks noGrp="1"/>
          </p:cNvSpPr>
          <p:nvPr>
            <p:ph type="sldNum" sz="quarter" idx="4"/>
          </p:nvPr>
        </p:nvSpPr>
        <p:spPr>
          <a:xfrm>
            <a:off x="6553200" y="6254750"/>
            <a:ext cx="2133600" cy="476250"/>
          </a:xfrm>
          <a:prstGeom prst="rect">
            <a:avLst/>
          </a:prstGeom>
          <a:noFill/>
          <a:ln w="9525">
            <a:noFill/>
          </a:ln>
        </p:spPr>
        <p:txBody>
          <a:bodyPr anchor="b" anchorCtr="0"/>
          <a:lstStyle>
            <a:lvl1pPr algn="r">
              <a:defRPr sz="1200"/>
            </a:lvl1pPr>
          </a:lstStyle>
          <a:p>
            <a:pPr eaLnBrk="1" hangingPunct="1"/>
            <a:fld id="{9A0DB2DC-4C9A-4742-B13C-FB6460FD3503}" type="slidenum">
              <a:rPr lang="zh-CN" altLang="en-US" dirty="0"/>
              <a:t>‹#›</a:t>
            </a:fld>
            <a:endParaRPr lang="zh-CN" altLang="en-US" dirty="0"/>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p>
        </p:txBody>
      </p:sp>
      <p:sp>
        <p:nvSpPr>
          <p:cNvPr id="5" name="页脚占位符 4"/>
          <p:cNvSpPr>
            <a:spLocks noGrp="1"/>
          </p:cNvSpPr>
          <p:nvPr>
            <p:ph type="ftr" sz="quarter" idx="11"/>
          </p:nvPr>
        </p:nvSpPr>
        <p:spPr/>
        <p:txBody>
          <a:bodyPr/>
          <a:lstStyle/>
          <a:p>
            <a:pPr lvl="0" eaLnBrk="1" hangingPunct="1"/>
            <a:r>
              <a:rPr lang="zh-CN" altLang="en-US" dirty="0"/>
              <a:t>会计学</a:t>
            </a: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lvl="0" eaLnBrk="1" hangingPunct="1"/>
            <a:endParaRPr lang="zh-CN" altLang="en-US" dirty="0"/>
          </a:p>
        </p:txBody>
      </p:sp>
      <p:sp>
        <p:nvSpPr>
          <p:cNvPr id="5" name="页脚占位符 4"/>
          <p:cNvSpPr>
            <a:spLocks noGrp="1"/>
          </p:cNvSpPr>
          <p:nvPr>
            <p:ph type="ftr" sz="quarter" idx="11"/>
          </p:nvPr>
        </p:nvSpPr>
        <p:spPr/>
        <p:txBody>
          <a:bodyPr/>
          <a:lstStyle/>
          <a:p>
            <a:pPr lvl="0" eaLnBrk="1" hangingPunct="1"/>
            <a:r>
              <a:rPr lang="zh-CN" altLang="en-US" dirty="0"/>
              <a:t>会计学</a:t>
            </a: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endParaRPr lang="zh-CN" altLang="en-US" dirty="0"/>
          </a:p>
        </p:txBody>
      </p:sp>
      <p:sp>
        <p:nvSpPr>
          <p:cNvPr id="6" name="页脚占位符 5"/>
          <p:cNvSpPr>
            <a:spLocks noGrp="1"/>
          </p:cNvSpPr>
          <p:nvPr>
            <p:ph type="ftr" sz="quarter" idx="11"/>
          </p:nvPr>
        </p:nvSpPr>
        <p:spPr/>
        <p:txBody>
          <a:bodyPr/>
          <a:lstStyle/>
          <a:p>
            <a:pPr lvl="0" eaLnBrk="1" hangingPunct="1"/>
            <a:r>
              <a:rPr lang="zh-CN" altLang="en-US" dirty="0"/>
              <a:t>会计学</a:t>
            </a: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endParaRPr lang="zh-CN" altLang="en-US" dirty="0"/>
          </a:p>
        </p:txBody>
      </p:sp>
      <p:sp>
        <p:nvSpPr>
          <p:cNvPr id="8" name="页脚占位符 7"/>
          <p:cNvSpPr>
            <a:spLocks noGrp="1"/>
          </p:cNvSpPr>
          <p:nvPr>
            <p:ph type="ftr" sz="quarter" idx="11"/>
          </p:nvPr>
        </p:nvSpPr>
        <p:spPr/>
        <p:txBody>
          <a:bodyPr/>
          <a:lstStyle/>
          <a:p>
            <a:pPr lvl="0" eaLnBrk="1" hangingPunct="1"/>
            <a:r>
              <a:rPr lang="zh-CN" altLang="en-US" dirty="0"/>
              <a:t>会计学</a:t>
            </a: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endParaRPr lang="zh-CN" altLang="en-US" dirty="0"/>
          </a:p>
        </p:txBody>
      </p:sp>
      <p:sp>
        <p:nvSpPr>
          <p:cNvPr id="4" name="页脚占位符 3"/>
          <p:cNvSpPr>
            <a:spLocks noGrp="1"/>
          </p:cNvSpPr>
          <p:nvPr>
            <p:ph type="ftr" sz="quarter" idx="11"/>
          </p:nvPr>
        </p:nvSpPr>
        <p:spPr/>
        <p:txBody>
          <a:bodyPr/>
          <a:lstStyle/>
          <a:p>
            <a:pPr lvl="0" eaLnBrk="1" hangingPunct="1"/>
            <a:r>
              <a:rPr lang="zh-CN" altLang="en-US" dirty="0"/>
              <a:t>会计学</a:t>
            </a: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endParaRPr lang="zh-CN" altLang="en-US" dirty="0"/>
          </a:p>
        </p:txBody>
      </p:sp>
      <p:sp>
        <p:nvSpPr>
          <p:cNvPr id="3" name="页脚占位符 2"/>
          <p:cNvSpPr>
            <a:spLocks noGrp="1"/>
          </p:cNvSpPr>
          <p:nvPr>
            <p:ph type="ftr" sz="quarter" idx="11"/>
          </p:nvPr>
        </p:nvSpPr>
        <p:spPr/>
        <p:txBody>
          <a:bodyPr/>
          <a:lstStyle/>
          <a:p>
            <a:pPr lvl="0" eaLnBrk="1" hangingPunct="1"/>
            <a:r>
              <a:rPr lang="zh-CN" altLang="en-US" dirty="0"/>
              <a:t>会计学</a:t>
            </a: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eaLnBrk="1" hangingPunct="1"/>
            <a:endParaRPr lang="zh-CN" altLang="en-US" dirty="0"/>
          </a:p>
        </p:txBody>
      </p:sp>
      <p:sp>
        <p:nvSpPr>
          <p:cNvPr id="6" name="页脚占位符 5"/>
          <p:cNvSpPr>
            <a:spLocks noGrp="1"/>
          </p:cNvSpPr>
          <p:nvPr>
            <p:ph type="ftr" sz="quarter" idx="11"/>
          </p:nvPr>
        </p:nvSpPr>
        <p:spPr/>
        <p:txBody>
          <a:bodyPr/>
          <a:lstStyle/>
          <a:p>
            <a:pPr lvl="0" eaLnBrk="1" hangingPunct="1"/>
            <a:r>
              <a:rPr lang="zh-CN" altLang="en-US" dirty="0"/>
              <a:t>会计学</a:t>
            </a: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eaLnBrk="1" hangingPunct="1"/>
            <a:endParaRPr lang="zh-CN" altLang="en-US" dirty="0"/>
          </a:p>
        </p:txBody>
      </p:sp>
      <p:sp>
        <p:nvSpPr>
          <p:cNvPr id="6" name="页脚占位符 5"/>
          <p:cNvSpPr>
            <a:spLocks noGrp="1"/>
          </p:cNvSpPr>
          <p:nvPr>
            <p:ph type="ftr" sz="quarter" idx="11"/>
          </p:nvPr>
        </p:nvSpPr>
        <p:spPr/>
        <p:txBody>
          <a:bodyPr/>
          <a:lstStyle/>
          <a:p>
            <a:pPr lvl="0" eaLnBrk="1" hangingPunct="1"/>
            <a:r>
              <a:rPr lang="zh-CN" altLang="en-US" dirty="0"/>
              <a:t>会计学</a:t>
            </a: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p>
        </p:txBody>
      </p:sp>
      <p:sp>
        <p:nvSpPr>
          <p:cNvPr id="5" name="页脚占位符 4"/>
          <p:cNvSpPr>
            <a:spLocks noGrp="1"/>
          </p:cNvSpPr>
          <p:nvPr>
            <p:ph type="ftr" sz="quarter" idx="11"/>
          </p:nvPr>
        </p:nvSpPr>
        <p:spPr/>
        <p:txBody>
          <a:bodyPr/>
          <a:lstStyle/>
          <a:p>
            <a:pPr lvl="0" eaLnBrk="1" hangingPunct="1"/>
            <a:r>
              <a:rPr lang="zh-CN" altLang="en-US" dirty="0"/>
              <a:t>会计学</a:t>
            </a: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p>
        </p:txBody>
      </p:sp>
      <p:sp>
        <p:nvSpPr>
          <p:cNvPr id="5" name="页脚占位符 4"/>
          <p:cNvSpPr>
            <a:spLocks noGrp="1"/>
          </p:cNvSpPr>
          <p:nvPr>
            <p:ph type="ftr" sz="quarter" idx="11"/>
          </p:nvPr>
        </p:nvSpPr>
        <p:spPr/>
        <p:txBody>
          <a:bodyPr/>
          <a:lstStyle/>
          <a:p>
            <a:pPr lvl="0" eaLnBrk="1" hangingPunct="1"/>
            <a:r>
              <a:rPr lang="zh-CN" altLang="en-US" dirty="0"/>
              <a:t>会计学</a:t>
            </a: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p>
        </p:txBody>
      </p:sp>
      <p:sp>
        <p:nvSpPr>
          <p:cNvPr id="5" name="页脚占位符 4"/>
          <p:cNvSpPr>
            <a:spLocks noGrp="1"/>
          </p:cNvSpPr>
          <p:nvPr>
            <p:ph type="ftr" sz="quarter" idx="11"/>
          </p:nvPr>
        </p:nvSpPr>
        <p:spPr/>
        <p:txBody>
          <a:bodyPr/>
          <a:lstStyle/>
          <a:p>
            <a:pPr lvl="0" eaLnBrk="1" hangingPunct="1"/>
            <a:r>
              <a:rPr lang="zh-CN" altLang="en-US" dirty="0"/>
              <a:t>会计学</a:t>
            </a: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t>‹#›</a:t>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301625" y="228600"/>
            <a:ext cx="8510588"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1625" y="1676400"/>
            <a:ext cx="4194175" cy="44227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剪贴画占位符 3"/>
          <p:cNvSpPr>
            <a:spLocks noGrp="1"/>
          </p:cNvSpPr>
          <p:nvPr>
            <p:ph type="clipArt" sz="half" idx="2"/>
          </p:nvPr>
        </p:nvSpPr>
        <p:spPr>
          <a:xfrm>
            <a:off x="4648200" y="1676400"/>
            <a:ext cx="4194175" cy="4422775"/>
          </a:xfrm>
        </p:spPr>
        <p:txBody>
          <a:bodyPr/>
          <a:lstStyle/>
          <a:p>
            <a:endParaRPr lang="zh-CN" altLang="en-US"/>
          </a:p>
        </p:txBody>
      </p:sp>
      <p:sp>
        <p:nvSpPr>
          <p:cNvPr id="5" name="日期占位符 4"/>
          <p:cNvSpPr>
            <a:spLocks noGrp="1"/>
          </p:cNvSpPr>
          <p:nvPr>
            <p:ph type="dt" sz="half" idx="10"/>
          </p:nvPr>
        </p:nvSpPr>
        <p:spPr>
          <a:xfrm>
            <a:off x="304800" y="6245225"/>
            <a:ext cx="2286000" cy="476250"/>
          </a:xfrm>
        </p:spPr>
        <p:txBody>
          <a:bodyPr/>
          <a:lstStyle>
            <a:lvl1pPr>
              <a:defRPr/>
            </a:lvl1pPr>
          </a:lstStyle>
          <a:p>
            <a:endParaRPr lang="en-US" altLang="zh-CN"/>
          </a:p>
        </p:txBody>
      </p:sp>
      <p:sp>
        <p:nvSpPr>
          <p:cNvPr id="6" name="页脚占位符 5"/>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6553200" y="6245225"/>
            <a:ext cx="2286000" cy="476250"/>
          </a:xfrm>
        </p:spPr>
        <p:txBody>
          <a:bodyPr/>
          <a:lstStyle>
            <a:lvl1pPr>
              <a:defRPr/>
            </a:lvl1pPr>
          </a:lstStyle>
          <a:p>
            <a:fld id="{73B56FB3-35DE-4521-B082-F87D9B6A4B52}" type="slidenum">
              <a:rPr lang="en-US" altLang="zh-CN"/>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日期占位符 30721"/>
          <p:cNvSpPr>
            <a:spLocks noGrp="1"/>
          </p:cNvSpPr>
          <p:nvPr>
            <p:ph type="dt" sz="half" idx="2"/>
          </p:nvPr>
        </p:nvSpPr>
        <p:spPr>
          <a:xfrm>
            <a:off x="457200" y="6251575"/>
            <a:ext cx="2133600" cy="476250"/>
          </a:xfrm>
          <a:prstGeom prst="rect">
            <a:avLst/>
          </a:prstGeom>
          <a:noFill/>
          <a:ln w="9525">
            <a:noFill/>
          </a:ln>
        </p:spPr>
        <p:txBody>
          <a:bodyPr anchor="b" anchorCtr="0"/>
          <a:lstStyle>
            <a:lvl1pPr>
              <a:defRPr sz="1200"/>
            </a:lvl1pPr>
          </a:lstStyle>
          <a:p>
            <a:pPr lvl="0" eaLnBrk="1" hangingPunct="1"/>
            <a:endParaRPr lang="zh-CN" altLang="en-US" dirty="0"/>
          </a:p>
        </p:txBody>
      </p:sp>
      <p:sp>
        <p:nvSpPr>
          <p:cNvPr id="30723" name="灯片编号占位符 30722"/>
          <p:cNvSpPr>
            <a:spLocks noGrp="1"/>
          </p:cNvSpPr>
          <p:nvPr>
            <p:ph type="sldNum" sz="quarter" idx="4"/>
          </p:nvPr>
        </p:nvSpPr>
        <p:spPr>
          <a:xfrm>
            <a:off x="6553200" y="6248400"/>
            <a:ext cx="2133600" cy="476250"/>
          </a:xfrm>
          <a:prstGeom prst="rect">
            <a:avLst/>
          </a:prstGeom>
          <a:noFill/>
          <a:ln w="9525">
            <a:noFill/>
          </a:ln>
        </p:spPr>
        <p:txBody>
          <a:bodyPr anchor="b" anchorCtr="0"/>
          <a:lstStyle>
            <a:lvl1pPr algn="r">
              <a:defRPr sz="1200"/>
            </a:lvl1pPr>
          </a:lstStyle>
          <a:p>
            <a:pPr lvl="0" eaLnBrk="1" hangingPunct="1"/>
            <a:fld id="{9A0DB2DC-4C9A-4742-B13C-FB6460FD3503}" type="slidenum">
              <a:rPr lang="zh-CN" altLang="en-US" dirty="0"/>
              <a:t>‹#›</a:t>
            </a:fld>
            <a:endParaRPr lang="zh-CN" altLang="en-US" dirty="0"/>
          </a:p>
        </p:txBody>
      </p:sp>
      <p:grpSp>
        <p:nvGrpSpPr>
          <p:cNvPr id="30724" name="组合 30723"/>
          <p:cNvGrpSpPr/>
          <p:nvPr/>
        </p:nvGrpSpPr>
        <p:grpSpPr>
          <a:xfrm>
            <a:off x="0" y="0"/>
            <a:ext cx="9140825" cy="6850063"/>
            <a:chOff x="0" y="0"/>
            <a:chExt cx="5758" cy="4315"/>
          </a:xfrm>
        </p:grpSpPr>
        <p:grpSp>
          <p:nvGrpSpPr>
            <p:cNvPr id="30725" name="组合 30724"/>
            <p:cNvGrpSpPr/>
            <p:nvPr userDrawn="1"/>
          </p:nvGrpSpPr>
          <p:grpSpPr>
            <a:xfrm>
              <a:off x="1728" y="2230"/>
              <a:ext cx="4027" cy="2085"/>
              <a:chOff x="1728" y="2230"/>
              <a:chExt cx="4027" cy="2085"/>
            </a:xfrm>
          </p:grpSpPr>
          <p:sp>
            <p:nvSpPr>
              <p:cNvPr id="30726" name="任意多边形 30725"/>
              <p:cNvSpPr/>
              <p:nvPr/>
            </p:nvSpPr>
            <p:spPr>
              <a:xfrm>
                <a:off x="1728" y="2644"/>
                <a:ext cx="2882" cy="1671"/>
              </a:xfrm>
              <a:custGeom>
                <a:avLst/>
                <a:gdLst/>
                <a:ahLst/>
                <a:cxnLst/>
                <a:rect l="0" t="0" r="0" b="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tileRect/>
              </a:gradFill>
              <a:ln w="9525">
                <a:noFill/>
              </a:ln>
            </p:spPr>
            <p:txBody>
              <a:bodyPr/>
              <a:lstStyle/>
              <a:p>
                <a:endParaRPr lang="zh-CN" altLang="en-US"/>
              </a:p>
            </p:txBody>
          </p:sp>
          <p:sp>
            <p:nvSpPr>
              <p:cNvPr id="30727" name="任意多边形 30726"/>
              <p:cNvSpPr/>
              <p:nvPr/>
            </p:nvSpPr>
            <p:spPr>
              <a:xfrm>
                <a:off x="4170" y="2671"/>
                <a:ext cx="1259" cy="811"/>
              </a:xfrm>
              <a:custGeom>
                <a:avLst/>
                <a:gdLst/>
                <a:ahLst/>
                <a:cxnLst/>
                <a:rect l="0" t="0" r="0" b="0"/>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tileRect/>
              </a:gradFill>
              <a:ln w="9525">
                <a:noFill/>
              </a:ln>
            </p:spPr>
            <p:txBody>
              <a:bodyPr/>
              <a:lstStyle/>
              <a:p>
                <a:endParaRPr lang="zh-CN" altLang="en-US"/>
              </a:p>
            </p:txBody>
          </p:sp>
          <p:sp>
            <p:nvSpPr>
              <p:cNvPr id="30728" name="任意多边形 30727"/>
              <p:cNvSpPr/>
              <p:nvPr/>
            </p:nvSpPr>
            <p:spPr>
              <a:xfrm>
                <a:off x="2900" y="3346"/>
                <a:ext cx="2849" cy="969"/>
              </a:xfrm>
              <a:custGeom>
                <a:avLst/>
                <a:gdLst/>
                <a:ahLst/>
                <a:cxnLst/>
                <a:rect l="0" t="0" r="0" b="0"/>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alpha val="100000"/>
                    </a:schemeClr>
                  </a:gs>
                  <a:gs pos="100000">
                    <a:schemeClr val="bg1">
                      <a:alpha val="100000"/>
                    </a:schemeClr>
                  </a:gs>
                </a:gsLst>
                <a:lin ang="5400000" scaled="1"/>
                <a:tileRect/>
              </a:gradFill>
              <a:ln w="9525">
                <a:noFill/>
              </a:ln>
            </p:spPr>
            <p:txBody>
              <a:bodyPr/>
              <a:lstStyle/>
              <a:p>
                <a:endParaRPr lang="zh-CN" altLang="en-US"/>
              </a:p>
            </p:txBody>
          </p:sp>
          <p:sp>
            <p:nvSpPr>
              <p:cNvPr id="30729" name="任意多边形 30728"/>
              <p:cNvSpPr/>
              <p:nvPr/>
            </p:nvSpPr>
            <p:spPr>
              <a:xfrm>
                <a:off x="2748" y="2230"/>
                <a:ext cx="3007" cy="2085"/>
              </a:xfrm>
              <a:custGeom>
                <a:avLst/>
                <a:gdLst/>
                <a:ahLst/>
                <a:cxnLst/>
                <a:rect l="0" t="0" r="0" b="0"/>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ln>
            </p:spPr>
            <p:txBody>
              <a:bodyPr/>
              <a:lstStyle/>
              <a:p>
                <a:endParaRPr lang="zh-CN" altLang="en-US"/>
              </a:p>
            </p:txBody>
          </p:sp>
          <p:sp>
            <p:nvSpPr>
              <p:cNvPr id="30730" name="任意多边形 30729"/>
              <p:cNvSpPr/>
              <p:nvPr/>
            </p:nvSpPr>
            <p:spPr>
              <a:xfrm>
                <a:off x="4501" y="2317"/>
                <a:ext cx="1248" cy="539"/>
              </a:xfrm>
              <a:custGeom>
                <a:avLst/>
                <a:gdLst/>
                <a:ahLst/>
                <a:cxnLst/>
                <a:rect l="0" t="0" r="0" b="0"/>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alpha val="100000"/>
                    </a:schemeClr>
                  </a:gs>
                  <a:gs pos="100000">
                    <a:schemeClr val="bg1">
                      <a:alpha val="100000"/>
                    </a:schemeClr>
                  </a:gs>
                </a:gsLst>
                <a:lin ang="2700000" scaled="1"/>
                <a:tileRect/>
              </a:gradFill>
              <a:ln w="9525">
                <a:noFill/>
              </a:ln>
            </p:spPr>
            <p:txBody>
              <a:bodyPr/>
              <a:lstStyle/>
              <a:p>
                <a:endParaRPr lang="zh-CN" altLang="en-US"/>
              </a:p>
            </p:txBody>
          </p:sp>
        </p:grpSp>
        <p:sp>
          <p:nvSpPr>
            <p:cNvPr id="30731" name="任意多边形 30730"/>
            <p:cNvSpPr/>
            <p:nvPr/>
          </p:nvSpPr>
          <p:spPr>
            <a:xfrm>
              <a:off x="3322" y="1341"/>
              <a:ext cx="1825" cy="1537"/>
            </a:xfrm>
            <a:custGeom>
              <a:avLst/>
              <a:gdLst/>
              <a:ahLst/>
              <a:cxnLst/>
              <a:rect l="0" t="0" r="0" b="0"/>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alpha val="100000"/>
                  </a:schemeClr>
                </a:gs>
                <a:gs pos="100000">
                  <a:schemeClr val="bg1">
                    <a:alpha val="100000"/>
                  </a:schemeClr>
                </a:gs>
              </a:gsLst>
              <a:lin ang="2700000" scaled="1"/>
              <a:tileRect/>
            </a:gradFill>
            <a:ln w="9525">
              <a:noFill/>
            </a:ln>
          </p:spPr>
          <p:txBody>
            <a:bodyPr/>
            <a:lstStyle/>
            <a:p>
              <a:endParaRPr lang="zh-CN" altLang="en-US"/>
            </a:p>
          </p:txBody>
        </p:sp>
        <p:sp>
          <p:nvSpPr>
            <p:cNvPr id="30732" name="任意多边形 30731"/>
            <p:cNvSpPr/>
            <p:nvPr/>
          </p:nvSpPr>
          <p:spPr>
            <a:xfrm>
              <a:off x="0" y="0"/>
              <a:ext cx="5758" cy="1776"/>
            </a:xfrm>
            <a:custGeom>
              <a:avLst/>
              <a:gdLst/>
              <a:ahLst/>
              <a:cxnLst/>
              <a:rect l="0" t="0" r="0" b="0"/>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tileRect/>
            </a:gradFill>
            <a:ln w="9525">
              <a:noFill/>
            </a:ln>
          </p:spPr>
          <p:txBody>
            <a:bodyPr/>
            <a:lstStyle/>
            <a:p>
              <a:endParaRPr lang="zh-CN" altLang="en-US"/>
            </a:p>
          </p:txBody>
        </p:sp>
      </p:grpSp>
      <p:sp>
        <p:nvSpPr>
          <p:cNvPr id="30733" name="标题 30732"/>
          <p:cNvSpPr>
            <a:spLocks noGrp="1" noRot="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p>
        </p:txBody>
      </p:sp>
      <p:sp>
        <p:nvSpPr>
          <p:cNvPr id="30734" name="页脚占位符 30733"/>
          <p:cNvSpPr>
            <a:spLocks noGrp="1"/>
          </p:cNvSpPr>
          <p:nvPr>
            <p:ph type="ftr" sz="quarter" idx="3"/>
          </p:nvPr>
        </p:nvSpPr>
        <p:spPr>
          <a:xfrm>
            <a:off x="3124200" y="6248400"/>
            <a:ext cx="2895600" cy="476250"/>
          </a:xfrm>
          <a:prstGeom prst="rect">
            <a:avLst/>
          </a:prstGeom>
          <a:noFill/>
          <a:ln w="9525">
            <a:noFill/>
          </a:ln>
        </p:spPr>
        <p:txBody>
          <a:bodyPr anchor="b" anchorCtr="0"/>
          <a:lstStyle>
            <a:lvl1pPr algn="ctr">
              <a:defRPr sz="1200"/>
            </a:lvl1pPr>
          </a:lstStyle>
          <a:p>
            <a:pPr lvl="0" eaLnBrk="1" hangingPunct="1"/>
            <a:r>
              <a:rPr lang="zh-CN" altLang="en-US" dirty="0"/>
              <a:t>会计学</a:t>
            </a:r>
          </a:p>
        </p:txBody>
      </p:sp>
      <p:sp>
        <p:nvSpPr>
          <p:cNvPr id="30735" name="文本占位符 30734"/>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marL="0" lvl="0" indent="0" algn="ctr" defTabSz="914400" rtl="0" eaLnBrk="1" fontAlgn="base" latinLnBrk="0" hangingPunct="1">
        <a:lnSpc>
          <a:spcPct val="100000"/>
        </a:lnSpc>
        <a:spcBef>
          <a:spcPct val="0"/>
        </a:spcBef>
        <a:spcAft>
          <a:spcPct val="0"/>
        </a:spcAft>
        <a:buNone/>
        <a:defRPr sz="4400" b="1" i="0" u="none" kern="1200" baseline="0">
          <a:solidFill>
            <a:schemeClr val="tx2"/>
          </a:solidFill>
          <a:effectLst>
            <a:outerShdw blurRad="38100" dist="38100" dir="2700000">
              <a:srgbClr val="000000"/>
            </a:outerShdw>
          </a:effectLst>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sz="3200" b="0" i="0" u="none" kern="1200" baseline="0">
          <a:solidFill>
            <a:schemeClr val="tx1"/>
          </a:solidFill>
          <a:effectLst>
            <a:outerShdw blurRad="38100" dist="38100" dir="2700000">
              <a:srgbClr val="000000"/>
            </a:outerShdw>
          </a:effectLst>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n"/>
        <a:defRPr sz="2800" b="0" i="0" u="none" kern="1200" baseline="0">
          <a:solidFill>
            <a:schemeClr val="tx1"/>
          </a:solidFill>
          <a:effectLst>
            <a:outerShdw blurRad="38100" dist="38100" dir="2700000">
              <a:srgbClr val="000000"/>
            </a:outerShdw>
          </a:effectLst>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Char char="n"/>
        <a:defRPr sz="2400" b="0" i="0" u="none" kern="1200" baseline="0">
          <a:solidFill>
            <a:schemeClr val="tx1"/>
          </a:solidFill>
          <a:effectLst>
            <a:outerShdw blurRad="38100" dist="38100" dir="2700000">
              <a:srgbClr val="000000"/>
            </a:outerShdw>
          </a:effectLst>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n"/>
        <a:defRPr sz="2000" b="0" i="0" u="none" kern="1200" baseline="0">
          <a:solidFill>
            <a:schemeClr val="tx1"/>
          </a:solidFill>
          <a:effectLst>
            <a:outerShdw blurRad="38100" dist="38100" dir="2700000">
              <a:srgbClr val="000000"/>
            </a:outerShdw>
          </a:effectLst>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sz="2000" b="0" i="0" u="none" kern="1200" baseline="0">
          <a:solidFill>
            <a:schemeClr val="tx1"/>
          </a:solidFill>
          <a:effectLst>
            <a:outerShdw blurRad="38100" dist="38100" dir="2700000">
              <a:srgbClr val="000000"/>
            </a:outerShdw>
          </a:effectLst>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sz="2000" b="0" i="0" u="none" kern="1200" baseline="0">
          <a:solidFill>
            <a:schemeClr val="tx1"/>
          </a:solidFill>
          <a:effectLst>
            <a:outerShdw blurRad="38100" dist="38100" dir="2700000">
              <a:srgbClr val="000000"/>
            </a:outerShdw>
          </a:effectLst>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sz="2000" b="0" i="0" u="none" kern="1200" baseline="0">
          <a:solidFill>
            <a:schemeClr val="tx1"/>
          </a:solidFill>
          <a:effectLst>
            <a:outerShdw blurRad="38100" dist="38100" dir="2700000">
              <a:srgbClr val="000000"/>
            </a:outerShdw>
          </a:effectLst>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sz="2000" b="0" i="0" u="none" kern="1200" baseline="0">
          <a:solidFill>
            <a:schemeClr val="tx1"/>
          </a:solidFill>
          <a:effectLst>
            <a:outerShdw blurRad="38100" dist="38100" dir="2700000">
              <a:srgbClr val="000000"/>
            </a:outerShdw>
          </a:effectLst>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sz="2000" b="0" i="0" u="none" kern="1200" baseline="0">
          <a:solidFill>
            <a:schemeClr val="tx1"/>
          </a:solidFill>
          <a:effectLst>
            <a:outerShdw blurRad="38100" dist="38100" dir="2700000">
              <a:srgbClr val="000000"/>
            </a:outerShdw>
          </a:effectLst>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5.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pPr lvl="0" eaLnBrk="1" hangingPunct="1"/>
            <a:r>
              <a:rPr lang="zh-CN" altLang="en-US" smtClean="0"/>
              <a:t>会计学</a:t>
            </a:r>
            <a:endParaRPr lang="zh-CN" altLang="en-US" dirty="0"/>
          </a:p>
        </p:txBody>
      </p:sp>
      <p:sp>
        <p:nvSpPr>
          <p:cNvPr id="3" name="灯片编号占位符 2"/>
          <p:cNvSpPr>
            <a:spLocks noGrp="1"/>
          </p:cNvSpPr>
          <p:nvPr>
            <p:ph type="sldNum" sz="quarter" idx="12"/>
          </p:nvPr>
        </p:nvSpPr>
        <p:spPr/>
        <p:txBody>
          <a:bodyPr/>
          <a:lstStyle/>
          <a:p>
            <a:pPr lvl="0" eaLnBrk="1" hangingPunct="1"/>
            <a:fld id="{9A0DB2DC-4C9A-4742-B13C-FB6460FD3503}" type="slidenum">
              <a:rPr lang="zh-CN" altLang="en-US" smtClean="0"/>
              <a:t>1</a:t>
            </a:fld>
            <a:endParaRPr lang="zh-CN" altLang="en-US" dirty="0"/>
          </a:p>
        </p:txBody>
      </p:sp>
      <p:sp>
        <p:nvSpPr>
          <p:cNvPr id="4" name="TextBox 3"/>
          <p:cNvSpPr txBox="1"/>
          <p:nvPr/>
        </p:nvSpPr>
        <p:spPr>
          <a:xfrm>
            <a:off x="0" y="0"/>
            <a:ext cx="9144000" cy="6858000"/>
          </a:xfrm>
          <a:prstGeom prst="rect">
            <a:avLst/>
          </a:prstGeom>
          <a:noFill/>
        </p:spPr>
        <p:txBody>
          <a:bodyPr vert="horz" wrap="square" lIns="0" tIns="0" rIns="0" bIns="0" rtlCol="0" anchor="ctr" anchorCtr="1">
            <a:noAutofit/>
          </a:bodyPr>
          <a:lstStyle/>
          <a:p>
            <a:r>
              <a:rPr lang="zh-CN" altLang="en-US" sz="4000" b="1" smtClean="0"/>
              <a:t>节能监管办法</a:t>
            </a:r>
            <a:endParaRPr lang="zh-CN" altLang="en-US" sz="4000" b="1"/>
          </a:p>
        </p:txBody>
      </p:sp>
    </p:spTree>
    <p:extLst>
      <p:ext uri="{BB962C8B-B14F-4D97-AF65-F5344CB8AC3E}">
        <p14:creationId xmlns:p14="http://schemas.microsoft.com/office/powerpoint/2010/main" val="48307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1331119" y="998935"/>
            <a:ext cx="6382941" cy="735806"/>
          </a:xfrm>
        </p:spPr>
        <p:txBody>
          <a:bodyPr/>
          <a:lstStyle/>
          <a:p>
            <a:r>
              <a:rPr lang="zh-CN" altLang="en-US" sz="4050" b="1">
                <a:solidFill>
                  <a:srgbClr val="66FF33"/>
                </a:solidFill>
                <a:ea typeface="黑体" panose="02010609060101010101" pitchFamily="49" charset="-122"/>
              </a:rPr>
              <a:t>探讨的内容</a:t>
            </a:r>
          </a:p>
        </p:txBody>
      </p:sp>
      <p:sp>
        <p:nvSpPr>
          <p:cNvPr id="12291" name="Rectangle 3"/>
          <p:cNvSpPr>
            <a:spLocks noGrp="1" noRot="1" noChangeArrowheads="1"/>
          </p:cNvSpPr>
          <p:nvPr>
            <p:ph type="body" idx="1"/>
          </p:nvPr>
        </p:nvSpPr>
        <p:spPr>
          <a:xfrm>
            <a:off x="1257300" y="1771650"/>
            <a:ext cx="6629400" cy="3829050"/>
          </a:xfrm>
        </p:spPr>
        <p:txBody>
          <a:bodyPr/>
          <a:lstStyle/>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一、节能工作背景</a:t>
            </a:r>
          </a:p>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二、节能工作面临的问题</a:t>
            </a:r>
          </a:p>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三、节能监管主要任务</a:t>
            </a:r>
          </a:p>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四、节能监管工作重点</a:t>
            </a:r>
          </a:p>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五、监管办法几点说明</a:t>
            </a:r>
          </a:p>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六、国家局近期节能工作动态</a:t>
            </a:r>
          </a:p>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    </a:t>
            </a:r>
          </a:p>
          <a:p>
            <a:pPr>
              <a:lnSpc>
                <a:spcPct val="90000"/>
              </a:lnSpc>
              <a:buFont typeface="Wingdings" panose="05000000000000000000" pitchFamily="2" charset="2"/>
              <a:buNone/>
            </a:pPr>
            <a:r>
              <a:rPr lang="zh-CN" altLang="en-US" sz="2700">
                <a:latin typeface="黑体" panose="02010609060101010101" pitchFamily="49" charset="-122"/>
                <a:ea typeface="黑体" panose="02010609060101010101" pitchFamily="49" charset="-122"/>
              </a:rPr>
              <a:t>    </a:t>
            </a:r>
          </a:p>
          <a:p>
            <a:pPr>
              <a:lnSpc>
                <a:spcPct val="90000"/>
              </a:lnSpc>
              <a:buFont typeface="Wingdings" panose="05000000000000000000" pitchFamily="2" charset="2"/>
              <a:buNone/>
            </a:pPr>
            <a:endParaRPr lang="zh-CN" altLang="en-US" sz="2700">
              <a:solidFill>
                <a:srgbClr val="FFFF99"/>
              </a:solidFill>
              <a:latin typeface="黑体" panose="02010609060101010101" pitchFamily="49" charset="-122"/>
              <a:ea typeface="黑体" panose="02010609060101010101" pitchFamily="49" charset="-122"/>
            </a:endParaRPr>
          </a:p>
          <a:p>
            <a:pPr>
              <a:lnSpc>
                <a:spcPct val="90000"/>
              </a:lnSpc>
              <a:buFont typeface="Wingdings" panose="05000000000000000000" pitchFamily="2" charset="2"/>
              <a:buNone/>
            </a:pPr>
            <a:endParaRPr lang="en-US" altLang="zh-CN" sz="2100">
              <a:solidFill>
                <a:srgbClr val="FFFF99"/>
              </a:solidFill>
              <a:latin typeface="黑体" panose="02010609060101010101" pitchFamily="49" charset="-122"/>
              <a:ea typeface="黑体" panose="02010609060101010101" pitchFamily="49" charset="-122"/>
            </a:endParaRPr>
          </a:p>
        </p:txBody>
      </p:sp>
      <p:grpSp>
        <p:nvGrpSpPr>
          <p:cNvPr id="12295" name="Group 7"/>
          <p:cNvGrpSpPr/>
          <p:nvPr/>
        </p:nvGrpSpPr>
        <p:grpSpPr bwMode="auto">
          <a:xfrm>
            <a:off x="6354366" y="4779169"/>
            <a:ext cx="1085850" cy="914400"/>
            <a:chOff x="4176" y="2064"/>
            <a:chExt cx="1584" cy="1680"/>
          </a:xfrm>
        </p:grpSpPr>
        <p:graphicFrame>
          <p:nvGraphicFramePr>
            <p:cNvPr id="12296" name="Object 8"/>
            <p:cNvGraphicFramePr>
              <a:graphicFrameLocks noChangeAspect="1"/>
            </p:cNvGraphicFramePr>
            <p:nvPr/>
          </p:nvGraphicFramePr>
          <p:xfrm>
            <a:off x="4176" y="2064"/>
            <a:ext cx="1125" cy="1440"/>
          </p:xfrm>
          <a:graphic>
            <a:graphicData uri="http://schemas.openxmlformats.org/presentationml/2006/ole">
              <mc:AlternateContent xmlns:mc="http://schemas.openxmlformats.org/markup-compatibility/2006">
                <mc:Choice xmlns:v="urn:schemas-microsoft-com:vml" Requires="v">
                  <p:oleObj spid="_x0000_s12304" name="剪辑" r:id="rId3" imgW="19154775" imgH="22498050" progId="MS_ClipArt_Gallery.2">
                    <p:embed/>
                  </p:oleObj>
                </mc:Choice>
                <mc:Fallback>
                  <p:oleObj name="剪辑" r:id="rId3" imgW="19154775" imgH="22498050" progId="MS_ClipArt_Gallery.2">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 y="2064"/>
                          <a:ext cx="1125" cy="1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7" name="Object 9"/>
            <p:cNvGraphicFramePr>
              <a:graphicFrameLocks noChangeAspect="1"/>
            </p:cNvGraphicFramePr>
            <p:nvPr/>
          </p:nvGraphicFramePr>
          <p:xfrm>
            <a:off x="4416" y="2304"/>
            <a:ext cx="1152" cy="1344"/>
          </p:xfrm>
          <a:graphic>
            <a:graphicData uri="http://schemas.openxmlformats.org/presentationml/2006/ole">
              <mc:AlternateContent xmlns:mc="http://schemas.openxmlformats.org/markup-compatibility/2006">
                <mc:Choice xmlns:v="urn:schemas-microsoft-com:vml" Requires="v">
                  <p:oleObj spid="_x0000_s12305" name="剪辑" r:id="rId5" imgW="3735705" imgH="4393565" progId="MS_ClipArt_Gallery.2">
                    <p:embed/>
                  </p:oleObj>
                </mc:Choice>
                <mc:Fallback>
                  <p:oleObj name="剪辑" r:id="rId5" imgW="3735705" imgH="4393565" progId="MS_ClipArt_Gallery.2">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6" y="2304"/>
                          <a:ext cx="1152" cy="1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8" name="Object 10"/>
            <p:cNvGraphicFramePr>
              <a:graphicFrameLocks noChangeAspect="1"/>
            </p:cNvGraphicFramePr>
            <p:nvPr/>
          </p:nvGraphicFramePr>
          <p:xfrm>
            <a:off x="4464" y="2928"/>
            <a:ext cx="1296" cy="816"/>
          </p:xfrm>
          <a:graphic>
            <a:graphicData uri="http://schemas.openxmlformats.org/presentationml/2006/ole">
              <mc:AlternateContent xmlns:mc="http://schemas.openxmlformats.org/markup-compatibility/2006">
                <mc:Choice xmlns:v="urn:schemas-microsoft-com:vml" Requires="v">
                  <p:oleObj spid="_x0000_s12306" name="剪辑" r:id="rId7" imgW="5653405" imgH="2642870" progId="MS_ClipArt_Gallery.2">
                    <p:embed/>
                  </p:oleObj>
                </mc:Choice>
                <mc:Fallback>
                  <p:oleObj name="剪辑" r:id="rId7" imgW="5653405" imgH="2642870" progId="MS_ClipArt_Gallery.2">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 y="2928"/>
                          <a:ext cx="1296" cy="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 calcmode="lin" valueType="num">
                                      <p:cBhvr additive="base">
                                        <p:cTn id="12" dur="500" fill="hold"/>
                                        <p:tgtEl>
                                          <p:spTgt spid="12291">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anim calcmode="lin" valueType="num">
                                      <p:cBhvr additive="base">
                                        <p:cTn id="17" dur="500" fill="hold"/>
                                        <p:tgtEl>
                                          <p:spTgt spid="12291">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2291">
                                            <p:txEl>
                                              <p:pRg st="1" end="1"/>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2291">
                                            <p:txEl>
                                              <p:pRg st="2" end="2"/>
                                            </p:txEl>
                                          </p:spTgt>
                                        </p:tgtEl>
                                        <p:attrNameLst>
                                          <p:attrName>style.visibility</p:attrName>
                                        </p:attrNameLst>
                                      </p:cBhvr>
                                      <p:to>
                                        <p:strVal val="visible"/>
                                      </p:to>
                                    </p:set>
                                    <p:anim calcmode="lin" valueType="num">
                                      <p:cBhvr additive="base">
                                        <p:cTn id="22" dur="500" fill="hold"/>
                                        <p:tgtEl>
                                          <p:spTgt spid="12291">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2291">
                                            <p:txEl>
                                              <p:pRg st="2" end="2"/>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291">
                                            <p:txEl>
                                              <p:pRg st="3" end="3"/>
                                            </p:txEl>
                                          </p:spTgt>
                                        </p:tgtEl>
                                        <p:attrNameLst>
                                          <p:attrName>style.visibility</p:attrName>
                                        </p:attrNameLst>
                                      </p:cBhvr>
                                      <p:to>
                                        <p:strVal val="visible"/>
                                      </p:to>
                                    </p:set>
                                    <p:anim calcmode="lin" valueType="num">
                                      <p:cBhvr additive="base">
                                        <p:cTn id="27" dur="500" fill="hold"/>
                                        <p:tgtEl>
                                          <p:spTgt spid="12291">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2291">
                                            <p:txEl>
                                              <p:pRg st="3" end="3"/>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2291">
                                            <p:txEl>
                                              <p:pRg st="4" end="4"/>
                                            </p:txEl>
                                          </p:spTgt>
                                        </p:tgtEl>
                                        <p:attrNameLst>
                                          <p:attrName>style.visibility</p:attrName>
                                        </p:attrNameLst>
                                      </p:cBhvr>
                                      <p:to>
                                        <p:strVal val="visible"/>
                                      </p:to>
                                    </p:set>
                                    <p:anim calcmode="lin" valueType="num">
                                      <p:cBhvr additive="base">
                                        <p:cTn id="32" dur="500" fill="hold"/>
                                        <p:tgtEl>
                                          <p:spTgt spid="12291">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2291">
                                            <p:txEl>
                                              <p:pRg st="4" end="4"/>
                                            </p:txEl>
                                          </p:spTgt>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2291">
                                            <p:txEl>
                                              <p:pRg st="5" end="5"/>
                                            </p:txEl>
                                          </p:spTgt>
                                        </p:tgtEl>
                                        <p:attrNameLst>
                                          <p:attrName>style.visibility</p:attrName>
                                        </p:attrNameLst>
                                      </p:cBhvr>
                                      <p:to>
                                        <p:strVal val="visible"/>
                                      </p:to>
                                    </p:set>
                                    <p:anim calcmode="lin" valueType="num">
                                      <p:cBhvr additive="base">
                                        <p:cTn id="37" dur="500" fill="hold"/>
                                        <p:tgtEl>
                                          <p:spTgt spid="12291">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2291">
                                            <p:txEl>
                                              <p:pRg st="5" end="5"/>
                                            </p:txEl>
                                          </p:spTgt>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2291">
                                            <p:txEl>
                                              <p:pRg st="6" end="6"/>
                                            </p:txEl>
                                          </p:spTgt>
                                        </p:tgtEl>
                                        <p:attrNameLst>
                                          <p:attrName>style.visibility</p:attrName>
                                        </p:attrNameLst>
                                      </p:cBhvr>
                                      <p:to>
                                        <p:strVal val="visible"/>
                                      </p:to>
                                    </p:set>
                                    <p:anim calcmode="lin" valueType="num">
                                      <p:cBhvr additive="base">
                                        <p:cTn id="42" dur="500" fill="hold"/>
                                        <p:tgtEl>
                                          <p:spTgt spid="12291">
                                            <p:txEl>
                                              <p:pRg st="6" end="6"/>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12291">
                                            <p:txEl>
                                              <p:pRg st="6" end="6"/>
                                            </p:txEl>
                                          </p:spTgt>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2291">
                                            <p:txEl>
                                              <p:pRg st="7" end="7"/>
                                            </p:txEl>
                                          </p:spTgt>
                                        </p:tgtEl>
                                        <p:attrNameLst>
                                          <p:attrName>style.visibility</p:attrName>
                                        </p:attrNameLst>
                                      </p:cBhvr>
                                      <p:to>
                                        <p:strVal val="visible"/>
                                      </p:to>
                                    </p:set>
                                    <p:anim calcmode="lin" valueType="num">
                                      <p:cBhvr additive="base">
                                        <p:cTn id="47" dur="500" fill="hold"/>
                                        <p:tgtEl>
                                          <p:spTgt spid="12291">
                                            <p:txEl>
                                              <p:pRg st="7" end="7"/>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1229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62" name="Rectangle 2"/>
          <p:cNvSpPr>
            <a:spLocks noGrp="1" noRot="1" noChangeArrowheads="1"/>
          </p:cNvSpPr>
          <p:nvPr>
            <p:ph type="title"/>
          </p:nvPr>
        </p:nvSpPr>
        <p:spPr/>
        <p:txBody>
          <a:bodyPr/>
          <a:lstStyle/>
          <a:p>
            <a:r>
              <a:rPr lang="zh-CN" altLang="en-US" sz="4050">
                <a:solidFill>
                  <a:srgbClr val="66FF33"/>
                </a:solidFill>
                <a:latin typeface="黑体" panose="02010609060101010101" pitchFamily="49" charset="-122"/>
                <a:ea typeface="黑体" panose="02010609060101010101" pitchFamily="49" charset="-122"/>
              </a:rPr>
              <a:t>一、节能工作背景</a:t>
            </a:r>
          </a:p>
        </p:txBody>
      </p:sp>
      <p:sp>
        <p:nvSpPr>
          <p:cNvPr id="245763" name="Rectangle 3"/>
          <p:cNvSpPr>
            <a:spLocks noGrp="1" noRot="1" noChangeArrowheads="1"/>
          </p:cNvSpPr>
          <p:nvPr>
            <p:ph type="body" idx="1"/>
          </p:nvPr>
        </p:nvSpPr>
        <p:spPr/>
        <p:txBody>
          <a:bodyPr/>
          <a:lstStyle/>
          <a:p>
            <a:pPr>
              <a:lnSpc>
                <a:spcPct val="90000"/>
              </a:lnSpc>
              <a:buFont typeface="Wingdings" panose="05000000000000000000" pitchFamily="2" charset="2"/>
              <a:buNone/>
            </a:pPr>
            <a:r>
              <a:rPr lang="en-US" altLang="zh-CN" sz="2100" b="1">
                <a:solidFill>
                  <a:srgbClr val="FFFF00"/>
                </a:solidFill>
                <a:latin typeface="宋体" panose="02010600030101010101" pitchFamily="2" charset="-122"/>
              </a:rPr>
              <a:t>1</a:t>
            </a:r>
            <a:r>
              <a:rPr lang="zh-CN" altLang="en-US" sz="2100" b="1">
                <a:solidFill>
                  <a:srgbClr val="FFFF00"/>
                </a:solidFill>
                <a:latin typeface="宋体" panose="02010600030101010101" pitchFamily="2" charset="-122"/>
              </a:rPr>
              <a:t>、我国能源状况</a:t>
            </a:r>
          </a:p>
          <a:p>
            <a:pPr>
              <a:lnSpc>
                <a:spcPct val="90000"/>
              </a:lnSpc>
              <a:buFont typeface="Wingdings" panose="05000000000000000000" pitchFamily="2" charset="2"/>
              <a:buNone/>
            </a:pPr>
            <a:r>
              <a:rPr lang="zh-CN" altLang="en-US" b="1">
                <a:solidFill>
                  <a:schemeClr val="hlink"/>
                </a:solidFill>
              </a:rPr>
              <a:t>人均剩余可采储量世界平均水平百分比</a:t>
            </a:r>
          </a:p>
          <a:p>
            <a:pPr>
              <a:lnSpc>
                <a:spcPct val="90000"/>
              </a:lnSpc>
              <a:buFont typeface="Wingdings" panose="05000000000000000000" pitchFamily="2" charset="2"/>
              <a:buNone/>
            </a:pPr>
            <a:r>
              <a:rPr lang="zh-CN" altLang="en-US" b="1">
                <a:solidFill>
                  <a:schemeClr val="hlink"/>
                </a:solidFill>
              </a:rPr>
              <a:t>煤炭          石油         天然气</a:t>
            </a:r>
          </a:p>
          <a:p>
            <a:pPr>
              <a:lnSpc>
                <a:spcPct val="90000"/>
              </a:lnSpc>
              <a:buFont typeface="Wingdings" panose="05000000000000000000" pitchFamily="2" charset="2"/>
              <a:buNone/>
            </a:pPr>
            <a:r>
              <a:rPr lang="zh-CN" altLang="en-US" b="1">
                <a:solidFill>
                  <a:schemeClr val="hlink"/>
                </a:solidFill>
              </a:rPr>
              <a:t> </a:t>
            </a:r>
            <a:r>
              <a:rPr lang="en-US" altLang="zh-CN" b="1">
                <a:solidFill>
                  <a:srgbClr val="ED1D40"/>
                </a:solidFill>
              </a:rPr>
              <a:t>58.6</a:t>
            </a:r>
            <a:r>
              <a:rPr lang="zh-CN" altLang="en-US" b="1">
                <a:solidFill>
                  <a:srgbClr val="ED1D40"/>
                </a:solidFill>
              </a:rPr>
              <a:t>％     </a:t>
            </a:r>
            <a:r>
              <a:rPr lang="en-US" altLang="zh-CN" b="1">
                <a:solidFill>
                  <a:srgbClr val="ED1D40"/>
                </a:solidFill>
              </a:rPr>
              <a:t>7.69</a:t>
            </a:r>
            <a:r>
              <a:rPr lang="zh-CN" altLang="en-US" b="1">
                <a:solidFill>
                  <a:srgbClr val="ED1D40"/>
                </a:solidFill>
              </a:rPr>
              <a:t>％     </a:t>
            </a:r>
            <a:r>
              <a:rPr lang="en-US" altLang="zh-CN" b="1">
                <a:solidFill>
                  <a:srgbClr val="ED1D40"/>
                </a:solidFill>
              </a:rPr>
              <a:t>7.05</a:t>
            </a:r>
            <a:r>
              <a:rPr lang="zh-CN" altLang="en-US" b="1">
                <a:solidFill>
                  <a:srgbClr val="ED1D40"/>
                </a:solidFill>
              </a:rPr>
              <a:t>％</a:t>
            </a:r>
            <a:r>
              <a:rPr lang="zh-CN" altLang="en-US">
                <a:solidFill>
                  <a:schemeClr val="hlink"/>
                </a:solidFill>
              </a:rPr>
              <a:t> </a:t>
            </a:r>
          </a:p>
          <a:p>
            <a:pPr>
              <a:lnSpc>
                <a:spcPct val="90000"/>
              </a:lnSpc>
              <a:buFont typeface="Wingdings" panose="05000000000000000000" pitchFamily="2" charset="2"/>
              <a:buNone/>
            </a:pPr>
            <a:r>
              <a:rPr lang="zh-CN" altLang="en-US">
                <a:solidFill>
                  <a:schemeClr val="hlink"/>
                </a:solidFill>
              </a:rPr>
              <a:t>    </a:t>
            </a:r>
          </a:p>
          <a:p>
            <a:pPr>
              <a:lnSpc>
                <a:spcPct val="90000"/>
              </a:lnSpc>
              <a:buFont typeface="Wingdings" panose="05000000000000000000" pitchFamily="2" charset="2"/>
              <a:buNone/>
            </a:pPr>
            <a:r>
              <a:rPr lang="en-US" altLang="zh-CN" b="1">
                <a:solidFill>
                  <a:schemeClr val="hlink"/>
                </a:solidFill>
              </a:rPr>
              <a:t>2020</a:t>
            </a:r>
            <a:r>
              <a:rPr lang="zh-CN" altLang="en-US" b="1">
                <a:solidFill>
                  <a:schemeClr val="hlink"/>
                </a:solidFill>
              </a:rPr>
              <a:t>年，对国际石油市场依存度   </a:t>
            </a:r>
            <a:r>
              <a:rPr lang="en-US" altLang="zh-CN" b="1">
                <a:solidFill>
                  <a:srgbClr val="ED1D40"/>
                </a:solidFill>
              </a:rPr>
              <a:t>50%</a:t>
            </a:r>
          </a:p>
          <a:p>
            <a:pPr>
              <a:lnSpc>
                <a:spcPct val="90000"/>
              </a:lnSpc>
              <a:buFont typeface="Wingdings" panose="05000000000000000000" pitchFamily="2" charset="2"/>
              <a:buNone/>
            </a:pPr>
            <a:r>
              <a:rPr lang="zh-CN" altLang="en-US" b="1">
                <a:solidFill>
                  <a:schemeClr val="hlink"/>
                </a:solidFill>
              </a:rPr>
              <a:t>人均用电量</a:t>
            </a:r>
            <a:r>
              <a:rPr lang="en-US" altLang="zh-CN" b="1">
                <a:solidFill>
                  <a:schemeClr val="hlink"/>
                </a:solidFill>
              </a:rPr>
              <a:t>1038</a:t>
            </a:r>
            <a:r>
              <a:rPr lang="zh-CN" altLang="en-US" b="1">
                <a:solidFill>
                  <a:schemeClr val="hlink"/>
                </a:solidFill>
              </a:rPr>
              <a:t>千瓦时，相当发达国家</a:t>
            </a:r>
            <a:r>
              <a:rPr lang="en-US" altLang="zh-CN" b="1">
                <a:solidFill>
                  <a:srgbClr val="ED1D40"/>
                </a:solidFill>
              </a:rPr>
              <a:t>1/10</a:t>
            </a:r>
            <a:r>
              <a:rPr lang="en-US" altLang="zh-CN">
                <a:solidFill>
                  <a:srgbClr val="ED1D40"/>
                </a:solidFill>
              </a:rPr>
              <a:t> </a:t>
            </a:r>
          </a:p>
          <a:p>
            <a:pPr>
              <a:lnSpc>
                <a:spcPct val="90000"/>
              </a:lnSpc>
              <a:buFont typeface="Wingdings" panose="05000000000000000000" pitchFamily="2" charset="2"/>
              <a:buNone/>
            </a:pPr>
            <a:r>
              <a:rPr lang="en-US" altLang="zh-CN">
                <a:solidFill>
                  <a:schemeClr val="hlink"/>
                </a:solidFill>
              </a:rPr>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第2页/共55页</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after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245762"/>
                                        </p:tgtEl>
                                        <p:attrNameLst>
                                          <p:attrName>ppt_x</p:attrName>
                                          <p:attrName>ppt_y</p:attrName>
                                        </p:attrNameLst>
                                      </p:cBhvr>
                                    </p:animMotion>
                                  </p:childTnLst>
                                </p:cTn>
                              </p:par>
                            </p:childTnLst>
                          </p:cTn>
                        </p:par>
                        <p:par>
                          <p:cTn id="7" fill="hold">
                            <p:stCondLst>
                              <p:cond delay="3400"/>
                            </p:stCondLst>
                            <p:childTnLst>
                              <p:par>
                                <p:cTn id="8" presetID="10" presetClass="entr" presetSubtype="0" fill="hold" grpId="0" nodeType="afterEffect">
                                  <p:stCondLst>
                                    <p:cond delay="0"/>
                                  </p:stCondLst>
                                  <p:childTnLst>
                                    <p:set>
                                      <p:cBhvr>
                                        <p:cTn id="9" dur="indefinite" fill="hold">
                                          <p:stCondLst>
                                            <p:cond delay="0"/>
                                          </p:stCondLst>
                                        </p:cTn>
                                        <p:tgtEl>
                                          <p:spTgt spid="245763">
                                            <p:txEl>
                                              <p:pRg st="0" end="0"/>
                                            </p:txEl>
                                          </p:spTgt>
                                        </p:tgtEl>
                                        <p:attrNameLst>
                                          <p:attrName>style.visibility</p:attrName>
                                        </p:attrNameLst>
                                      </p:cBhvr>
                                      <p:to>
                                        <p:strVal val="visible"/>
                                      </p:to>
                                    </p:set>
                                    <p:animEffect transition="in" filter="fade">
                                      <p:cBhvr>
                                        <p:cTn id="10" dur="1000">
                                          <p:stCondLst>
                                            <p:cond delay="0"/>
                                          </p:stCondLst>
                                        </p:cTn>
                                        <p:tgtEl>
                                          <p:spTgt spid="245763">
                                            <p:txEl>
                                              <p:pRg st="0" end="0"/>
                                            </p:txEl>
                                          </p:spTgt>
                                        </p:tgtEl>
                                      </p:cBhvr>
                                    </p:animEffect>
                                  </p:childTnLst>
                                </p:cTn>
                              </p:par>
                            </p:childTnLst>
                          </p:cTn>
                        </p:par>
                        <p:par>
                          <p:cTn id="11" fill="hold">
                            <p:stCondLst>
                              <p:cond delay="4400"/>
                            </p:stCondLst>
                            <p:childTnLst>
                              <p:par>
                                <p:cTn id="12" presetID="10" presetClass="entr" presetSubtype="0" fill="hold" grpId="0" nodeType="afterEffect">
                                  <p:stCondLst>
                                    <p:cond delay="0"/>
                                  </p:stCondLst>
                                  <p:childTnLst>
                                    <p:set>
                                      <p:cBhvr>
                                        <p:cTn id="13" dur="indefinite" fill="hold">
                                          <p:stCondLst>
                                            <p:cond delay="0"/>
                                          </p:stCondLst>
                                        </p:cTn>
                                        <p:tgtEl>
                                          <p:spTgt spid="245763">
                                            <p:txEl>
                                              <p:pRg st="1" end="1"/>
                                            </p:txEl>
                                          </p:spTgt>
                                        </p:tgtEl>
                                        <p:attrNameLst>
                                          <p:attrName>style.visibility</p:attrName>
                                        </p:attrNameLst>
                                      </p:cBhvr>
                                      <p:to>
                                        <p:strVal val="visible"/>
                                      </p:to>
                                    </p:set>
                                    <p:animEffect transition="in" filter="fade">
                                      <p:cBhvr>
                                        <p:cTn id="14" dur="1000">
                                          <p:stCondLst>
                                            <p:cond delay="0"/>
                                          </p:stCondLst>
                                        </p:cTn>
                                        <p:tgtEl>
                                          <p:spTgt spid="245763">
                                            <p:txEl>
                                              <p:pRg st="1" end="1"/>
                                            </p:txEl>
                                          </p:spTgt>
                                        </p:tgtEl>
                                      </p:cBhvr>
                                    </p:animEffect>
                                  </p:childTnLst>
                                </p:cTn>
                              </p:par>
                            </p:childTnLst>
                          </p:cTn>
                        </p:par>
                        <p:par>
                          <p:cTn id="15" fill="hold">
                            <p:stCondLst>
                              <p:cond delay="5400"/>
                            </p:stCondLst>
                            <p:childTnLst>
                              <p:par>
                                <p:cTn id="16" presetID="10" presetClass="entr" presetSubtype="0" fill="hold" grpId="0" nodeType="afterEffect">
                                  <p:stCondLst>
                                    <p:cond delay="0"/>
                                  </p:stCondLst>
                                  <p:childTnLst>
                                    <p:set>
                                      <p:cBhvr>
                                        <p:cTn id="17" dur="indefinite" fill="hold">
                                          <p:stCondLst>
                                            <p:cond delay="0"/>
                                          </p:stCondLst>
                                        </p:cTn>
                                        <p:tgtEl>
                                          <p:spTgt spid="245763">
                                            <p:txEl>
                                              <p:pRg st="2" end="2"/>
                                            </p:txEl>
                                          </p:spTgt>
                                        </p:tgtEl>
                                        <p:attrNameLst>
                                          <p:attrName>style.visibility</p:attrName>
                                        </p:attrNameLst>
                                      </p:cBhvr>
                                      <p:to>
                                        <p:strVal val="visible"/>
                                      </p:to>
                                    </p:set>
                                    <p:animEffect transition="in" filter="fade">
                                      <p:cBhvr>
                                        <p:cTn id="18" dur="1000">
                                          <p:stCondLst>
                                            <p:cond delay="0"/>
                                          </p:stCondLst>
                                        </p:cTn>
                                        <p:tgtEl>
                                          <p:spTgt spid="245763">
                                            <p:txEl>
                                              <p:pRg st="2" end="2"/>
                                            </p:txEl>
                                          </p:spTgt>
                                        </p:tgtEl>
                                      </p:cBhvr>
                                    </p:animEffect>
                                  </p:childTnLst>
                                </p:cTn>
                              </p:par>
                            </p:childTnLst>
                          </p:cTn>
                        </p:par>
                        <p:par>
                          <p:cTn id="19" fill="hold">
                            <p:stCondLst>
                              <p:cond delay="6400"/>
                            </p:stCondLst>
                            <p:childTnLst>
                              <p:par>
                                <p:cTn id="20" presetID="10" presetClass="entr" presetSubtype="0" fill="hold" grpId="0" nodeType="afterEffect">
                                  <p:stCondLst>
                                    <p:cond delay="0"/>
                                  </p:stCondLst>
                                  <p:childTnLst>
                                    <p:set>
                                      <p:cBhvr>
                                        <p:cTn id="21" dur="indefinite" fill="hold">
                                          <p:stCondLst>
                                            <p:cond delay="0"/>
                                          </p:stCondLst>
                                        </p:cTn>
                                        <p:tgtEl>
                                          <p:spTgt spid="245763">
                                            <p:txEl>
                                              <p:pRg st="3" end="3"/>
                                            </p:txEl>
                                          </p:spTgt>
                                        </p:tgtEl>
                                        <p:attrNameLst>
                                          <p:attrName>style.visibility</p:attrName>
                                        </p:attrNameLst>
                                      </p:cBhvr>
                                      <p:to>
                                        <p:strVal val="visible"/>
                                      </p:to>
                                    </p:set>
                                    <p:animEffect transition="in" filter="fade">
                                      <p:cBhvr>
                                        <p:cTn id="22" dur="1000">
                                          <p:stCondLst>
                                            <p:cond delay="0"/>
                                          </p:stCondLst>
                                        </p:cTn>
                                        <p:tgtEl>
                                          <p:spTgt spid="245763">
                                            <p:txEl>
                                              <p:pRg st="3" end="3"/>
                                            </p:txEl>
                                          </p:spTgt>
                                        </p:tgtEl>
                                      </p:cBhvr>
                                    </p:animEffect>
                                  </p:childTnLst>
                                </p:cTn>
                              </p:par>
                            </p:childTnLst>
                          </p:cTn>
                        </p:par>
                        <p:par>
                          <p:cTn id="23" fill="hold">
                            <p:stCondLst>
                              <p:cond delay="7400"/>
                            </p:stCondLst>
                            <p:childTnLst>
                              <p:par>
                                <p:cTn id="24" presetID="10" presetClass="entr" presetSubtype="0" fill="hold" grpId="0" nodeType="afterEffect">
                                  <p:stCondLst>
                                    <p:cond delay="0"/>
                                  </p:stCondLst>
                                  <p:childTnLst>
                                    <p:set>
                                      <p:cBhvr>
                                        <p:cTn id="25" dur="indefinite" fill="hold">
                                          <p:stCondLst>
                                            <p:cond delay="0"/>
                                          </p:stCondLst>
                                        </p:cTn>
                                        <p:tgtEl>
                                          <p:spTgt spid="245763">
                                            <p:txEl>
                                              <p:pRg st="4" end="4"/>
                                            </p:txEl>
                                          </p:spTgt>
                                        </p:tgtEl>
                                        <p:attrNameLst>
                                          <p:attrName>style.visibility</p:attrName>
                                        </p:attrNameLst>
                                      </p:cBhvr>
                                      <p:to>
                                        <p:strVal val="visible"/>
                                      </p:to>
                                    </p:set>
                                    <p:animEffect transition="in" filter="fade">
                                      <p:cBhvr>
                                        <p:cTn id="26" dur="1000">
                                          <p:stCondLst>
                                            <p:cond delay="0"/>
                                          </p:stCondLst>
                                        </p:cTn>
                                        <p:tgtEl>
                                          <p:spTgt spid="245763">
                                            <p:txEl>
                                              <p:pRg st="4" end="4"/>
                                            </p:txEl>
                                          </p:spTgt>
                                        </p:tgtEl>
                                      </p:cBhvr>
                                    </p:animEffect>
                                  </p:childTnLst>
                                </p:cTn>
                              </p:par>
                            </p:childTnLst>
                          </p:cTn>
                        </p:par>
                        <p:par>
                          <p:cTn id="27" fill="hold">
                            <p:stCondLst>
                              <p:cond delay="8400"/>
                            </p:stCondLst>
                            <p:childTnLst>
                              <p:par>
                                <p:cTn id="28" presetID="10" presetClass="entr" presetSubtype="0" fill="hold" grpId="0" nodeType="afterEffect">
                                  <p:stCondLst>
                                    <p:cond delay="0"/>
                                  </p:stCondLst>
                                  <p:childTnLst>
                                    <p:set>
                                      <p:cBhvr>
                                        <p:cTn id="29" dur="indefinite" fill="hold">
                                          <p:stCondLst>
                                            <p:cond delay="0"/>
                                          </p:stCondLst>
                                        </p:cTn>
                                        <p:tgtEl>
                                          <p:spTgt spid="245763">
                                            <p:txEl>
                                              <p:pRg st="5" end="5"/>
                                            </p:txEl>
                                          </p:spTgt>
                                        </p:tgtEl>
                                        <p:attrNameLst>
                                          <p:attrName>style.visibility</p:attrName>
                                        </p:attrNameLst>
                                      </p:cBhvr>
                                      <p:to>
                                        <p:strVal val="visible"/>
                                      </p:to>
                                    </p:set>
                                    <p:animEffect transition="in" filter="fade">
                                      <p:cBhvr>
                                        <p:cTn id="30" dur="1000">
                                          <p:stCondLst>
                                            <p:cond delay="0"/>
                                          </p:stCondLst>
                                        </p:cTn>
                                        <p:tgtEl>
                                          <p:spTgt spid="245763">
                                            <p:txEl>
                                              <p:pRg st="5" end="5"/>
                                            </p:txEl>
                                          </p:spTgt>
                                        </p:tgtEl>
                                      </p:cBhvr>
                                    </p:animEffect>
                                  </p:childTnLst>
                                </p:cTn>
                              </p:par>
                            </p:childTnLst>
                          </p:cTn>
                        </p:par>
                        <p:par>
                          <p:cTn id="31" fill="hold">
                            <p:stCondLst>
                              <p:cond delay="9400"/>
                            </p:stCondLst>
                            <p:childTnLst>
                              <p:par>
                                <p:cTn id="32" presetID="10" presetClass="entr" presetSubtype="0" fill="hold" grpId="0" nodeType="afterEffect">
                                  <p:stCondLst>
                                    <p:cond delay="0"/>
                                  </p:stCondLst>
                                  <p:childTnLst>
                                    <p:set>
                                      <p:cBhvr>
                                        <p:cTn id="33" dur="indefinite" fill="hold">
                                          <p:stCondLst>
                                            <p:cond delay="0"/>
                                          </p:stCondLst>
                                        </p:cTn>
                                        <p:tgtEl>
                                          <p:spTgt spid="245763">
                                            <p:txEl>
                                              <p:pRg st="6" end="6"/>
                                            </p:txEl>
                                          </p:spTgt>
                                        </p:tgtEl>
                                        <p:attrNameLst>
                                          <p:attrName>style.visibility</p:attrName>
                                        </p:attrNameLst>
                                      </p:cBhvr>
                                      <p:to>
                                        <p:strVal val="visible"/>
                                      </p:to>
                                    </p:set>
                                    <p:animEffect transition="in" filter="fade">
                                      <p:cBhvr>
                                        <p:cTn id="34" dur="1000">
                                          <p:stCondLst>
                                            <p:cond delay="0"/>
                                          </p:stCondLst>
                                        </p:cTn>
                                        <p:tgtEl>
                                          <p:spTgt spid="245763">
                                            <p:txEl>
                                              <p:pRg st="6" end="6"/>
                                            </p:txEl>
                                          </p:spTgt>
                                        </p:tgtEl>
                                      </p:cBhvr>
                                    </p:animEffect>
                                  </p:childTnLst>
                                </p:cTn>
                              </p:par>
                            </p:childTnLst>
                          </p:cTn>
                        </p:par>
                        <p:par>
                          <p:cTn id="35" fill="hold">
                            <p:stCondLst>
                              <p:cond delay="10400"/>
                            </p:stCondLst>
                            <p:childTnLst>
                              <p:par>
                                <p:cTn id="36" presetID="10" presetClass="entr" presetSubtype="0" fill="hold" grpId="0" nodeType="afterEffect">
                                  <p:stCondLst>
                                    <p:cond delay="0"/>
                                  </p:stCondLst>
                                  <p:childTnLst>
                                    <p:set>
                                      <p:cBhvr>
                                        <p:cTn id="37" dur="indefinite" fill="hold">
                                          <p:stCondLst>
                                            <p:cond delay="0"/>
                                          </p:stCondLst>
                                        </p:cTn>
                                        <p:tgtEl>
                                          <p:spTgt spid="245763">
                                            <p:txEl>
                                              <p:pRg st="7" end="7"/>
                                            </p:txEl>
                                          </p:spTgt>
                                        </p:tgtEl>
                                        <p:attrNameLst>
                                          <p:attrName>style.visibility</p:attrName>
                                        </p:attrNameLst>
                                      </p:cBhvr>
                                      <p:to>
                                        <p:strVal val="visible"/>
                                      </p:to>
                                    </p:set>
                                    <p:animEffect transition="in" filter="fade">
                                      <p:cBhvr>
                                        <p:cTn id="38" dur="1000">
                                          <p:stCondLst>
                                            <p:cond delay="0"/>
                                          </p:stCondLst>
                                        </p:cTn>
                                        <p:tgtEl>
                                          <p:spTgt spid="2457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2" grpId="0"/>
      <p:bldP spid="24576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6786" name="Rectangle 2"/>
          <p:cNvSpPr>
            <a:spLocks noGrp="1" noRot="1" noChangeArrowheads="1"/>
          </p:cNvSpPr>
          <p:nvPr>
            <p:ph type="title"/>
          </p:nvPr>
        </p:nvSpPr>
        <p:spPr/>
        <p:txBody>
          <a:bodyPr/>
          <a:lstStyle/>
          <a:p>
            <a:r>
              <a:rPr lang="zh-CN" altLang="en-US" sz="4050">
                <a:solidFill>
                  <a:srgbClr val="66FF33"/>
                </a:solidFill>
                <a:latin typeface="黑体" panose="02010609060101010101" pitchFamily="49" charset="-122"/>
                <a:ea typeface="黑体" panose="02010609060101010101" pitchFamily="49" charset="-122"/>
              </a:rPr>
              <a:t>一、节能工作背景</a:t>
            </a:r>
          </a:p>
        </p:txBody>
      </p:sp>
      <p:sp>
        <p:nvSpPr>
          <p:cNvPr id="246787" name="Rectangle 3"/>
          <p:cNvSpPr>
            <a:spLocks noGrp="1" noRot="1" noChangeArrowheads="1"/>
          </p:cNvSpPr>
          <p:nvPr>
            <p:ph type="body" idx="1"/>
          </p:nvPr>
        </p:nvSpPr>
        <p:spPr/>
        <p:txBody>
          <a:bodyPr/>
          <a:lstStyle/>
          <a:p>
            <a:pPr>
              <a:lnSpc>
                <a:spcPct val="90000"/>
              </a:lnSpc>
              <a:buFont typeface="Wingdings" panose="05000000000000000000" pitchFamily="2" charset="2"/>
              <a:buNone/>
            </a:pPr>
            <a:r>
              <a:rPr lang="en-US" altLang="zh-CN" b="1"/>
              <a:t>  </a:t>
            </a:r>
            <a:r>
              <a:rPr lang="en-US" altLang="zh-CN" sz="2700" b="1">
                <a:solidFill>
                  <a:srgbClr val="FFFF00"/>
                </a:solidFill>
              </a:rPr>
              <a:t>—</a:t>
            </a:r>
            <a:r>
              <a:rPr lang="zh-CN" altLang="en-US" sz="2700" b="1">
                <a:solidFill>
                  <a:srgbClr val="FFFF00"/>
                </a:solidFill>
              </a:rPr>
              <a:t>单位产值能耗</a:t>
            </a:r>
            <a:endParaRPr lang="zh-CN" altLang="en-US" sz="2700">
              <a:solidFill>
                <a:srgbClr val="FFFF00"/>
              </a:solidFill>
            </a:endParaRPr>
          </a:p>
          <a:p>
            <a:pPr>
              <a:lnSpc>
                <a:spcPct val="90000"/>
              </a:lnSpc>
              <a:buFont typeface="Wingdings" panose="05000000000000000000" pitchFamily="2" charset="2"/>
              <a:buNone/>
            </a:pPr>
            <a:r>
              <a:rPr lang="zh-CN" altLang="en-US"/>
              <a:t>    </a:t>
            </a:r>
            <a:r>
              <a:rPr lang="en-US" altLang="zh-CN"/>
              <a:t>2000</a:t>
            </a:r>
            <a:r>
              <a:rPr lang="zh-CN" altLang="en-US"/>
              <a:t>年    </a:t>
            </a:r>
          </a:p>
          <a:p>
            <a:pPr>
              <a:lnSpc>
                <a:spcPct val="90000"/>
              </a:lnSpc>
              <a:buFont typeface="Wingdings" panose="05000000000000000000" pitchFamily="2" charset="2"/>
              <a:buNone/>
            </a:pPr>
            <a:r>
              <a:rPr lang="zh-CN" altLang="en-US"/>
              <a:t>   </a:t>
            </a:r>
            <a:r>
              <a:rPr lang="zh-CN" altLang="en-US" b="1"/>
              <a:t>每百万美元生产总值能耗</a:t>
            </a:r>
            <a:r>
              <a:rPr lang="en-US" altLang="zh-CN" b="1"/>
              <a:t>:</a:t>
            </a:r>
            <a:r>
              <a:rPr lang="en-US" altLang="zh-CN" b="1">
                <a:solidFill>
                  <a:srgbClr val="FF0000"/>
                </a:solidFill>
              </a:rPr>
              <a:t>1274</a:t>
            </a:r>
            <a:r>
              <a:rPr lang="zh-CN" altLang="en-US" b="1"/>
              <a:t>吨标准煤 </a:t>
            </a:r>
          </a:p>
          <a:p>
            <a:pPr>
              <a:lnSpc>
                <a:spcPct val="90000"/>
              </a:lnSpc>
              <a:buFont typeface="Wingdings" panose="05000000000000000000" pitchFamily="2" charset="2"/>
              <a:buNone/>
            </a:pPr>
            <a:r>
              <a:rPr lang="zh-CN" altLang="en-US" b="1"/>
              <a:t>  高于世界平均水平</a:t>
            </a:r>
            <a:r>
              <a:rPr lang="en-US" altLang="zh-CN" b="1">
                <a:solidFill>
                  <a:srgbClr val="FF0000"/>
                </a:solidFill>
              </a:rPr>
              <a:t>2.4</a:t>
            </a:r>
            <a:r>
              <a:rPr lang="zh-CN" altLang="en-US" b="1"/>
              <a:t>倍</a:t>
            </a:r>
          </a:p>
          <a:p>
            <a:pPr>
              <a:lnSpc>
                <a:spcPct val="90000"/>
              </a:lnSpc>
              <a:buFont typeface="Wingdings" panose="05000000000000000000" pitchFamily="2" charset="2"/>
              <a:buNone/>
            </a:pPr>
            <a:r>
              <a:rPr lang="zh-CN" altLang="en-US" b="1"/>
              <a:t>  高于美国</a:t>
            </a:r>
            <a:r>
              <a:rPr lang="en-US" altLang="zh-CN" b="1">
                <a:solidFill>
                  <a:srgbClr val="FF0000"/>
                </a:solidFill>
              </a:rPr>
              <a:t>2.5</a:t>
            </a:r>
            <a:r>
              <a:rPr lang="zh-CN" altLang="en-US" b="1"/>
              <a:t>倍</a:t>
            </a:r>
          </a:p>
          <a:p>
            <a:pPr>
              <a:lnSpc>
                <a:spcPct val="90000"/>
              </a:lnSpc>
              <a:buFont typeface="Wingdings" panose="05000000000000000000" pitchFamily="2" charset="2"/>
              <a:buNone/>
            </a:pPr>
            <a:r>
              <a:rPr lang="zh-CN" altLang="en-US" b="1"/>
              <a:t>  高于欧盟</a:t>
            </a:r>
            <a:r>
              <a:rPr lang="en-US" altLang="zh-CN" b="1">
                <a:solidFill>
                  <a:srgbClr val="FF0000"/>
                </a:solidFill>
              </a:rPr>
              <a:t>4.9</a:t>
            </a:r>
            <a:r>
              <a:rPr lang="zh-CN" altLang="en-US" b="1"/>
              <a:t>倍 </a:t>
            </a:r>
          </a:p>
          <a:p>
            <a:pPr>
              <a:lnSpc>
                <a:spcPct val="90000"/>
              </a:lnSpc>
              <a:buFont typeface="Wingdings" panose="05000000000000000000" pitchFamily="2" charset="2"/>
              <a:buNone/>
            </a:pPr>
            <a:r>
              <a:rPr lang="zh-CN" altLang="en-US" b="1"/>
              <a:t>  高于日本</a:t>
            </a:r>
            <a:r>
              <a:rPr lang="en-US" altLang="zh-CN" b="1">
                <a:solidFill>
                  <a:srgbClr val="FF0000"/>
                </a:solidFill>
              </a:rPr>
              <a:t>8.7</a:t>
            </a:r>
            <a:r>
              <a:rPr lang="zh-CN" altLang="en-US" b="1"/>
              <a:t>倍</a:t>
            </a:r>
          </a:p>
          <a:p>
            <a:pPr>
              <a:lnSpc>
                <a:spcPct val="90000"/>
              </a:lnSpc>
              <a:buFont typeface="Wingdings" panose="05000000000000000000" pitchFamily="2" charset="2"/>
              <a:buNone/>
            </a:pPr>
            <a:r>
              <a:rPr lang="zh-CN" altLang="en-US" b="1"/>
              <a:t>  高于印度</a:t>
            </a:r>
            <a:r>
              <a:rPr lang="en-US" altLang="zh-CN" b="1">
                <a:solidFill>
                  <a:srgbClr val="FF0000"/>
                </a:solidFill>
              </a:rPr>
              <a:t>0.43</a:t>
            </a:r>
            <a:r>
              <a:rPr lang="zh-CN" altLang="en-US" b="1"/>
              <a:t>倍</a:t>
            </a:r>
            <a:r>
              <a:rPr lang="zh-CN" altLang="en-US"/>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第3页/共55页</a:t>
            </a: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indefinite" fill="hold">
                                          <p:stCondLst>
                                            <p:cond delay="0"/>
                                          </p:stCondLst>
                                        </p:cTn>
                                        <p:tgtEl>
                                          <p:spTgt spid="246786"/>
                                        </p:tgtEl>
                                        <p:attrNameLst>
                                          <p:attrName>style.visibility</p:attrName>
                                        </p:attrNameLst>
                                      </p:cBhvr>
                                      <p:to>
                                        <p:strVal val="visible"/>
                                      </p:to>
                                    </p:set>
                                    <p:anim calcmode="lin" valueType="num">
                                      <p:cBhvr>
                                        <p:cTn id="7" dur="1000" fill="hold">
                                          <p:stCondLst>
                                            <p:cond delay="0"/>
                                          </p:stCondLst>
                                        </p:cTn>
                                        <p:tgtEl>
                                          <p:spTgt spid="246786"/>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246786"/>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246786"/>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246786"/>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246786"/>
                                        </p:tgtEl>
                                        <p:attrNameLst>
                                          <p:attrName>ppt_y</p:attrName>
                                        </p:attrNameLst>
                                      </p:cBhvr>
                                      <p:tavLst>
                                        <p:tav tm="0">
                                          <p:val>
                                            <p:strVal val="#ppt_y-.2"/>
                                          </p:val>
                                        </p:tav>
                                        <p:tav tm="50000">
                                          <p:val>
                                            <p:strVal val="#ppt_y+.1"/>
                                          </p:val>
                                        </p:tav>
                                        <p:tav tm="100000">
                                          <p:val>
                                            <p:strVal val="#ppt_y"/>
                                          </p:val>
                                        </p:tav>
                                      </p:tavLst>
                                    </p:anim>
                                  </p:childTnLst>
                                </p:cTn>
                              </p:par>
                            </p:childTnLst>
                          </p:cTn>
                        </p:par>
                        <p:par>
                          <p:cTn id="12" fill="hold">
                            <p:stCondLst>
                              <p:cond delay="1000"/>
                            </p:stCondLst>
                            <p:childTnLst>
                              <p:par>
                                <p:cTn id="13" presetID="54" presetClass="entr" presetSubtype="0" accel="100000" fill="hold" grpId="0" nodeType="afterEffect">
                                  <p:stCondLst>
                                    <p:cond delay="0"/>
                                  </p:stCondLst>
                                  <p:childTnLst>
                                    <p:set>
                                      <p:cBhvr>
                                        <p:cTn id="14" dur="indefinite" fill="hold">
                                          <p:stCondLst>
                                            <p:cond delay="0"/>
                                          </p:stCondLst>
                                        </p:cTn>
                                        <p:tgtEl>
                                          <p:spTgt spid="246787">
                                            <p:txEl>
                                              <p:pRg st="0" end="0"/>
                                            </p:txEl>
                                          </p:spTgt>
                                        </p:tgtEl>
                                        <p:attrNameLst>
                                          <p:attrName>style.visibility</p:attrName>
                                        </p:attrNameLst>
                                      </p:cBhvr>
                                      <p:to>
                                        <p:strVal val="visible"/>
                                      </p:to>
                                    </p:set>
                                    <p:anim calcmode="lin" valueType="num">
                                      <p:cBhvr>
                                        <p:cTn id="15" dur="500" fill="hold"/>
                                        <p:tgtEl>
                                          <p:spTgt spid="246787">
                                            <p:txEl>
                                              <p:pRg st="0" end="0"/>
                                            </p:txEl>
                                          </p:spTgt>
                                        </p:tgtEl>
                                        <p:attrNameLst>
                                          <p:attrName>ppt_w</p:attrName>
                                        </p:attrNameLst>
                                      </p:cBhvr>
                                      <p:tavLst>
                                        <p:tav tm="0">
                                          <p:val>
                                            <p:strVal val="#ppt_w*0.05"/>
                                          </p:val>
                                        </p:tav>
                                        <p:tav tm="100000">
                                          <p:val>
                                            <p:strVal val="#ppt_w"/>
                                          </p:val>
                                        </p:tav>
                                      </p:tavLst>
                                    </p:anim>
                                    <p:anim calcmode="lin" valueType="num">
                                      <p:cBhvr>
                                        <p:cTn id="16" dur="500" fill="hold"/>
                                        <p:tgtEl>
                                          <p:spTgt spid="246787">
                                            <p:txEl>
                                              <p:pRg st="0" end="0"/>
                                            </p:txEl>
                                          </p:spTgt>
                                        </p:tgtEl>
                                        <p:attrNameLst>
                                          <p:attrName>ppt_h</p:attrName>
                                        </p:attrNameLst>
                                      </p:cBhvr>
                                      <p:tavLst>
                                        <p:tav tm="0">
                                          <p:val>
                                            <p:strVal val="#ppt_h"/>
                                          </p:val>
                                        </p:tav>
                                        <p:tav tm="100000">
                                          <p:val>
                                            <p:strVal val="#ppt_h"/>
                                          </p:val>
                                        </p:tav>
                                      </p:tavLst>
                                    </p:anim>
                                    <p:anim calcmode="lin" valueType="num">
                                      <p:cBhvr>
                                        <p:cTn id="17" dur="500" fill="hold"/>
                                        <p:tgtEl>
                                          <p:spTgt spid="246787">
                                            <p:txEl>
                                              <p:pRg st="0" end="0"/>
                                            </p:txEl>
                                          </p:spTgt>
                                        </p:tgtEl>
                                        <p:attrNameLst>
                                          <p:attrName>ppt_x</p:attrName>
                                        </p:attrNameLst>
                                      </p:cBhvr>
                                      <p:tavLst>
                                        <p:tav tm="0">
                                          <p:val>
                                            <p:strVal val="#ppt_x-.2"/>
                                          </p:val>
                                        </p:tav>
                                        <p:tav tm="100000">
                                          <p:val>
                                            <p:strVal val="#ppt_x"/>
                                          </p:val>
                                        </p:tav>
                                      </p:tavLst>
                                    </p:anim>
                                    <p:anim calcmode="lin" valueType="num">
                                      <p:cBhvr>
                                        <p:cTn id="18" dur="500" fill="hold"/>
                                        <p:tgtEl>
                                          <p:spTgt spid="246787">
                                            <p:txEl>
                                              <p:pRg st="0" end="0"/>
                                            </p:txEl>
                                          </p:spTgt>
                                        </p:tgtEl>
                                        <p:attrNameLst>
                                          <p:attrName>ppt_y</p:attrName>
                                        </p:attrNameLst>
                                      </p:cBhvr>
                                      <p:tavLst>
                                        <p:tav tm="0">
                                          <p:val>
                                            <p:strVal val="#ppt_y"/>
                                          </p:val>
                                        </p:tav>
                                        <p:tav tm="100000">
                                          <p:val>
                                            <p:strVal val="#ppt_y"/>
                                          </p:val>
                                        </p:tav>
                                      </p:tavLst>
                                    </p:anim>
                                    <p:animEffect transition="in" filter="fade">
                                      <p:cBhvr>
                                        <p:cTn id="19" dur="500"/>
                                        <p:tgtEl>
                                          <p:spTgt spid="246787">
                                            <p:txEl>
                                              <p:pRg st="0" end="0"/>
                                            </p:txEl>
                                          </p:spTgt>
                                        </p:tgtEl>
                                      </p:cBhvr>
                                    </p:animEffect>
                                  </p:childTnLst>
                                </p:cTn>
                              </p:par>
                            </p:childTnLst>
                          </p:cTn>
                        </p:par>
                        <p:par>
                          <p:cTn id="20" fill="hold">
                            <p:stCondLst>
                              <p:cond delay="1500"/>
                            </p:stCondLst>
                            <p:childTnLst>
                              <p:par>
                                <p:cTn id="21" presetID="54" presetClass="entr" presetSubtype="0" accel="100000" fill="hold" grpId="0" nodeType="afterEffect">
                                  <p:stCondLst>
                                    <p:cond delay="0"/>
                                  </p:stCondLst>
                                  <p:childTnLst>
                                    <p:set>
                                      <p:cBhvr>
                                        <p:cTn id="22" dur="indefinite" fill="hold">
                                          <p:stCondLst>
                                            <p:cond delay="0"/>
                                          </p:stCondLst>
                                        </p:cTn>
                                        <p:tgtEl>
                                          <p:spTgt spid="246787">
                                            <p:txEl>
                                              <p:pRg st="1" end="1"/>
                                            </p:txEl>
                                          </p:spTgt>
                                        </p:tgtEl>
                                        <p:attrNameLst>
                                          <p:attrName>style.visibility</p:attrName>
                                        </p:attrNameLst>
                                      </p:cBhvr>
                                      <p:to>
                                        <p:strVal val="visible"/>
                                      </p:to>
                                    </p:set>
                                    <p:anim calcmode="lin" valueType="num">
                                      <p:cBhvr>
                                        <p:cTn id="23" dur="500" fill="hold"/>
                                        <p:tgtEl>
                                          <p:spTgt spid="246787">
                                            <p:txEl>
                                              <p:pRg st="1" end="1"/>
                                            </p:txEl>
                                          </p:spTgt>
                                        </p:tgtEl>
                                        <p:attrNameLst>
                                          <p:attrName>ppt_w</p:attrName>
                                        </p:attrNameLst>
                                      </p:cBhvr>
                                      <p:tavLst>
                                        <p:tav tm="0">
                                          <p:val>
                                            <p:strVal val="#ppt_w*0.05"/>
                                          </p:val>
                                        </p:tav>
                                        <p:tav tm="100000">
                                          <p:val>
                                            <p:strVal val="#ppt_w"/>
                                          </p:val>
                                        </p:tav>
                                      </p:tavLst>
                                    </p:anim>
                                    <p:anim calcmode="lin" valueType="num">
                                      <p:cBhvr>
                                        <p:cTn id="24" dur="500" fill="hold"/>
                                        <p:tgtEl>
                                          <p:spTgt spid="246787">
                                            <p:txEl>
                                              <p:pRg st="1" end="1"/>
                                            </p:txEl>
                                          </p:spTgt>
                                        </p:tgtEl>
                                        <p:attrNameLst>
                                          <p:attrName>ppt_h</p:attrName>
                                        </p:attrNameLst>
                                      </p:cBhvr>
                                      <p:tavLst>
                                        <p:tav tm="0">
                                          <p:val>
                                            <p:strVal val="#ppt_h"/>
                                          </p:val>
                                        </p:tav>
                                        <p:tav tm="100000">
                                          <p:val>
                                            <p:strVal val="#ppt_h"/>
                                          </p:val>
                                        </p:tav>
                                      </p:tavLst>
                                    </p:anim>
                                    <p:anim calcmode="lin" valueType="num">
                                      <p:cBhvr>
                                        <p:cTn id="25" dur="500" fill="hold"/>
                                        <p:tgtEl>
                                          <p:spTgt spid="246787">
                                            <p:txEl>
                                              <p:pRg st="1" end="1"/>
                                            </p:txEl>
                                          </p:spTgt>
                                        </p:tgtEl>
                                        <p:attrNameLst>
                                          <p:attrName>ppt_x</p:attrName>
                                        </p:attrNameLst>
                                      </p:cBhvr>
                                      <p:tavLst>
                                        <p:tav tm="0">
                                          <p:val>
                                            <p:strVal val="#ppt_x-.2"/>
                                          </p:val>
                                        </p:tav>
                                        <p:tav tm="100000">
                                          <p:val>
                                            <p:strVal val="#ppt_x"/>
                                          </p:val>
                                        </p:tav>
                                      </p:tavLst>
                                    </p:anim>
                                    <p:anim calcmode="lin" valueType="num">
                                      <p:cBhvr>
                                        <p:cTn id="26" dur="500" fill="hold"/>
                                        <p:tgtEl>
                                          <p:spTgt spid="246787">
                                            <p:txEl>
                                              <p:pRg st="1" end="1"/>
                                            </p:txEl>
                                          </p:spTgt>
                                        </p:tgtEl>
                                        <p:attrNameLst>
                                          <p:attrName>ppt_y</p:attrName>
                                        </p:attrNameLst>
                                      </p:cBhvr>
                                      <p:tavLst>
                                        <p:tav tm="0">
                                          <p:val>
                                            <p:strVal val="#ppt_y"/>
                                          </p:val>
                                        </p:tav>
                                        <p:tav tm="100000">
                                          <p:val>
                                            <p:strVal val="#ppt_y"/>
                                          </p:val>
                                        </p:tav>
                                      </p:tavLst>
                                    </p:anim>
                                    <p:animEffect transition="in" filter="fade">
                                      <p:cBhvr>
                                        <p:cTn id="27" dur="500"/>
                                        <p:tgtEl>
                                          <p:spTgt spid="246787">
                                            <p:txEl>
                                              <p:pRg st="1" end="1"/>
                                            </p:txEl>
                                          </p:spTgt>
                                        </p:tgtEl>
                                      </p:cBhvr>
                                    </p:animEffect>
                                  </p:childTnLst>
                                </p:cTn>
                              </p:par>
                            </p:childTnLst>
                          </p:cTn>
                        </p:par>
                        <p:par>
                          <p:cTn id="28" fill="hold">
                            <p:stCondLst>
                              <p:cond delay="2000"/>
                            </p:stCondLst>
                            <p:childTnLst>
                              <p:par>
                                <p:cTn id="29" presetID="54" presetClass="entr" presetSubtype="0" accel="100000" fill="hold" grpId="0" nodeType="afterEffect">
                                  <p:stCondLst>
                                    <p:cond delay="0"/>
                                  </p:stCondLst>
                                  <p:childTnLst>
                                    <p:set>
                                      <p:cBhvr>
                                        <p:cTn id="30" dur="indefinite" fill="hold">
                                          <p:stCondLst>
                                            <p:cond delay="0"/>
                                          </p:stCondLst>
                                        </p:cTn>
                                        <p:tgtEl>
                                          <p:spTgt spid="246787">
                                            <p:txEl>
                                              <p:pRg st="2" end="2"/>
                                            </p:txEl>
                                          </p:spTgt>
                                        </p:tgtEl>
                                        <p:attrNameLst>
                                          <p:attrName>style.visibility</p:attrName>
                                        </p:attrNameLst>
                                      </p:cBhvr>
                                      <p:to>
                                        <p:strVal val="visible"/>
                                      </p:to>
                                    </p:set>
                                    <p:anim calcmode="lin" valueType="num">
                                      <p:cBhvr>
                                        <p:cTn id="31" dur="500" fill="hold"/>
                                        <p:tgtEl>
                                          <p:spTgt spid="246787">
                                            <p:txEl>
                                              <p:pRg st="2" end="2"/>
                                            </p:txEl>
                                          </p:spTgt>
                                        </p:tgtEl>
                                        <p:attrNameLst>
                                          <p:attrName>ppt_w</p:attrName>
                                        </p:attrNameLst>
                                      </p:cBhvr>
                                      <p:tavLst>
                                        <p:tav tm="0">
                                          <p:val>
                                            <p:strVal val="#ppt_w*0.05"/>
                                          </p:val>
                                        </p:tav>
                                        <p:tav tm="100000">
                                          <p:val>
                                            <p:strVal val="#ppt_w"/>
                                          </p:val>
                                        </p:tav>
                                      </p:tavLst>
                                    </p:anim>
                                    <p:anim calcmode="lin" valueType="num">
                                      <p:cBhvr>
                                        <p:cTn id="32" dur="500" fill="hold"/>
                                        <p:tgtEl>
                                          <p:spTgt spid="246787">
                                            <p:txEl>
                                              <p:pRg st="2" end="2"/>
                                            </p:txEl>
                                          </p:spTgt>
                                        </p:tgtEl>
                                        <p:attrNameLst>
                                          <p:attrName>ppt_h</p:attrName>
                                        </p:attrNameLst>
                                      </p:cBhvr>
                                      <p:tavLst>
                                        <p:tav tm="0">
                                          <p:val>
                                            <p:strVal val="#ppt_h"/>
                                          </p:val>
                                        </p:tav>
                                        <p:tav tm="100000">
                                          <p:val>
                                            <p:strVal val="#ppt_h"/>
                                          </p:val>
                                        </p:tav>
                                      </p:tavLst>
                                    </p:anim>
                                    <p:anim calcmode="lin" valueType="num">
                                      <p:cBhvr>
                                        <p:cTn id="33" dur="500" fill="hold"/>
                                        <p:tgtEl>
                                          <p:spTgt spid="246787">
                                            <p:txEl>
                                              <p:pRg st="2" end="2"/>
                                            </p:txEl>
                                          </p:spTgt>
                                        </p:tgtEl>
                                        <p:attrNameLst>
                                          <p:attrName>ppt_x</p:attrName>
                                        </p:attrNameLst>
                                      </p:cBhvr>
                                      <p:tavLst>
                                        <p:tav tm="0">
                                          <p:val>
                                            <p:strVal val="#ppt_x-.2"/>
                                          </p:val>
                                        </p:tav>
                                        <p:tav tm="100000">
                                          <p:val>
                                            <p:strVal val="#ppt_x"/>
                                          </p:val>
                                        </p:tav>
                                      </p:tavLst>
                                    </p:anim>
                                    <p:anim calcmode="lin" valueType="num">
                                      <p:cBhvr>
                                        <p:cTn id="34" dur="500" fill="hold"/>
                                        <p:tgtEl>
                                          <p:spTgt spid="246787">
                                            <p:txEl>
                                              <p:pRg st="2" end="2"/>
                                            </p:txEl>
                                          </p:spTgt>
                                        </p:tgtEl>
                                        <p:attrNameLst>
                                          <p:attrName>ppt_y</p:attrName>
                                        </p:attrNameLst>
                                      </p:cBhvr>
                                      <p:tavLst>
                                        <p:tav tm="0">
                                          <p:val>
                                            <p:strVal val="#ppt_y"/>
                                          </p:val>
                                        </p:tav>
                                        <p:tav tm="100000">
                                          <p:val>
                                            <p:strVal val="#ppt_y"/>
                                          </p:val>
                                        </p:tav>
                                      </p:tavLst>
                                    </p:anim>
                                    <p:animEffect transition="in" filter="fade">
                                      <p:cBhvr>
                                        <p:cTn id="35" dur="500"/>
                                        <p:tgtEl>
                                          <p:spTgt spid="246787">
                                            <p:txEl>
                                              <p:pRg st="2" end="2"/>
                                            </p:txEl>
                                          </p:spTgt>
                                        </p:tgtEl>
                                      </p:cBhvr>
                                    </p:animEffect>
                                  </p:childTnLst>
                                </p:cTn>
                              </p:par>
                            </p:childTnLst>
                          </p:cTn>
                        </p:par>
                        <p:par>
                          <p:cTn id="36" fill="hold">
                            <p:stCondLst>
                              <p:cond delay="2500"/>
                            </p:stCondLst>
                            <p:childTnLst>
                              <p:par>
                                <p:cTn id="37" presetID="54" presetClass="entr" presetSubtype="0" accel="100000" fill="hold" grpId="0" nodeType="afterEffect">
                                  <p:stCondLst>
                                    <p:cond delay="0"/>
                                  </p:stCondLst>
                                  <p:childTnLst>
                                    <p:set>
                                      <p:cBhvr>
                                        <p:cTn id="38" dur="indefinite" fill="hold">
                                          <p:stCondLst>
                                            <p:cond delay="0"/>
                                          </p:stCondLst>
                                        </p:cTn>
                                        <p:tgtEl>
                                          <p:spTgt spid="246787">
                                            <p:txEl>
                                              <p:pRg st="3" end="3"/>
                                            </p:txEl>
                                          </p:spTgt>
                                        </p:tgtEl>
                                        <p:attrNameLst>
                                          <p:attrName>style.visibility</p:attrName>
                                        </p:attrNameLst>
                                      </p:cBhvr>
                                      <p:to>
                                        <p:strVal val="visible"/>
                                      </p:to>
                                    </p:set>
                                    <p:anim calcmode="lin" valueType="num">
                                      <p:cBhvr>
                                        <p:cTn id="39" dur="500" fill="hold"/>
                                        <p:tgtEl>
                                          <p:spTgt spid="246787">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246787">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246787">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246787">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246787">
                                            <p:txEl>
                                              <p:pRg st="3" end="3"/>
                                            </p:txEl>
                                          </p:spTgt>
                                        </p:tgtEl>
                                      </p:cBhvr>
                                    </p:animEffect>
                                  </p:childTnLst>
                                </p:cTn>
                              </p:par>
                            </p:childTnLst>
                          </p:cTn>
                        </p:par>
                        <p:par>
                          <p:cTn id="44" fill="hold">
                            <p:stCondLst>
                              <p:cond delay="3000"/>
                            </p:stCondLst>
                            <p:childTnLst>
                              <p:par>
                                <p:cTn id="45" presetID="54" presetClass="entr" presetSubtype="0" accel="100000" fill="hold" grpId="0" nodeType="afterEffect">
                                  <p:stCondLst>
                                    <p:cond delay="0"/>
                                  </p:stCondLst>
                                  <p:childTnLst>
                                    <p:set>
                                      <p:cBhvr>
                                        <p:cTn id="46" dur="indefinite" fill="hold">
                                          <p:stCondLst>
                                            <p:cond delay="0"/>
                                          </p:stCondLst>
                                        </p:cTn>
                                        <p:tgtEl>
                                          <p:spTgt spid="246787">
                                            <p:txEl>
                                              <p:pRg st="4" end="4"/>
                                            </p:txEl>
                                          </p:spTgt>
                                        </p:tgtEl>
                                        <p:attrNameLst>
                                          <p:attrName>style.visibility</p:attrName>
                                        </p:attrNameLst>
                                      </p:cBhvr>
                                      <p:to>
                                        <p:strVal val="visible"/>
                                      </p:to>
                                    </p:set>
                                    <p:anim calcmode="lin" valueType="num">
                                      <p:cBhvr>
                                        <p:cTn id="47" dur="500" fill="hold"/>
                                        <p:tgtEl>
                                          <p:spTgt spid="246787">
                                            <p:txEl>
                                              <p:pRg st="4" end="4"/>
                                            </p:txEl>
                                          </p:spTgt>
                                        </p:tgtEl>
                                        <p:attrNameLst>
                                          <p:attrName>ppt_w</p:attrName>
                                        </p:attrNameLst>
                                      </p:cBhvr>
                                      <p:tavLst>
                                        <p:tav tm="0">
                                          <p:val>
                                            <p:strVal val="#ppt_w*0.05"/>
                                          </p:val>
                                        </p:tav>
                                        <p:tav tm="100000">
                                          <p:val>
                                            <p:strVal val="#ppt_w"/>
                                          </p:val>
                                        </p:tav>
                                      </p:tavLst>
                                    </p:anim>
                                    <p:anim calcmode="lin" valueType="num">
                                      <p:cBhvr>
                                        <p:cTn id="48" dur="500" fill="hold"/>
                                        <p:tgtEl>
                                          <p:spTgt spid="246787">
                                            <p:txEl>
                                              <p:pRg st="4" end="4"/>
                                            </p:txEl>
                                          </p:spTgt>
                                        </p:tgtEl>
                                        <p:attrNameLst>
                                          <p:attrName>ppt_h</p:attrName>
                                        </p:attrNameLst>
                                      </p:cBhvr>
                                      <p:tavLst>
                                        <p:tav tm="0">
                                          <p:val>
                                            <p:strVal val="#ppt_h"/>
                                          </p:val>
                                        </p:tav>
                                        <p:tav tm="100000">
                                          <p:val>
                                            <p:strVal val="#ppt_h"/>
                                          </p:val>
                                        </p:tav>
                                      </p:tavLst>
                                    </p:anim>
                                    <p:anim calcmode="lin" valueType="num">
                                      <p:cBhvr>
                                        <p:cTn id="49" dur="500" fill="hold"/>
                                        <p:tgtEl>
                                          <p:spTgt spid="246787">
                                            <p:txEl>
                                              <p:pRg st="4" end="4"/>
                                            </p:txEl>
                                          </p:spTgt>
                                        </p:tgtEl>
                                        <p:attrNameLst>
                                          <p:attrName>ppt_x</p:attrName>
                                        </p:attrNameLst>
                                      </p:cBhvr>
                                      <p:tavLst>
                                        <p:tav tm="0">
                                          <p:val>
                                            <p:strVal val="#ppt_x-.2"/>
                                          </p:val>
                                        </p:tav>
                                        <p:tav tm="100000">
                                          <p:val>
                                            <p:strVal val="#ppt_x"/>
                                          </p:val>
                                        </p:tav>
                                      </p:tavLst>
                                    </p:anim>
                                    <p:anim calcmode="lin" valueType="num">
                                      <p:cBhvr>
                                        <p:cTn id="50" dur="500" fill="hold"/>
                                        <p:tgtEl>
                                          <p:spTgt spid="246787">
                                            <p:txEl>
                                              <p:pRg st="4" end="4"/>
                                            </p:txEl>
                                          </p:spTgt>
                                        </p:tgtEl>
                                        <p:attrNameLst>
                                          <p:attrName>ppt_y</p:attrName>
                                        </p:attrNameLst>
                                      </p:cBhvr>
                                      <p:tavLst>
                                        <p:tav tm="0">
                                          <p:val>
                                            <p:strVal val="#ppt_y"/>
                                          </p:val>
                                        </p:tav>
                                        <p:tav tm="100000">
                                          <p:val>
                                            <p:strVal val="#ppt_y"/>
                                          </p:val>
                                        </p:tav>
                                      </p:tavLst>
                                    </p:anim>
                                    <p:animEffect transition="in" filter="fade">
                                      <p:cBhvr>
                                        <p:cTn id="51" dur="500"/>
                                        <p:tgtEl>
                                          <p:spTgt spid="246787">
                                            <p:txEl>
                                              <p:pRg st="4" end="4"/>
                                            </p:txEl>
                                          </p:spTgt>
                                        </p:tgtEl>
                                      </p:cBhvr>
                                    </p:animEffect>
                                  </p:childTnLst>
                                </p:cTn>
                              </p:par>
                            </p:childTnLst>
                          </p:cTn>
                        </p:par>
                        <p:par>
                          <p:cTn id="52" fill="hold">
                            <p:stCondLst>
                              <p:cond delay="3500"/>
                            </p:stCondLst>
                            <p:childTnLst>
                              <p:par>
                                <p:cTn id="53" presetID="54" presetClass="entr" presetSubtype="0" accel="100000" fill="hold" grpId="0" nodeType="afterEffect">
                                  <p:stCondLst>
                                    <p:cond delay="0"/>
                                  </p:stCondLst>
                                  <p:childTnLst>
                                    <p:set>
                                      <p:cBhvr>
                                        <p:cTn id="54" dur="indefinite" fill="hold">
                                          <p:stCondLst>
                                            <p:cond delay="0"/>
                                          </p:stCondLst>
                                        </p:cTn>
                                        <p:tgtEl>
                                          <p:spTgt spid="246787">
                                            <p:txEl>
                                              <p:pRg st="5" end="5"/>
                                            </p:txEl>
                                          </p:spTgt>
                                        </p:tgtEl>
                                        <p:attrNameLst>
                                          <p:attrName>style.visibility</p:attrName>
                                        </p:attrNameLst>
                                      </p:cBhvr>
                                      <p:to>
                                        <p:strVal val="visible"/>
                                      </p:to>
                                    </p:set>
                                    <p:anim calcmode="lin" valueType="num">
                                      <p:cBhvr>
                                        <p:cTn id="55" dur="500" fill="hold"/>
                                        <p:tgtEl>
                                          <p:spTgt spid="246787">
                                            <p:txEl>
                                              <p:pRg st="5" end="5"/>
                                            </p:txEl>
                                          </p:spTgt>
                                        </p:tgtEl>
                                        <p:attrNameLst>
                                          <p:attrName>ppt_w</p:attrName>
                                        </p:attrNameLst>
                                      </p:cBhvr>
                                      <p:tavLst>
                                        <p:tav tm="0">
                                          <p:val>
                                            <p:strVal val="#ppt_w*0.05"/>
                                          </p:val>
                                        </p:tav>
                                        <p:tav tm="100000">
                                          <p:val>
                                            <p:strVal val="#ppt_w"/>
                                          </p:val>
                                        </p:tav>
                                      </p:tavLst>
                                    </p:anim>
                                    <p:anim calcmode="lin" valueType="num">
                                      <p:cBhvr>
                                        <p:cTn id="56" dur="500" fill="hold"/>
                                        <p:tgtEl>
                                          <p:spTgt spid="246787">
                                            <p:txEl>
                                              <p:pRg st="5" end="5"/>
                                            </p:txEl>
                                          </p:spTgt>
                                        </p:tgtEl>
                                        <p:attrNameLst>
                                          <p:attrName>ppt_h</p:attrName>
                                        </p:attrNameLst>
                                      </p:cBhvr>
                                      <p:tavLst>
                                        <p:tav tm="0">
                                          <p:val>
                                            <p:strVal val="#ppt_h"/>
                                          </p:val>
                                        </p:tav>
                                        <p:tav tm="100000">
                                          <p:val>
                                            <p:strVal val="#ppt_h"/>
                                          </p:val>
                                        </p:tav>
                                      </p:tavLst>
                                    </p:anim>
                                    <p:anim calcmode="lin" valueType="num">
                                      <p:cBhvr>
                                        <p:cTn id="57" dur="500" fill="hold"/>
                                        <p:tgtEl>
                                          <p:spTgt spid="246787">
                                            <p:txEl>
                                              <p:pRg st="5" end="5"/>
                                            </p:txEl>
                                          </p:spTgt>
                                        </p:tgtEl>
                                        <p:attrNameLst>
                                          <p:attrName>ppt_x</p:attrName>
                                        </p:attrNameLst>
                                      </p:cBhvr>
                                      <p:tavLst>
                                        <p:tav tm="0">
                                          <p:val>
                                            <p:strVal val="#ppt_x-.2"/>
                                          </p:val>
                                        </p:tav>
                                        <p:tav tm="100000">
                                          <p:val>
                                            <p:strVal val="#ppt_x"/>
                                          </p:val>
                                        </p:tav>
                                      </p:tavLst>
                                    </p:anim>
                                    <p:anim calcmode="lin" valueType="num">
                                      <p:cBhvr>
                                        <p:cTn id="58" dur="500" fill="hold"/>
                                        <p:tgtEl>
                                          <p:spTgt spid="246787">
                                            <p:txEl>
                                              <p:pRg st="5" end="5"/>
                                            </p:txEl>
                                          </p:spTgt>
                                        </p:tgtEl>
                                        <p:attrNameLst>
                                          <p:attrName>ppt_y</p:attrName>
                                        </p:attrNameLst>
                                      </p:cBhvr>
                                      <p:tavLst>
                                        <p:tav tm="0">
                                          <p:val>
                                            <p:strVal val="#ppt_y"/>
                                          </p:val>
                                        </p:tav>
                                        <p:tav tm="100000">
                                          <p:val>
                                            <p:strVal val="#ppt_y"/>
                                          </p:val>
                                        </p:tav>
                                      </p:tavLst>
                                    </p:anim>
                                    <p:animEffect transition="in" filter="fade">
                                      <p:cBhvr>
                                        <p:cTn id="59" dur="500"/>
                                        <p:tgtEl>
                                          <p:spTgt spid="246787">
                                            <p:txEl>
                                              <p:pRg st="5" end="5"/>
                                            </p:txEl>
                                          </p:spTgt>
                                        </p:tgtEl>
                                      </p:cBhvr>
                                    </p:animEffect>
                                  </p:childTnLst>
                                </p:cTn>
                              </p:par>
                            </p:childTnLst>
                          </p:cTn>
                        </p:par>
                        <p:par>
                          <p:cTn id="60" fill="hold">
                            <p:stCondLst>
                              <p:cond delay="4000"/>
                            </p:stCondLst>
                            <p:childTnLst>
                              <p:par>
                                <p:cTn id="61" presetID="54" presetClass="entr" presetSubtype="0" accel="100000" fill="hold" grpId="0" nodeType="afterEffect">
                                  <p:stCondLst>
                                    <p:cond delay="0"/>
                                  </p:stCondLst>
                                  <p:childTnLst>
                                    <p:set>
                                      <p:cBhvr>
                                        <p:cTn id="62" dur="indefinite" fill="hold">
                                          <p:stCondLst>
                                            <p:cond delay="0"/>
                                          </p:stCondLst>
                                        </p:cTn>
                                        <p:tgtEl>
                                          <p:spTgt spid="246787">
                                            <p:txEl>
                                              <p:pRg st="6" end="6"/>
                                            </p:txEl>
                                          </p:spTgt>
                                        </p:tgtEl>
                                        <p:attrNameLst>
                                          <p:attrName>style.visibility</p:attrName>
                                        </p:attrNameLst>
                                      </p:cBhvr>
                                      <p:to>
                                        <p:strVal val="visible"/>
                                      </p:to>
                                    </p:set>
                                    <p:anim calcmode="lin" valueType="num">
                                      <p:cBhvr>
                                        <p:cTn id="63" dur="500" fill="hold"/>
                                        <p:tgtEl>
                                          <p:spTgt spid="246787">
                                            <p:txEl>
                                              <p:pRg st="6" end="6"/>
                                            </p:txEl>
                                          </p:spTgt>
                                        </p:tgtEl>
                                        <p:attrNameLst>
                                          <p:attrName>ppt_w</p:attrName>
                                        </p:attrNameLst>
                                      </p:cBhvr>
                                      <p:tavLst>
                                        <p:tav tm="0">
                                          <p:val>
                                            <p:strVal val="#ppt_w*0.05"/>
                                          </p:val>
                                        </p:tav>
                                        <p:tav tm="100000">
                                          <p:val>
                                            <p:strVal val="#ppt_w"/>
                                          </p:val>
                                        </p:tav>
                                      </p:tavLst>
                                    </p:anim>
                                    <p:anim calcmode="lin" valueType="num">
                                      <p:cBhvr>
                                        <p:cTn id="64" dur="500" fill="hold"/>
                                        <p:tgtEl>
                                          <p:spTgt spid="246787">
                                            <p:txEl>
                                              <p:pRg st="6" end="6"/>
                                            </p:txEl>
                                          </p:spTgt>
                                        </p:tgtEl>
                                        <p:attrNameLst>
                                          <p:attrName>ppt_h</p:attrName>
                                        </p:attrNameLst>
                                      </p:cBhvr>
                                      <p:tavLst>
                                        <p:tav tm="0">
                                          <p:val>
                                            <p:strVal val="#ppt_h"/>
                                          </p:val>
                                        </p:tav>
                                        <p:tav tm="100000">
                                          <p:val>
                                            <p:strVal val="#ppt_h"/>
                                          </p:val>
                                        </p:tav>
                                      </p:tavLst>
                                    </p:anim>
                                    <p:anim calcmode="lin" valueType="num">
                                      <p:cBhvr>
                                        <p:cTn id="65" dur="500" fill="hold"/>
                                        <p:tgtEl>
                                          <p:spTgt spid="246787">
                                            <p:txEl>
                                              <p:pRg st="6" end="6"/>
                                            </p:txEl>
                                          </p:spTgt>
                                        </p:tgtEl>
                                        <p:attrNameLst>
                                          <p:attrName>ppt_x</p:attrName>
                                        </p:attrNameLst>
                                      </p:cBhvr>
                                      <p:tavLst>
                                        <p:tav tm="0">
                                          <p:val>
                                            <p:strVal val="#ppt_x-.2"/>
                                          </p:val>
                                        </p:tav>
                                        <p:tav tm="100000">
                                          <p:val>
                                            <p:strVal val="#ppt_x"/>
                                          </p:val>
                                        </p:tav>
                                      </p:tavLst>
                                    </p:anim>
                                    <p:anim calcmode="lin" valueType="num">
                                      <p:cBhvr>
                                        <p:cTn id="66" dur="500" fill="hold"/>
                                        <p:tgtEl>
                                          <p:spTgt spid="246787">
                                            <p:txEl>
                                              <p:pRg st="6" end="6"/>
                                            </p:txEl>
                                          </p:spTgt>
                                        </p:tgtEl>
                                        <p:attrNameLst>
                                          <p:attrName>ppt_y</p:attrName>
                                        </p:attrNameLst>
                                      </p:cBhvr>
                                      <p:tavLst>
                                        <p:tav tm="0">
                                          <p:val>
                                            <p:strVal val="#ppt_y"/>
                                          </p:val>
                                        </p:tav>
                                        <p:tav tm="100000">
                                          <p:val>
                                            <p:strVal val="#ppt_y"/>
                                          </p:val>
                                        </p:tav>
                                      </p:tavLst>
                                    </p:anim>
                                    <p:animEffect transition="in" filter="fade">
                                      <p:cBhvr>
                                        <p:cTn id="67" dur="500"/>
                                        <p:tgtEl>
                                          <p:spTgt spid="246787">
                                            <p:txEl>
                                              <p:pRg st="6" end="6"/>
                                            </p:txEl>
                                          </p:spTgt>
                                        </p:tgtEl>
                                      </p:cBhvr>
                                    </p:animEffect>
                                  </p:childTnLst>
                                </p:cTn>
                              </p:par>
                            </p:childTnLst>
                          </p:cTn>
                        </p:par>
                        <p:par>
                          <p:cTn id="68" fill="hold">
                            <p:stCondLst>
                              <p:cond delay="4500"/>
                            </p:stCondLst>
                            <p:childTnLst>
                              <p:par>
                                <p:cTn id="69" presetID="54" presetClass="entr" presetSubtype="0" accel="100000" fill="hold" grpId="0" nodeType="afterEffect">
                                  <p:stCondLst>
                                    <p:cond delay="0"/>
                                  </p:stCondLst>
                                  <p:childTnLst>
                                    <p:set>
                                      <p:cBhvr>
                                        <p:cTn id="70" dur="indefinite" fill="hold">
                                          <p:stCondLst>
                                            <p:cond delay="0"/>
                                          </p:stCondLst>
                                        </p:cTn>
                                        <p:tgtEl>
                                          <p:spTgt spid="246787">
                                            <p:txEl>
                                              <p:pRg st="7" end="7"/>
                                            </p:txEl>
                                          </p:spTgt>
                                        </p:tgtEl>
                                        <p:attrNameLst>
                                          <p:attrName>style.visibility</p:attrName>
                                        </p:attrNameLst>
                                      </p:cBhvr>
                                      <p:to>
                                        <p:strVal val="visible"/>
                                      </p:to>
                                    </p:set>
                                    <p:anim calcmode="lin" valueType="num">
                                      <p:cBhvr>
                                        <p:cTn id="71" dur="500" fill="hold"/>
                                        <p:tgtEl>
                                          <p:spTgt spid="246787">
                                            <p:txEl>
                                              <p:pRg st="7" end="7"/>
                                            </p:txEl>
                                          </p:spTgt>
                                        </p:tgtEl>
                                        <p:attrNameLst>
                                          <p:attrName>ppt_w</p:attrName>
                                        </p:attrNameLst>
                                      </p:cBhvr>
                                      <p:tavLst>
                                        <p:tav tm="0">
                                          <p:val>
                                            <p:strVal val="#ppt_w*0.05"/>
                                          </p:val>
                                        </p:tav>
                                        <p:tav tm="100000">
                                          <p:val>
                                            <p:strVal val="#ppt_w"/>
                                          </p:val>
                                        </p:tav>
                                      </p:tavLst>
                                    </p:anim>
                                    <p:anim calcmode="lin" valueType="num">
                                      <p:cBhvr>
                                        <p:cTn id="72" dur="500" fill="hold"/>
                                        <p:tgtEl>
                                          <p:spTgt spid="246787">
                                            <p:txEl>
                                              <p:pRg st="7" end="7"/>
                                            </p:txEl>
                                          </p:spTgt>
                                        </p:tgtEl>
                                        <p:attrNameLst>
                                          <p:attrName>ppt_h</p:attrName>
                                        </p:attrNameLst>
                                      </p:cBhvr>
                                      <p:tavLst>
                                        <p:tav tm="0">
                                          <p:val>
                                            <p:strVal val="#ppt_h"/>
                                          </p:val>
                                        </p:tav>
                                        <p:tav tm="100000">
                                          <p:val>
                                            <p:strVal val="#ppt_h"/>
                                          </p:val>
                                        </p:tav>
                                      </p:tavLst>
                                    </p:anim>
                                    <p:anim calcmode="lin" valueType="num">
                                      <p:cBhvr>
                                        <p:cTn id="73" dur="500" fill="hold"/>
                                        <p:tgtEl>
                                          <p:spTgt spid="246787">
                                            <p:txEl>
                                              <p:pRg st="7" end="7"/>
                                            </p:txEl>
                                          </p:spTgt>
                                        </p:tgtEl>
                                        <p:attrNameLst>
                                          <p:attrName>ppt_x</p:attrName>
                                        </p:attrNameLst>
                                      </p:cBhvr>
                                      <p:tavLst>
                                        <p:tav tm="0">
                                          <p:val>
                                            <p:strVal val="#ppt_x-.2"/>
                                          </p:val>
                                        </p:tav>
                                        <p:tav tm="100000">
                                          <p:val>
                                            <p:strVal val="#ppt_x"/>
                                          </p:val>
                                        </p:tav>
                                      </p:tavLst>
                                    </p:anim>
                                    <p:anim calcmode="lin" valueType="num">
                                      <p:cBhvr>
                                        <p:cTn id="74" dur="500" fill="hold"/>
                                        <p:tgtEl>
                                          <p:spTgt spid="246787">
                                            <p:txEl>
                                              <p:pRg st="7" end="7"/>
                                            </p:txEl>
                                          </p:spTgt>
                                        </p:tgtEl>
                                        <p:attrNameLst>
                                          <p:attrName>ppt_y</p:attrName>
                                        </p:attrNameLst>
                                      </p:cBhvr>
                                      <p:tavLst>
                                        <p:tav tm="0">
                                          <p:val>
                                            <p:strVal val="#ppt_y"/>
                                          </p:val>
                                        </p:tav>
                                        <p:tav tm="100000">
                                          <p:val>
                                            <p:strVal val="#ppt_y"/>
                                          </p:val>
                                        </p:tav>
                                      </p:tavLst>
                                    </p:anim>
                                    <p:animEffect transition="in" filter="fade">
                                      <p:cBhvr>
                                        <p:cTn id="75" dur="500"/>
                                        <p:tgtEl>
                                          <p:spTgt spid="246787">
                                            <p:txEl>
                                              <p:pRg st="7" end="7"/>
                                            </p:txEl>
                                          </p:spTgt>
                                        </p:tgtEl>
                                      </p:cBhvr>
                                    </p:animEffect>
                                  </p:childTnLst>
                                </p:cTn>
                              </p:par>
                            </p:childTnLst>
                          </p:cTn>
                        </p:par>
                        <p:par>
                          <p:cTn id="76" fill="hold">
                            <p:stCondLst>
                              <p:cond delay="5000"/>
                            </p:stCondLst>
                            <p:childTnLst>
                              <p:par>
                                <p:cTn id="77" presetID="25" presetClass="exit" presetSubtype="0" fill="hold" grpId="1" nodeType="afterEffect">
                                  <p:stCondLst>
                                    <p:cond delay="0"/>
                                  </p:stCondLst>
                                  <p:childTnLst>
                                    <p:anim calcmode="lin" valueType="num">
                                      <p:cBhvr>
                                        <p:cTn id="78" dur="2000" fill="hold"/>
                                        <p:tgtEl>
                                          <p:spTgt spid="246786"/>
                                        </p:tgtEl>
                                        <p:attrNameLst>
                                          <p:attrName>style.rotation</p:attrName>
                                        </p:attrNameLst>
                                      </p:cBhvr>
                                      <p:tavLst>
                                        <p:tav tm="0">
                                          <p:val>
                                            <p:fltVal val="0"/>
                                          </p:val>
                                        </p:tav>
                                        <p:tav tm="100000">
                                          <p:val>
                                            <p:fltVal val="-90"/>
                                          </p:val>
                                        </p:tav>
                                      </p:tavLst>
                                    </p:anim>
                                    <p:anim calcmode="lin" valueType="num">
                                      <p:cBhvr>
                                        <p:cTn id="79" dur="2000" fill="hold"/>
                                        <p:tgtEl>
                                          <p:spTgt spid="246786"/>
                                        </p:tgtEl>
                                        <p:attrNameLst>
                                          <p:attrName>ppt_w</p:attrName>
                                        </p:attrNameLst>
                                      </p:cBhvr>
                                      <p:tavLst>
                                        <p:tav tm="0">
                                          <p:val>
                                            <p:strVal val="ppt_w"/>
                                          </p:val>
                                        </p:tav>
                                        <p:tav tm="50000">
                                          <p:val>
                                            <p:strVal val="ppt_w-.5"/>
                                          </p:val>
                                        </p:tav>
                                        <p:tav tm="100000">
                                          <p:val>
                                            <p:strVal val="ppt_w-.5"/>
                                          </p:val>
                                        </p:tav>
                                      </p:tavLst>
                                    </p:anim>
                                    <p:anim calcmode="lin" valueType="num">
                                      <p:cBhvr>
                                        <p:cTn id="80" dur="2000" fill="hold"/>
                                        <p:tgtEl>
                                          <p:spTgt spid="246786"/>
                                        </p:tgtEl>
                                        <p:attrNameLst>
                                          <p:attrName>ppt_h</p:attrName>
                                        </p:attrNameLst>
                                      </p:cBhvr>
                                      <p:tavLst>
                                        <p:tav tm="0">
                                          <p:val>
                                            <p:strVal val="ppt_h"/>
                                          </p:val>
                                        </p:tav>
                                        <p:tav tm="100000">
                                          <p:val>
                                            <p:strVal val="ppt_h"/>
                                          </p:val>
                                        </p:tav>
                                      </p:tavLst>
                                    </p:anim>
                                    <p:anim calcmode="lin" valueType="num">
                                      <p:cBhvr>
                                        <p:cTn id="81" dur="2000" fill="hold"/>
                                        <p:tgtEl>
                                          <p:spTgt spid="246786"/>
                                        </p:tgtEl>
                                        <p:attrNameLst>
                                          <p:attrName>ppt_x</p:attrName>
                                        </p:attrNameLst>
                                      </p:cBhvr>
                                      <p:tavLst>
                                        <p:tav tm="0">
                                          <p:val>
                                            <p:strVal val="ppt_x"/>
                                          </p:val>
                                        </p:tav>
                                        <p:tav tm="100000">
                                          <p:val>
                                            <p:strVal val="ppt_x+.4"/>
                                          </p:val>
                                        </p:tav>
                                      </p:tavLst>
                                    </p:anim>
                                    <p:anim calcmode="lin" valueType="num">
                                      <p:cBhvr>
                                        <p:cTn id="82" dur="2000" fill="hold"/>
                                        <p:tgtEl>
                                          <p:spTgt spid="246786"/>
                                        </p:tgtEl>
                                        <p:attrNameLst>
                                          <p:attrName>ppt_y</p:attrName>
                                        </p:attrNameLst>
                                      </p:cBhvr>
                                      <p:tavLst>
                                        <p:tav tm="0">
                                          <p:val>
                                            <p:strVal val="ppt_y"/>
                                          </p:val>
                                        </p:tav>
                                        <p:tav tm="50000">
                                          <p:val>
                                            <p:strVal val="ppt_y+.1"/>
                                          </p:val>
                                        </p:tav>
                                        <p:tav tm="100000">
                                          <p:val>
                                            <p:strVal val="ppt_y-.2"/>
                                          </p:val>
                                        </p:tav>
                                      </p:tavLst>
                                    </p:anim>
                                    <p:set>
                                      <p:cBhvr>
                                        <p:cTn id="83" dur="indefinite" fill="hold">
                                          <p:stCondLst>
                                            <p:cond delay="1996"/>
                                          </p:stCondLst>
                                        </p:cTn>
                                        <p:tgtEl>
                                          <p:spTgt spid="2467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6" grpId="0"/>
      <p:bldP spid="246786" grpId="1"/>
      <p:bldP spid="24678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7810" name="Rectangle 2"/>
          <p:cNvSpPr>
            <a:spLocks noGrp="1" noRot="1" noChangeArrowheads="1"/>
          </p:cNvSpPr>
          <p:nvPr>
            <p:ph type="title"/>
          </p:nvPr>
        </p:nvSpPr>
        <p:spPr/>
        <p:txBody>
          <a:bodyPr/>
          <a:lstStyle/>
          <a:p>
            <a:r>
              <a:rPr lang="zh-CN" altLang="en-US" sz="4050">
                <a:solidFill>
                  <a:srgbClr val="66FF33"/>
                </a:solidFill>
                <a:latin typeface="黑体" panose="02010609060101010101" pitchFamily="49" charset="-122"/>
                <a:ea typeface="黑体" panose="02010609060101010101" pitchFamily="49" charset="-122"/>
              </a:rPr>
              <a:t>一、节能工作背景</a:t>
            </a:r>
          </a:p>
        </p:txBody>
      </p:sp>
      <p:sp>
        <p:nvSpPr>
          <p:cNvPr id="247811" name="Rectangle 3"/>
          <p:cNvSpPr>
            <a:spLocks noGrp="1" noRot="1" noChangeArrowheads="1"/>
          </p:cNvSpPr>
          <p:nvPr>
            <p:ph type="body" idx="1"/>
          </p:nvPr>
        </p:nvSpPr>
        <p:spPr/>
        <p:txBody>
          <a:bodyPr/>
          <a:lstStyle/>
          <a:p>
            <a:pPr>
              <a:lnSpc>
                <a:spcPct val="80000"/>
              </a:lnSpc>
              <a:buFont typeface="Wingdings" panose="05000000000000000000" pitchFamily="2" charset="2"/>
              <a:buNone/>
            </a:pPr>
            <a:r>
              <a:rPr lang="en-US" altLang="zh-CN" sz="2100" b="1"/>
              <a:t>   </a:t>
            </a:r>
            <a:r>
              <a:rPr lang="en-US" altLang="zh-CN" sz="2700" b="1">
                <a:solidFill>
                  <a:srgbClr val="FFFF00"/>
                </a:solidFill>
              </a:rPr>
              <a:t>—</a:t>
            </a:r>
            <a:r>
              <a:rPr lang="zh-CN" altLang="en-US" sz="2700" b="1">
                <a:solidFill>
                  <a:srgbClr val="FFFF00"/>
                </a:solidFill>
              </a:rPr>
              <a:t>单位产品能耗</a:t>
            </a:r>
            <a:endParaRPr lang="zh-CN" altLang="en-US" sz="2700">
              <a:solidFill>
                <a:srgbClr val="FFFF00"/>
              </a:solidFill>
            </a:endParaRPr>
          </a:p>
          <a:p>
            <a:pPr>
              <a:lnSpc>
                <a:spcPct val="80000"/>
              </a:lnSpc>
              <a:buFont typeface="Wingdings" panose="05000000000000000000" pitchFamily="2" charset="2"/>
              <a:buNone/>
            </a:pPr>
            <a:r>
              <a:rPr lang="zh-CN" altLang="en-US" sz="2100"/>
              <a:t>   </a:t>
            </a:r>
            <a:r>
              <a:rPr lang="en-US" altLang="zh-CN" sz="2100" b="1"/>
              <a:t>2000</a:t>
            </a:r>
            <a:r>
              <a:rPr lang="zh-CN" altLang="en-US" sz="2100" b="1"/>
              <a:t>年电力、钢铁、有色、石化、建材、化工、轻工、纺织</a:t>
            </a:r>
            <a:r>
              <a:rPr lang="en-US" altLang="zh-CN" sz="2100" b="1"/>
              <a:t>8</a:t>
            </a:r>
            <a:r>
              <a:rPr lang="zh-CN" altLang="en-US" sz="2100" b="1"/>
              <a:t>个行业主要产品单位能耗平均比国际先进水平高</a:t>
            </a:r>
            <a:r>
              <a:rPr lang="en-US" altLang="zh-CN" sz="2100" b="1">
                <a:solidFill>
                  <a:srgbClr val="FF0000"/>
                </a:solidFill>
              </a:rPr>
              <a:t>40%</a:t>
            </a:r>
            <a:r>
              <a:rPr lang="zh-CN" altLang="en-US" sz="2100" b="1"/>
              <a:t>，</a:t>
            </a:r>
          </a:p>
          <a:p>
            <a:pPr>
              <a:lnSpc>
                <a:spcPct val="80000"/>
              </a:lnSpc>
              <a:buFont typeface="Wingdings" panose="05000000000000000000" pitchFamily="2" charset="2"/>
              <a:buNone/>
            </a:pPr>
            <a:r>
              <a:rPr lang="zh-CN" altLang="en-US" sz="2100" b="1"/>
              <a:t>  火电供电煤耗高</a:t>
            </a:r>
            <a:r>
              <a:rPr lang="en-US" altLang="zh-CN" sz="2100" b="1">
                <a:solidFill>
                  <a:srgbClr val="FF0000"/>
                </a:solidFill>
              </a:rPr>
              <a:t>22.5%</a:t>
            </a:r>
            <a:r>
              <a:rPr lang="en-US" altLang="zh-CN" sz="2100" b="1"/>
              <a:t> </a:t>
            </a:r>
          </a:p>
          <a:p>
            <a:pPr>
              <a:lnSpc>
                <a:spcPct val="80000"/>
              </a:lnSpc>
              <a:buFont typeface="Wingdings" panose="05000000000000000000" pitchFamily="2" charset="2"/>
              <a:buNone/>
            </a:pPr>
            <a:r>
              <a:rPr lang="en-US" altLang="zh-CN" sz="2100" b="1"/>
              <a:t>  </a:t>
            </a:r>
            <a:r>
              <a:rPr lang="zh-CN" altLang="en-US" sz="2100" b="1"/>
              <a:t>大中型钢铁企业吨钢可比能耗高</a:t>
            </a:r>
            <a:r>
              <a:rPr lang="en-US" altLang="zh-CN" sz="2100" b="1">
                <a:solidFill>
                  <a:srgbClr val="FF0000"/>
                </a:solidFill>
              </a:rPr>
              <a:t>21.4%</a:t>
            </a:r>
          </a:p>
          <a:p>
            <a:pPr>
              <a:lnSpc>
                <a:spcPct val="80000"/>
              </a:lnSpc>
              <a:buFont typeface="Wingdings" panose="05000000000000000000" pitchFamily="2" charset="2"/>
              <a:buNone/>
            </a:pPr>
            <a:r>
              <a:rPr lang="en-US" altLang="zh-CN" sz="2100" b="1"/>
              <a:t>  </a:t>
            </a:r>
            <a:r>
              <a:rPr lang="zh-CN" altLang="en-US" sz="2100" b="1"/>
              <a:t>铜冶炼综合能耗高</a:t>
            </a:r>
            <a:r>
              <a:rPr lang="en-US" altLang="zh-CN" sz="2100" b="1">
                <a:solidFill>
                  <a:srgbClr val="FF0000"/>
                </a:solidFill>
              </a:rPr>
              <a:t>65%</a:t>
            </a:r>
          </a:p>
          <a:p>
            <a:pPr>
              <a:lnSpc>
                <a:spcPct val="80000"/>
              </a:lnSpc>
              <a:buFont typeface="Wingdings" panose="05000000000000000000" pitchFamily="2" charset="2"/>
              <a:buNone/>
            </a:pPr>
            <a:r>
              <a:rPr lang="en-US" altLang="zh-CN" sz="2100" b="1"/>
              <a:t>  </a:t>
            </a:r>
            <a:r>
              <a:rPr lang="zh-CN" altLang="en-US" sz="2100" b="1"/>
              <a:t>水泥综合能耗高</a:t>
            </a:r>
            <a:r>
              <a:rPr lang="en-US" altLang="zh-CN" sz="2100" b="1">
                <a:solidFill>
                  <a:srgbClr val="FF0000"/>
                </a:solidFill>
              </a:rPr>
              <a:t>45.3%</a:t>
            </a:r>
          </a:p>
          <a:p>
            <a:pPr>
              <a:lnSpc>
                <a:spcPct val="80000"/>
              </a:lnSpc>
              <a:buFont typeface="Wingdings" panose="05000000000000000000" pitchFamily="2" charset="2"/>
              <a:buNone/>
            </a:pPr>
            <a:r>
              <a:rPr lang="en-US" altLang="zh-CN" sz="2100" b="1"/>
              <a:t>  </a:t>
            </a:r>
            <a:r>
              <a:rPr lang="zh-CN" altLang="en-US" sz="2100" b="1"/>
              <a:t>大型合成氨综合能耗高</a:t>
            </a:r>
            <a:r>
              <a:rPr lang="en-US" altLang="zh-CN" sz="2100" b="1">
                <a:solidFill>
                  <a:srgbClr val="FF0000"/>
                </a:solidFill>
              </a:rPr>
              <a:t>31.2%</a:t>
            </a:r>
          </a:p>
          <a:p>
            <a:pPr>
              <a:lnSpc>
                <a:spcPct val="80000"/>
              </a:lnSpc>
              <a:buFont typeface="Wingdings" panose="05000000000000000000" pitchFamily="2" charset="2"/>
              <a:buNone/>
            </a:pPr>
            <a:r>
              <a:rPr lang="en-US" altLang="zh-CN" sz="2100" b="1"/>
              <a:t>   </a:t>
            </a:r>
            <a:r>
              <a:rPr lang="zh-CN" altLang="en-US" sz="2100" b="1"/>
              <a:t>纸和纸板综合能耗高</a:t>
            </a:r>
            <a:r>
              <a:rPr lang="en-US" altLang="zh-CN" sz="2100" b="1">
                <a:solidFill>
                  <a:srgbClr val="FF0000"/>
                </a:solidFill>
              </a:rPr>
              <a:t>120%</a:t>
            </a:r>
            <a:r>
              <a:rPr lang="en-US" altLang="zh-CN" sz="2100" b="1"/>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第4页/共55页</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7810"/>
                                        </p:tgtEl>
                                        <p:attrNameLst>
                                          <p:attrName>style.visibility</p:attrName>
                                        </p:attrNameLst>
                                      </p:cBhvr>
                                      <p:to>
                                        <p:strVal val="visible"/>
                                      </p:to>
                                    </p:set>
                                    <p:animEffect transition="in" filter="randombar(horizontal)">
                                      <p:cBhvr>
                                        <p:cTn id="7" dur="600">
                                          <p:stCondLst>
                                            <p:cond delay="0"/>
                                          </p:stCondLst>
                                        </p:cTn>
                                        <p:tgtEl>
                                          <p:spTgt spid="247810"/>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247811">
                                            <p:txEl>
                                              <p:pRg st="0" end="0"/>
                                            </p:txEl>
                                          </p:spTgt>
                                        </p:tgtEl>
                                        <p:attrNameLst>
                                          <p:attrName>style.visibility</p:attrName>
                                        </p:attrNameLst>
                                      </p:cBhvr>
                                      <p:to>
                                        <p:strVal val="visible"/>
                                      </p:to>
                                    </p:set>
                                    <p:animEffect transition="in" filter="randombar(horizontal)">
                                      <p:cBhvr>
                                        <p:cTn id="11" dur="500"/>
                                        <p:tgtEl>
                                          <p:spTgt spid="247811">
                                            <p:txEl>
                                              <p:pRg st="0" end="0"/>
                                            </p:txEl>
                                          </p:spTgt>
                                        </p:tgtEl>
                                      </p:cBhvr>
                                    </p:animEffect>
                                  </p:childTnLst>
                                </p:cTn>
                              </p:par>
                            </p:childTnLst>
                          </p:cTn>
                        </p:par>
                        <p:par>
                          <p:cTn id="12" fill="hold">
                            <p:stCondLst>
                              <p:cond delay="1500"/>
                            </p:stCondLst>
                            <p:childTnLst>
                              <p:par>
                                <p:cTn id="13" presetID="14" presetClass="entr" presetSubtype="10" fill="hold" grpId="0" nodeType="afterEffect">
                                  <p:stCondLst>
                                    <p:cond delay="0"/>
                                  </p:stCondLst>
                                  <p:childTnLst>
                                    <p:set>
                                      <p:cBhvr>
                                        <p:cTn id="14" dur="1" fill="hold">
                                          <p:stCondLst>
                                            <p:cond delay="0"/>
                                          </p:stCondLst>
                                        </p:cTn>
                                        <p:tgtEl>
                                          <p:spTgt spid="247811">
                                            <p:txEl>
                                              <p:pRg st="1" end="1"/>
                                            </p:txEl>
                                          </p:spTgt>
                                        </p:tgtEl>
                                        <p:attrNameLst>
                                          <p:attrName>style.visibility</p:attrName>
                                        </p:attrNameLst>
                                      </p:cBhvr>
                                      <p:to>
                                        <p:strVal val="visible"/>
                                      </p:to>
                                    </p:set>
                                    <p:animEffect transition="in" filter="randombar(horizontal)">
                                      <p:cBhvr>
                                        <p:cTn id="15" dur="500"/>
                                        <p:tgtEl>
                                          <p:spTgt spid="247811">
                                            <p:txEl>
                                              <p:pRg st="1" end="1"/>
                                            </p:txEl>
                                          </p:spTgt>
                                        </p:tgtEl>
                                      </p:cBhvr>
                                    </p:animEffect>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247811">
                                            <p:txEl>
                                              <p:pRg st="2" end="2"/>
                                            </p:txEl>
                                          </p:spTgt>
                                        </p:tgtEl>
                                        <p:attrNameLst>
                                          <p:attrName>style.visibility</p:attrName>
                                        </p:attrNameLst>
                                      </p:cBhvr>
                                      <p:to>
                                        <p:strVal val="visible"/>
                                      </p:to>
                                    </p:set>
                                    <p:animEffect transition="in" filter="randombar(horizontal)">
                                      <p:cBhvr>
                                        <p:cTn id="19" dur="500"/>
                                        <p:tgtEl>
                                          <p:spTgt spid="247811">
                                            <p:txEl>
                                              <p:pRg st="2" end="2"/>
                                            </p:txEl>
                                          </p:spTgt>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247811">
                                            <p:txEl>
                                              <p:pRg st="3" end="3"/>
                                            </p:txEl>
                                          </p:spTgt>
                                        </p:tgtEl>
                                        <p:attrNameLst>
                                          <p:attrName>style.visibility</p:attrName>
                                        </p:attrNameLst>
                                      </p:cBhvr>
                                      <p:to>
                                        <p:strVal val="visible"/>
                                      </p:to>
                                    </p:set>
                                    <p:animEffect transition="in" filter="randombar(horizontal)">
                                      <p:cBhvr>
                                        <p:cTn id="23" dur="500"/>
                                        <p:tgtEl>
                                          <p:spTgt spid="247811">
                                            <p:txEl>
                                              <p:pRg st="3" end="3"/>
                                            </p:txEl>
                                          </p:spTgt>
                                        </p:tgtEl>
                                      </p:cBhvr>
                                    </p:animEffect>
                                  </p:childTnLst>
                                </p:cTn>
                              </p:par>
                            </p:childTnLst>
                          </p:cTn>
                        </p:par>
                        <p:par>
                          <p:cTn id="24" fill="hold">
                            <p:stCondLst>
                              <p:cond delay="3000"/>
                            </p:stCondLst>
                            <p:childTnLst>
                              <p:par>
                                <p:cTn id="25" presetID="14" presetClass="entr" presetSubtype="10" fill="hold" grpId="0" nodeType="afterEffect">
                                  <p:stCondLst>
                                    <p:cond delay="0"/>
                                  </p:stCondLst>
                                  <p:childTnLst>
                                    <p:set>
                                      <p:cBhvr>
                                        <p:cTn id="26" dur="1" fill="hold">
                                          <p:stCondLst>
                                            <p:cond delay="0"/>
                                          </p:stCondLst>
                                        </p:cTn>
                                        <p:tgtEl>
                                          <p:spTgt spid="247811">
                                            <p:txEl>
                                              <p:pRg st="4" end="4"/>
                                            </p:txEl>
                                          </p:spTgt>
                                        </p:tgtEl>
                                        <p:attrNameLst>
                                          <p:attrName>style.visibility</p:attrName>
                                        </p:attrNameLst>
                                      </p:cBhvr>
                                      <p:to>
                                        <p:strVal val="visible"/>
                                      </p:to>
                                    </p:set>
                                    <p:animEffect transition="in" filter="randombar(horizontal)">
                                      <p:cBhvr>
                                        <p:cTn id="27" dur="500"/>
                                        <p:tgtEl>
                                          <p:spTgt spid="247811">
                                            <p:txEl>
                                              <p:pRg st="4" end="4"/>
                                            </p:txEl>
                                          </p:spTgt>
                                        </p:tgtEl>
                                      </p:cBhvr>
                                    </p:animEffect>
                                  </p:childTnLst>
                                </p:cTn>
                              </p:par>
                            </p:childTnLst>
                          </p:cTn>
                        </p:par>
                        <p:par>
                          <p:cTn id="28" fill="hold">
                            <p:stCondLst>
                              <p:cond delay="3500"/>
                            </p:stCondLst>
                            <p:childTnLst>
                              <p:par>
                                <p:cTn id="29" presetID="14" presetClass="entr" presetSubtype="10" fill="hold" grpId="0" nodeType="afterEffect">
                                  <p:stCondLst>
                                    <p:cond delay="0"/>
                                  </p:stCondLst>
                                  <p:childTnLst>
                                    <p:set>
                                      <p:cBhvr>
                                        <p:cTn id="30" dur="1" fill="hold">
                                          <p:stCondLst>
                                            <p:cond delay="0"/>
                                          </p:stCondLst>
                                        </p:cTn>
                                        <p:tgtEl>
                                          <p:spTgt spid="247811">
                                            <p:txEl>
                                              <p:pRg st="5" end="5"/>
                                            </p:txEl>
                                          </p:spTgt>
                                        </p:tgtEl>
                                        <p:attrNameLst>
                                          <p:attrName>style.visibility</p:attrName>
                                        </p:attrNameLst>
                                      </p:cBhvr>
                                      <p:to>
                                        <p:strVal val="visible"/>
                                      </p:to>
                                    </p:set>
                                    <p:animEffect transition="in" filter="randombar(horizontal)">
                                      <p:cBhvr>
                                        <p:cTn id="31" dur="500"/>
                                        <p:tgtEl>
                                          <p:spTgt spid="247811">
                                            <p:txEl>
                                              <p:pRg st="5" end="5"/>
                                            </p:txEl>
                                          </p:spTgt>
                                        </p:tgtEl>
                                      </p:cBhvr>
                                    </p:animEffect>
                                  </p:childTnLst>
                                </p:cTn>
                              </p:par>
                            </p:childTnLst>
                          </p:cTn>
                        </p:par>
                        <p:par>
                          <p:cTn id="32" fill="hold">
                            <p:stCondLst>
                              <p:cond delay="4000"/>
                            </p:stCondLst>
                            <p:childTnLst>
                              <p:par>
                                <p:cTn id="33" presetID="14" presetClass="entr" presetSubtype="10" fill="hold" grpId="0" nodeType="afterEffect">
                                  <p:stCondLst>
                                    <p:cond delay="0"/>
                                  </p:stCondLst>
                                  <p:childTnLst>
                                    <p:set>
                                      <p:cBhvr>
                                        <p:cTn id="34" dur="1" fill="hold">
                                          <p:stCondLst>
                                            <p:cond delay="0"/>
                                          </p:stCondLst>
                                        </p:cTn>
                                        <p:tgtEl>
                                          <p:spTgt spid="247811">
                                            <p:txEl>
                                              <p:pRg st="6" end="6"/>
                                            </p:txEl>
                                          </p:spTgt>
                                        </p:tgtEl>
                                        <p:attrNameLst>
                                          <p:attrName>style.visibility</p:attrName>
                                        </p:attrNameLst>
                                      </p:cBhvr>
                                      <p:to>
                                        <p:strVal val="visible"/>
                                      </p:to>
                                    </p:set>
                                    <p:animEffect transition="in" filter="randombar(horizontal)">
                                      <p:cBhvr>
                                        <p:cTn id="35" dur="500"/>
                                        <p:tgtEl>
                                          <p:spTgt spid="247811">
                                            <p:txEl>
                                              <p:pRg st="6" end="6"/>
                                            </p:txEl>
                                          </p:spTgt>
                                        </p:tgtEl>
                                      </p:cBhvr>
                                    </p:animEffect>
                                  </p:childTnLst>
                                </p:cTn>
                              </p:par>
                            </p:childTnLst>
                          </p:cTn>
                        </p:par>
                        <p:par>
                          <p:cTn id="36" fill="hold">
                            <p:stCondLst>
                              <p:cond delay="4500"/>
                            </p:stCondLst>
                            <p:childTnLst>
                              <p:par>
                                <p:cTn id="37" presetID="14" presetClass="entr" presetSubtype="10" fill="hold" grpId="0" nodeType="afterEffect">
                                  <p:stCondLst>
                                    <p:cond delay="0"/>
                                  </p:stCondLst>
                                  <p:childTnLst>
                                    <p:set>
                                      <p:cBhvr>
                                        <p:cTn id="38" dur="1" fill="hold">
                                          <p:stCondLst>
                                            <p:cond delay="0"/>
                                          </p:stCondLst>
                                        </p:cTn>
                                        <p:tgtEl>
                                          <p:spTgt spid="247811">
                                            <p:txEl>
                                              <p:pRg st="7" end="7"/>
                                            </p:txEl>
                                          </p:spTgt>
                                        </p:tgtEl>
                                        <p:attrNameLst>
                                          <p:attrName>style.visibility</p:attrName>
                                        </p:attrNameLst>
                                      </p:cBhvr>
                                      <p:to>
                                        <p:strVal val="visible"/>
                                      </p:to>
                                    </p:set>
                                    <p:animEffect transition="in" filter="randombar(horizontal)">
                                      <p:cBhvr>
                                        <p:cTn id="39" dur="500"/>
                                        <p:tgtEl>
                                          <p:spTgt spid="2478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0" grpId="0"/>
      <p:bldP spid="247811"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8834" name="Rectangle 2"/>
          <p:cNvSpPr>
            <a:spLocks noGrp="1" noRot="1" noChangeArrowheads="1"/>
          </p:cNvSpPr>
          <p:nvPr>
            <p:ph type="title"/>
          </p:nvPr>
        </p:nvSpPr>
        <p:spPr/>
        <p:txBody>
          <a:bodyPr/>
          <a:lstStyle/>
          <a:p>
            <a:r>
              <a:rPr lang="zh-CN" altLang="en-US" sz="4050">
                <a:solidFill>
                  <a:srgbClr val="66FF33"/>
                </a:solidFill>
                <a:latin typeface="黑体" panose="02010609060101010101" pitchFamily="49" charset="-122"/>
                <a:ea typeface="黑体" panose="02010609060101010101" pitchFamily="49" charset="-122"/>
              </a:rPr>
              <a:t>一、节能工作背景</a:t>
            </a:r>
          </a:p>
        </p:txBody>
      </p:sp>
      <p:sp>
        <p:nvSpPr>
          <p:cNvPr id="248835" name="Rectangle 3"/>
          <p:cNvSpPr>
            <a:spLocks noGrp="1" noRot="1" noChangeArrowheads="1"/>
          </p:cNvSpPr>
          <p:nvPr>
            <p:ph type="body" idx="1"/>
          </p:nvPr>
        </p:nvSpPr>
        <p:spPr/>
        <p:txBody>
          <a:bodyPr/>
          <a:lstStyle/>
          <a:p>
            <a:pPr>
              <a:buFont typeface="Wingdings" panose="05000000000000000000" pitchFamily="2" charset="2"/>
              <a:buNone/>
            </a:pPr>
            <a:r>
              <a:rPr lang="en-US" altLang="zh-CN" b="1"/>
              <a:t>   </a:t>
            </a:r>
            <a:r>
              <a:rPr lang="en-US" altLang="zh-CN" sz="2700" b="1">
                <a:solidFill>
                  <a:srgbClr val="FFFF00"/>
                </a:solidFill>
              </a:rPr>
              <a:t>—</a:t>
            </a:r>
            <a:r>
              <a:rPr lang="zh-CN" altLang="en-US" sz="2700" b="1">
                <a:solidFill>
                  <a:srgbClr val="FFFF00"/>
                </a:solidFill>
              </a:rPr>
              <a:t>单位建筑面积能耗</a:t>
            </a:r>
            <a:endParaRPr lang="zh-CN" altLang="en-US" sz="2700">
              <a:solidFill>
                <a:srgbClr val="FFFF00"/>
              </a:solidFill>
            </a:endParaRPr>
          </a:p>
          <a:p>
            <a:pPr>
              <a:buFont typeface="Wingdings" panose="05000000000000000000" pitchFamily="2" charset="2"/>
              <a:buNone/>
            </a:pPr>
            <a:r>
              <a:rPr lang="zh-CN" altLang="en-US"/>
              <a:t>   </a:t>
            </a:r>
            <a:r>
              <a:rPr lang="zh-CN" altLang="en-US" sz="2700"/>
              <a:t>目前我国单位建筑面积采暖能耗相当于气候条件相近发达国家的</a:t>
            </a:r>
            <a:r>
              <a:rPr lang="en-US" altLang="zh-CN" sz="2700">
                <a:solidFill>
                  <a:srgbClr val="FF0000"/>
                </a:solidFill>
              </a:rPr>
              <a:t>2</a:t>
            </a:r>
            <a:r>
              <a:rPr lang="zh-CN" altLang="en-US" sz="2700">
                <a:solidFill>
                  <a:srgbClr val="FF0000"/>
                </a:solidFill>
              </a:rPr>
              <a:t>～</a:t>
            </a:r>
            <a:r>
              <a:rPr lang="en-US" altLang="zh-CN" sz="2700">
                <a:solidFill>
                  <a:srgbClr val="FF0000"/>
                </a:solidFill>
              </a:rPr>
              <a:t>3</a:t>
            </a:r>
            <a:r>
              <a:rPr lang="zh-CN" altLang="en-US" sz="2700"/>
              <a:t>倍</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第5页/共55页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8835">
                                            <p:txEl>
                                              <p:pRg st="0" end="0"/>
                                            </p:txEl>
                                          </p:spTgt>
                                        </p:tgtEl>
                                        <p:attrNameLst>
                                          <p:attrName>style.visibility</p:attrName>
                                        </p:attrNameLst>
                                      </p:cBhvr>
                                      <p:to>
                                        <p:strVal val="visible"/>
                                      </p:to>
                                    </p:set>
                                    <p:animEffect transition="in" filter="fade">
                                      <p:cBhvr>
                                        <p:cTn id="7" dur="1000"/>
                                        <p:tgtEl>
                                          <p:spTgt spid="248835">
                                            <p:txEl>
                                              <p:pRg st="0" end="0"/>
                                            </p:txEl>
                                          </p:spTgt>
                                        </p:tgtEl>
                                      </p:cBhvr>
                                    </p:animEffect>
                                    <p:anim calcmode="lin" valueType="num">
                                      <p:cBhvr>
                                        <p:cTn id="8" dur="1000" fill="hold"/>
                                        <p:tgtEl>
                                          <p:spTgt spid="2488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883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48835">
                                            <p:txEl>
                                              <p:pRg st="1" end="1"/>
                                            </p:txEl>
                                          </p:spTgt>
                                        </p:tgtEl>
                                        <p:attrNameLst>
                                          <p:attrName>style.visibility</p:attrName>
                                        </p:attrNameLst>
                                      </p:cBhvr>
                                      <p:to>
                                        <p:strVal val="visible"/>
                                      </p:to>
                                    </p:set>
                                    <p:animEffect transition="in" filter="fade">
                                      <p:cBhvr>
                                        <p:cTn id="13" dur="1000"/>
                                        <p:tgtEl>
                                          <p:spTgt spid="248835">
                                            <p:txEl>
                                              <p:pRg st="1" end="1"/>
                                            </p:txEl>
                                          </p:spTgt>
                                        </p:tgtEl>
                                      </p:cBhvr>
                                    </p:animEffect>
                                    <p:anim calcmode="lin" valueType="num">
                                      <p:cBhvr>
                                        <p:cTn id="14" dur="1000" fill="hold"/>
                                        <p:tgtEl>
                                          <p:spTgt spid="24883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4883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Rot="1" noChangeArrowheads="1"/>
          </p:cNvSpPr>
          <p:nvPr>
            <p:ph type="title"/>
          </p:nvPr>
        </p:nvSpPr>
        <p:spPr/>
        <p:txBody>
          <a:bodyPr/>
          <a:lstStyle/>
          <a:p>
            <a:r>
              <a:rPr lang="zh-CN" altLang="en-US" sz="4050">
                <a:solidFill>
                  <a:srgbClr val="66FF33"/>
                </a:solidFill>
                <a:latin typeface="黑体" panose="02010609060101010101" pitchFamily="49" charset="-122"/>
                <a:ea typeface="黑体" panose="02010609060101010101" pitchFamily="49" charset="-122"/>
              </a:rPr>
              <a:t>一、节能工作背景</a:t>
            </a:r>
          </a:p>
        </p:txBody>
      </p:sp>
      <p:pic>
        <p:nvPicPr>
          <p:cNvPr id="276484" name="Picture 4" descr="图表1"/>
          <p:cNvPicPr>
            <a:picLocks noGrp="1" noChangeAspect="1" noChangeArrowheads="1" noCrop="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494235" y="2078831"/>
            <a:ext cx="6048375" cy="38266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第6页/共55页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6306" name="Rectangle 2"/>
          <p:cNvSpPr>
            <a:spLocks noGrp="1" noRot="1" noChangeArrowheads="1"/>
          </p:cNvSpPr>
          <p:nvPr>
            <p:ph type="title"/>
          </p:nvPr>
        </p:nvSpPr>
        <p:spPr>
          <a:xfrm>
            <a:off x="1369219" y="1028700"/>
            <a:ext cx="6403181" cy="457200"/>
          </a:xfrm>
        </p:spPr>
        <p:txBody>
          <a:bodyPr/>
          <a:lstStyle/>
          <a:p>
            <a:r>
              <a:rPr lang="zh-CN" altLang="en-US" sz="3600">
                <a:solidFill>
                  <a:srgbClr val="66FF33"/>
                </a:solidFill>
                <a:latin typeface="黑体" panose="02010609060101010101" pitchFamily="49" charset="-122"/>
                <a:ea typeface="黑体" panose="02010609060101010101" pitchFamily="49" charset="-122"/>
              </a:rPr>
              <a:t>一、节能工作背景</a:t>
            </a:r>
          </a:p>
        </p:txBody>
      </p:sp>
      <p:sp>
        <p:nvSpPr>
          <p:cNvPr id="226307" name="Rectangle 3"/>
          <p:cNvSpPr>
            <a:spLocks noGrp="1" noRot="1" noChangeArrowheads="1"/>
          </p:cNvSpPr>
          <p:nvPr>
            <p:ph type="body" idx="1"/>
          </p:nvPr>
        </p:nvSpPr>
        <p:spPr>
          <a:xfrm>
            <a:off x="1371600" y="1543050"/>
            <a:ext cx="6457950" cy="4171950"/>
          </a:xfrm>
        </p:spPr>
        <p:txBody>
          <a:bodyPr/>
          <a:lstStyle/>
          <a:p>
            <a:pPr marL="609600" indent="-609600">
              <a:lnSpc>
                <a:spcPct val="90000"/>
              </a:lnSpc>
              <a:buFont typeface="Wingdings" panose="05000000000000000000" pitchFamily="2" charset="2"/>
              <a:buNone/>
            </a:pPr>
            <a:r>
              <a:rPr lang="en-US" altLang="zh-CN" sz="2100" b="1">
                <a:solidFill>
                  <a:srgbClr val="FFFF00"/>
                </a:solidFill>
                <a:latin typeface="宋体" panose="02010600030101010101" pitchFamily="2" charset="-122"/>
              </a:rPr>
              <a:t>   </a:t>
            </a:r>
          </a:p>
          <a:p>
            <a:pPr marL="609600" indent="-609600">
              <a:lnSpc>
                <a:spcPct val="90000"/>
              </a:lnSpc>
              <a:buFont typeface="Wingdings" panose="05000000000000000000" pitchFamily="2" charset="2"/>
              <a:buNone/>
            </a:pPr>
            <a:r>
              <a:rPr lang="en-US" altLang="zh-CN" sz="2100" b="1">
                <a:solidFill>
                  <a:srgbClr val="FFFF00"/>
                </a:solidFill>
                <a:latin typeface="宋体" panose="02010600030101010101" pitchFamily="2" charset="-122"/>
              </a:rPr>
              <a:t>   </a:t>
            </a:r>
            <a:r>
              <a:rPr lang="en-US" altLang="zh-CN" sz="3000" b="1">
                <a:solidFill>
                  <a:srgbClr val="FFFF00"/>
                </a:solidFill>
                <a:latin typeface="宋体" panose="02010600030101010101" pitchFamily="2" charset="-122"/>
              </a:rPr>
              <a:t>2</a:t>
            </a:r>
            <a:r>
              <a:rPr lang="zh-CN" altLang="en-US" sz="3000" b="1">
                <a:solidFill>
                  <a:srgbClr val="FFFF00"/>
                </a:solidFill>
                <a:latin typeface="宋体" panose="02010600030101010101" pitchFamily="2" charset="-122"/>
              </a:rPr>
              <a:t>、我国高耗能特种设备状况</a:t>
            </a:r>
          </a:p>
          <a:p>
            <a:pPr marL="609600" indent="-609600">
              <a:lnSpc>
                <a:spcPct val="90000"/>
              </a:lnSpc>
              <a:buFont typeface="Wingdings" panose="05000000000000000000" pitchFamily="2" charset="2"/>
              <a:buNone/>
            </a:pPr>
            <a:r>
              <a:rPr lang="zh-CN" altLang="en-US" sz="2100" b="1">
                <a:solidFill>
                  <a:srgbClr val="FFFF00"/>
                </a:solidFill>
                <a:latin typeface="宋体" panose="02010600030101010101" pitchFamily="2" charset="-122"/>
              </a:rPr>
              <a:t>      </a:t>
            </a:r>
            <a:r>
              <a:rPr lang="en-US" altLang="zh-CN" sz="3000" b="1">
                <a:solidFill>
                  <a:schemeClr val="hlink"/>
                </a:solidFill>
              </a:rPr>
              <a:t>2008</a:t>
            </a:r>
            <a:r>
              <a:rPr lang="zh-CN" altLang="en-US" sz="3000" b="1">
                <a:solidFill>
                  <a:schemeClr val="hlink"/>
                </a:solidFill>
              </a:rPr>
              <a:t>年底   </a:t>
            </a:r>
          </a:p>
          <a:p>
            <a:pPr marL="609600" indent="-609600">
              <a:lnSpc>
                <a:spcPct val="90000"/>
              </a:lnSpc>
              <a:buFont typeface="Wingdings" panose="05000000000000000000" pitchFamily="2" charset="2"/>
              <a:buNone/>
            </a:pPr>
            <a:r>
              <a:rPr lang="zh-CN" altLang="en-US" sz="3000" b="1">
                <a:solidFill>
                  <a:schemeClr val="hlink"/>
                </a:solidFill>
              </a:rPr>
              <a:t>   高耗能特种设备约 </a:t>
            </a:r>
            <a:r>
              <a:rPr lang="en-US" altLang="zh-CN" sz="3000" b="1">
                <a:solidFill>
                  <a:srgbClr val="FF0000"/>
                </a:solidFill>
              </a:rPr>
              <a:t>238</a:t>
            </a:r>
            <a:r>
              <a:rPr lang="zh-CN" altLang="en-US" sz="3000" b="1">
                <a:solidFill>
                  <a:schemeClr val="hlink"/>
                </a:solidFill>
              </a:rPr>
              <a:t>万台，</a:t>
            </a:r>
          </a:p>
          <a:p>
            <a:pPr marL="609600" indent="-609600">
              <a:lnSpc>
                <a:spcPct val="90000"/>
              </a:lnSpc>
              <a:buFont typeface="Wingdings" panose="05000000000000000000" pitchFamily="2" charset="2"/>
              <a:buNone/>
            </a:pPr>
            <a:r>
              <a:rPr lang="zh-CN" altLang="en-US" sz="3000" b="1">
                <a:solidFill>
                  <a:schemeClr val="hlink"/>
                </a:solidFill>
              </a:rPr>
              <a:t>   锅炉</a:t>
            </a:r>
            <a:r>
              <a:rPr lang="en-US" altLang="zh-CN" sz="3000" b="1">
                <a:solidFill>
                  <a:srgbClr val="FF0000"/>
                </a:solidFill>
              </a:rPr>
              <a:t>57.82</a:t>
            </a:r>
            <a:r>
              <a:rPr lang="zh-CN" altLang="en-US" sz="3000" b="1">
                <a:solidFill>
                  <a:schemeClr val="hlink"/>
                </a:solidFill>
              </a:rPr>
              <a:t>万台</a:t>
            </a:r>
          </a:p>
          <a:p>
            <a:pPr marL="609600" indent="-609600">
              <a:lnSpc>
                <a:spcPct val="90000"/>
              </a:lnSpc>
              <a:buFont typeface="Wingdings" panose="05000000000000000000" pitchFamily="2" charset="2"/>
              <a:buNone/>
            </a:pPr>
            <a:r>
              <a:rPr lang="zh-CN" altLang="en-US" sz="3000" b="1">
                <a:solidFill>
                  <a:schemeClr val="hlink"/>
                </a:solidFill>
              </a:rPr>
              <a:t>   换热压力容器</a:t>
            </a:r>
            <a:r>
              <a:rPr lang="en-US" altLang="zh-CN" sz="3000" b="1">
                <a:solidFill>
                  <a:srgbClr val="FF0000"/>
                </a:solidFill>
              </a:rPr>
              <a:t>64.84</a:t>
            </a:r>
            <a:r>
              <a:rPr lang="zh-CN" altLang="en-US" sz="3000" b="1">
                <a:solidFill>
                  <a:schemeClr val="hlink"/>
                </a:solidFill>
              </a:rPr>
              <a:t>万台</a:t>
            </a:r>
          </a:p>
          <a:p>
            <a:pPr marL="609600" indent="-609600">
              <a:lnSpc>
                <a:spcPct val="90000"/>
              </a:lnSpc>
              <a:buFont typeface="Wingdings" panose="05000000000000000000" pitchFamily="2" charset="2"/>
              <a:buNone/>
            </a:pPr>
            <a:r>
              <a:rPr lang="zh-CN" altLang="en-US" sz="3000" b="1">
                <a:solidFill>
                  <a:schemeClr val="hlink"/>
                </a:solidFill>
              </a:rPr>
              <a:t>   电梯</a:t>
            </a:r>
            <a:r>
              <a:rPr lang="en-US" altLang="zh-CN" sz="3000" b="1">
                <a:solidFill>
                  <a:srgbClr val="FF0000"/>
                </a:solidFill>
              </a:rPr>
              <a:t>115.31</a:t>
            </a:r>
            <a:r>
              <a:rPr lang="zh-CN" altLang="en-US" sz="3000" b="1">
                <a:solidFill>
                  <a:schemeClr val="hlink"/>
                </a:solidFill>
              </a:rPr>
              <a:t>万台</a:t>
            </a:r>
          </a:p>
          <a:p>
            <a:pPr marL="609600" indent="-609600">
              <a:lnSpc>
                <a:spcPct val="90000"/>
              </a:lnSpc>
              <a:buFont typeface="Wingdings" panose="05000000000000000000" pitchFamily="2" charset="2"/>
              <a:buNone/>
            </a:pPr>
            <a:r>
              <a:rPr lang="zh-CN" altLang="en-US" sz="3000" b="1">
                <a:solidFill>
                  <a:schemeClr val="hlink"/>
                </a:solidFill>
              </a:rPr>
              <a:t>   每年递增</a:t>
            </a:r>
            <a:r>
              <a:rPr lang="en-US" altLang="zh-CN" sz="3000" b="1">
                <a:solidFill>
                  <a:srgbClr val="FF0000"/>
                </a:solidFill>
              </a:rPr>
              <a:t>8</a:t>
            </a:r>
            <a:r>
              <a:rPr lang="zh-CN" altLang="en-US" sz="3000" b="1">
                <a:solidFill>
                  <a:srgbClr val="FF0000"/>
                </a:solidFill>
              </a:rPr>
              <a:t>％～</a:t>
            </a:r>
            <a:r>
              <a:rPr lang="en-US" altLang="zh-CN" sz="3000" b="1">
                <a:solidFill>
                  <a:srgbClr val="FF0000"/>
                </a:solidFill>
              </a:rPr>
              <a:t>10</a:t>
            </a:r>
            <a:r>
              <a:rPr lang="en-US" altLang="zh-CN" sz="3000" b="1">
                <a:solidFill>
                  <a:schemeClr val="hlink"/>
                </a:solidFill>
              </a:rPr>
              <a:t>%</a:t>
            </a:r>
            <a:endParaRPr lang="en-US" altLang="zh-CN" sz="3000">
              <a:solidFill>
                <a:schemeClr val="hlink"/>
              </a:solidFill>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第7页/共55页</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indefinite" fill="hold">
                                          <p:stCondLst>
                                            <p:cond delay="0"/>
                                          </p:stCondLst>
                                        </p:cTn>
                                        <p:tgtEl>
                                          <p:spTgt spid="226306"/>
                                        </p:tgtEl>
                                        <p:attrNameLst>
                                          <p:attrName>style.visibility</p:attrName>
                                        </p:attrNameLst>
                                      </p:cBhvr>
                                      <p:to>
                                        <p:strVal val="visible"/>
                                      </p:to>
                                    </p:set>
                                    <p:anim calcmode="lin" valueType="num">
                                      <p:cBhvr>
                                        <p:cTn id="7" dur="1000" fill="hold"/>
                                        <p:tgtEl>
                                          <p:spTgt spid="226306"/>
                                        </p:tgtEl>
                                        <p:attrNameLst>
                                          <p:attrName>ppt_w</p:attrName>
                                        </p:attrNameLst>
                                      </p:cBhvr>
                                      <p:tavLst>
                                        <p:tav tm="0">
                                          <p:val>
                                            <p:strVal val="#ppt_w+.3"/>
                                          </p:val>
                                        </p:tav>
                                        <p:tav tm="100000">
                                          <p:val>
                                            <p:strVal val="#ppt_w"/>
                                          </p:val>
                                        </p:tav>
                                      </p:tavLst>
                                    </p:anim>
                                    <p:anim calcmode="lin" valueType="num">
                                      <p:cBhvr>
                                        <p:cTn id="8" dur="1000" fill="hold"/>
                                        <p:tgtEl>
                                          <p:spTgt spid="226306"/>
                                        </p:tgtEl>
                                        <p:attrNameLst>
                                          <p:attrName>ppt_h</p:attrName>
                                        </p:attrNameLst>
                                      </p:cBhvr>
                                      <p:tavLst>
                                        <p:tav tm="0">
                                          <p:val>
                                            <p:strVal val="#ppt_h"/>
                                          </p:val>
                                        </p:tav>
                                        <p:tav tm="100000">
                                          <p:val>
                                            <p:strVal val="#ppt_h"/>
                                          </p:val>
                                        </p:tav>
                                      </p:tavLst>
                                    </p:anim>
                                    <p:animEffect transition="in" filter="fade">
                                      <p:cBhvr>
                                        <p:cTn id="9" dur="1000"/>
                                        <p:tgtEl>
                                          <p:spTgt spid="226306"/>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indefinite" fill="hold">
                                          <p:stCondLst>
                                            <p:cond delay="0"/>
                                          </p:stCondLst>
                                        </p:cTn>
                                        <p:tgtEl>
                                          <p:spTgt spid="226307">
                                            <p:txEl>
                                              <p:pRg st="0" end="0"/>
                                            </p:txEl>
                                          </p:spTgt>
                                        </p:tgtEl>
                                        <p:attrNameLst>
                                          <p:attrName>style.visibility</p:attrName>
                                        </p:attrNameLst>
                                      </p:cBhvr>
                                      <p:to>
                                        <p:strVal val="visible"/>
                                      </p:to>
                                    </p:set>
                                    <p:anim calcmode="lin" valueType="num">
                                      <p:cBhvr>
                                        <p:cTn id="13" dur="1000" fill="hold"/>
                                        <p:tgtEl>
                                          <p:spTgt spid="226307">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226307">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226307">
                                            <p:txEl>
                                              <p:pRg st="0" end="0"/>
                                            </p:txEl>
                                          </p:spTgt>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indefinite" fill="hold">
                                          <p:stCondLst>
                                            <p:cond delay="0"/>
                                          </p:stCondLst>
                                        </p:cTn>
                                        <p:tgtEl>
                                          <p:spTgt spid="226307">
                                            <p:txEl>
                                              <p:pRg st="1" end="1"/>
                                            </p:txEl>
                                          </p:spTgt>
                                        </p:tgtEl>
                                        <p:attrNameLst>
                                          <p:attrName>style.visibility</p:attrName>
                                        </p:attrNameLst>
                                      </p:cBhvr>
                                      <p:to>
                                        <p:strVal val="visible"/>
                                      </p:to>
                                    </p:set>
                                    <p:anim calcmode="lin" valueType="num">
                                      <p:cBhvr>
                                        <p:cTn id="19" dur="1000" fill="hold"/>
                                        <p:tgtEl>
                                          <p:spTgt spid="226307">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22630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226307">
                                            <p:txEl>
                                              <p:pRg st="1" end="1"/>
                                            </p:txEl>
                                          </p:spTgt>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indefinite" fill="hold">
                                          <p:stCondLst>
                                            <p:cond delay="0"/>
                                          </p:stCondLst>
                                        </p:cTn>
                                        <p:tgtEl>
                                          <p:spTgt spid="226307">
                                            <p:txEl>
                                              <p:pRg st="2" end="2"/>
                                            </p:txEl>
                                          </p:spTgt>
                                        </p:tgtEl>
                                        <p:attrNameLst>
                                          <p:attrName>style.visibility</p:attrName>
                                        </p:attrNameLst>
                                      </p:cBhvr>
                                      <p:to>
                                        <p:strVal val="visible"/>
                                      </p:to>
                                    </p:set>
                                    <p:anim calcmode="lin" valueType="num">
                                      <p:cBhvr>
                                        <p:cTn id="25" dur="1000" fill="hold"/>
                                        <p:tgtEl>
                                          <p:spTgt spid="226307">
                                            <p:txEl>
                                              <p:pRg st="2" end="2"/>
                                            </p:txEl>
                                          </p:spTgt>
                                        </p:tgtEl>
                                        <p:attrNameLst>
                                          <p:attrName>ppt_w</p:attrName>
                                        </p:attrNameLst>
                                      </p:cBhvr>
                                      <p:tavLst>
                                        <p:tav tm="0">
                                          <p:val>
                                            <p:strVal val="#ppt_w+.3"/>
                                          </p:val>
                                        </p:tav>
                                        <p:tav tm="100000">
                                          <p:val>
                                            <p:strVal val="#ppt_w"/>
                                          </p:val>
                                        </p:tav>
                                      </p:tavLst>
                                    </p:anim>
                                    <p:anim calcmode="lin" valueType="num">
                                      <p:cBhvr>
                                        <p:cTn id="26" dur="1000" fill="hold"/>
                                        <p:tgtEl>
                                          <p:spTgt spid="226307">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226307">
                                            <p:txEl>
                                              <p:pRg st="2" end="2"/>
                                            </p:txEl>
                                          </p:spTgt>
                                        </p:tgtEl>
                                      </p:cBhvr>
                                    </p:animEffect>
                                  </p:childTnLst>
                                </p:cTn>
                              </p:par>
                            </p:childTnLst>
                          </p:cTn>
                        </p:par>
                        <p:par>
                          <p:cTn id="28" fill="hold">
                            <p:stCondLst>
                              <p:cond delay="4000"/>
                            </p:stCondLst>
                            <p:childTnLst>
                              <p:par>
                                <p:cTn id="29" presetID="50" presetClass="entr" presetSubtype="0" decel="100000" fill="hold" grpId="0" nodeType="afterEffect">
                                  <p:stCondLst>
                                    <p:cond delay="0"/>
                                  </p:stCondLst>
                                  <p:childTnLst>
                                    <p:set>
                                      <p:cBhvr>
                                        <p:cTn id="30" dur="indefinite" fill="hold">
                                          <p:stCondLst>
                                            <p:cond delay="0"/>
                                          </p:stCondLst>
                                        </p:cTn>
                                        <p:tgtEl>
                                          <p:spTgt spid="226307">
                                            <p:txEl>
                                              <p:pRg st="3" end="3"/>
                                            </p:txEl>
                                          </p:spTgt>
                                        </p:tgtEl>
                                        <p:attrNameLst>
                                          <p:attrName>style.visibility</p:attrName>
                                        </p:attrNameLst>
                                      </p:cBhvr>
                                      <p:to>
                                        <p:strVal val="visible"/>
                                      </p:to>
                                    </p:set>
                                    <p:anim calcmode="lin" valueType="num">
                                      <p:cBhvr>
                                        <p:cTn id="31" dur="1000" fill="hold"/>
                                        <p:tgtEl>
                                          <p:spTgt spid="226307">
                                            <p:txEl>
                                              <p:pRg st="3" end="3"/>
                                            </p:txEl>
                                          </p:spTgt>
                                        </p:tgtEl>
                                        <p:attrNameLst>
                                          <p:attrName>ppt_w</p:attrName>
                                        </p:attrNameLst>
                                      </p:cBhvr>
                                      <p:tavLst>
                                        <p:tav tm="0">
                                          <p:val>
                                            <p:strVal val="#ppt_w+.3"/>
                                          </p:val>
                                        </p:tav>
                                        <p:tav tm="100000">
                                          <p:val>
                                            <p:strVal val="#ppt_w"/>
                                          </p:val>
                                        </p:tav>
                                      </p:tavLst>
                                    </p:anim>
                                    <p:anim calcmode="lin" valueType="num">
                                      <p:cBhvr>
                                        <p:cTn id="32" dur="1000" fill="hold"/>
                                        <p:tgtEl>
                                          <p:spTgt spid="226307">
                                            <p:txEl>
                                              <p:pRg st="3" end="3"/>
                                            </p:txEl>
                                          </p:spTgt>
                                        </p:tgtEl>
                                        <p:attrNameLst>
                                          <p:attrName>ppt_h</p:attrName>
                                        </p:attrNameLst>
                                      </p:cBhvr>
                                      <p:tavLst>
                                        <p:tav tm="0">
                                          <p:val>
                                            <p:strVal val="#ppt_h"/>
                                          </p:val>
                                        </p:tav>
                                        <p:tav tm="100000">
                                          <p:val>
                                            <p:strVal val="#ppt_h"/>
                                          </p:val>
                                        </p:tav>
                                      </p:tavLst>
                                    </p:anim>
                                    <p:animEffect transition="in" filter="fade">
                                      <p:cBhvr>
                                        <p:cTn id="33" dur="1000"/>
                                        <p:tgtEl>
                                          <p:spTgt spid="226307">
                                            <p:txEl>
                                              <p:pRg st="3" end="3"/>
                                            </p:txEl>
                                          </p:spTgt>
                                        </p:tgtEl>
                                      </p:cBhvr>
                                    </p:animEffect>
                                  </p:childTnLst>
                                </p:cTn>
                              </p:par>
                            </p:childTnLst>
                          </p:cTn>
                        </p:par>
                        <p:par>
                          <p:cTn id="34" fill="hold">
                            <p:stCondLst>
                              <p:cond delay="5000"/>
                            </p:stCondLst>
                            <p:childTnLst>
                              <p:par>
                                <p:cTn id="35" presetID="50" presetClass="entr" presetSubtype="0" decel="100000" fill="hold" grpId="0" nodeType="afterEffect">
                                  <p:stCondLst>
                                    <p:cond delay="0"/>
                                  </p:stCondLst>
                                  <p:childTnLst>
                                    <p:set>
                                      <p:cBhvr>
                                        <p:cTn id="36" dur="indefinite" fill="hold">
                                          <p:stCondLst>
                                            <p:cond delay="0"/>
                                          </p:stCondLst>
                                        </p:cTn>
                                        <p:tgtEl>
                                          <p:spTgt spid="226307">
                                            <p:txEl>
                                              <p:pRg st="4" end="4"/>
                                            </p:txEl>
                                          </p:spTgt>
                                        </p:tgtEl>
                                        <p:attrNameLst>
                                          <p:attrName>style.visibility</p:attrName>
                                        </p:attrNameLst>
                                      </p:cBhvr>
                                      <p:to>
                                        <p:strVal val="visible"/>
                                      </p:to>
                                    </p:set>
                                    <p:anim calcmode="lin" valueType="num">
                                      <p:cBhvr>
                                        <p:cTn id="37" dur="1000" fill="hold"/>
                                        <p:tgtEl>
                                          <p:spTgt spid="226307">
                                            <p:txEl>
                                              <p:pRg st="4" end="4"/>
                                            </p:txEl>
                                          </p:spTgt>
                                        </p:tgtEl>
                                        <p:attrNameLst>
                                          <p:attrName>ppt_w</p:attrName>
                                        </p:attrNameLst>
                                      </p:cBhvr>
                                      <p:tavLst>
                                        <p:tav tm="0">
                                          <p:val>
                                            <p:strVal val="#ppt_w+.3"/>
                                          </p:val>
                                        </p:tav>
                                        <p:tav tm="100000">
                                          <p:val>
                                            <p:strVal val="#ppt_w"/>
                                          </p:val>
                                        </p:tav>
                                      </p:tavLst>
                                    </p:anim>
                                    <p:anim calcmode="lin" valueType="num">
                                      <p:cBhvr>
                                        <p:cTn id="38" dur="1000" fill="hold"/>
                                        <p:tgtEl>
                                          <p:spTgt spid="226307">
                                            <p:txEl>
                                              <p:pRg st="4" end="4"/>
                                            </p:txEl>
                                          </p:spTgt>
                                        </p:tgtEl>
                                        <p:attrNameLst>
                                          <p:attrName>ppt_h</p:attrName>
                                        </p:attrNameLst>
                                      </p:cBhvr>
                                      <p:tavLst>
                                        <p:tav tm="0">
                                          <p:val>
                                            <p:strVal val="#ppt_h"/>
                                          </p:val>
                                        </p:tav>
                                        <p:tav tm="100000">
                                          <p:val>
                                            <p:strVal val="#ppt_h"/>
                                          </p:val>
                                        </p:tav>
                                      </p:tavLst>
                                    </p:anim>
                                    <p:animEffect transition="in" filter="fade">
                                      <p:cBhvr>
                                        <p:cTn id="39" dur="1000"/>
                                        <p:tgtEl>
                                          <p:spTgt spid="226307">
                                            <p:txEl>
                                              <p:pRg st="4" end="4"/>
                                            </p:txEl>
                                          </p:spTgt>
                                        </p:tgtEl>
                                      </p:cBhvr>
                                    </p:animEffect>
                                  </p:childTnLst>
                                </p:cTn>
                              </p:par>
                            </p:childTnLst>
                          </p:cTn>
                        </p:par>
                        <p:par>
                          <p:cTn id="40" fill="hold">
                            <p:stCondLst>
                              <p:cond delay="6000"/>
                            </p:stCondLst>
                            <p:childTnLst>
                              <p:par>
                                <p:cTn id="41" presetID="50" presetClass="entr" presetSubtype="0" decel="100000" fill="hold" grpId="0" nodeType="afterEffect">
                                  <p:stCondLst>
                                    <p:cond delay="0"/>
                                  </p:stCondLst>
                                  <p:childTnLst>
                                    <p:set>
                                      <p:cBhvr>
                                        <p:cTn id="42" dur="indefinite" fill="hold">
                                          <p:stCondLst>
                                            <p:cond delay="0"/>
                                          </p:stCondLst>
                                        </p:cTn>
                                        <p:tgtEl>
                                          <p:spTgt spid="226307">
                                            <p:txEl>
                                              <p:pRg st="5" end="5"/>
                                            </p:txEl>
                                          </p:spTgt>
                                        </p:tgtEl>
                                        <p:attrNameLst>
                                          <p:attrName>style.visibility</p:attrName>
                                        </p:attrNameLst>
                                      </p:cBhvr>
                                      <p:to>
                                        <p:strVal val="visible"/>
                                      </p:to>
                                    </p:set>
                                    <p:anim calcmode="lin" valueType="num">
                                      <p:cBhvr>
                                        <p:cTn id="43" dur="1000" fill="hold"/>
                                        <p:tgtEl>
                                          <p:spTgt spid="226307">
                                            <p:txEl>
                                              <p:pRg st="5" end="5"/>
                                            </p:txEl>
                                          </p:spTgt>
                                        </p:tgtEl>
                                        <p:attrNameLst>
                                          <p:attrName>ppt_w</p:attrName>
                                        </p:attrNameLst>
                                      </p:cBhvr>
                                      <p:tavLst>
                                        <p:tav tm="0">
                                          <p:val>
                                            <p:strVal val="#ppt_w+.3"/>
                                          </p:val>
                                        </p:tav>
                                        <p:tav tm="100000">
                                          <p:val>
                                            <p:strVal val="#ppt_w"/>
                                          </p:val>
                                        </p:tav>
                                      </p:tavLst>
                                    </p:anim>
                                    <p:anim calcmode="lin" valueType="num">
                                      <p:cBhvr>
                                        <p:cTn id="44" dur="1000" fill="hold"/>
                                        <p:tgtEl>
                                          <p:spTgt spid="226307">
                                            <p:txEl>
                                              <p:pRg st="5" end="5"/>
                                            </p:txEl>
                                          </p:spTgt>
                                        </p:tgtEl>
                                        <p:attrNameLst>
                                          <p:attrName>ppt_h</p:attrName>
                                        </p:attrNameLst>
                                      </p:cBhvr>
                                      <p:tavLst>
                                        <p:tav tm="0">
                                          <p:val>
                                            <p:strVal val="#ppt_h"/>
                                          </p:val>
                                        </p:tav>
                                        <p:tav tm="100000">
                                          <p:val>
                                            <p:strVal val="#ppt_h"/>
                                          </p:val>
                                        </p:tav>
                                      </p:tavLst>
                                    </p:anim>
                                    <p:animEffect transition="in" filter="fade">
                                      <p:cBhvr>
                                        <p:cTn id="45" dur="1000"/>
                                        <p:tgtEl>
                                          <p:spTgt spid="226307">
                                            <p:txEl>
                                              <p:pRg st="5" end="5"/>
                                            </p:txEl>
                                          </p:spTgt>
                                        </p:tgtEl>
                                      </p:cBhvr>
                                    </p:animEffect>
                                  </p:childTnLst>
                                </p:cTn>
                              </p:par>
                            </p:childTnLst>
                          </p:cTn>
                        </p:par>
                        <p:par>
                          <p:cTn id="46" fill="hold">
                            <p:stCondLst>
                              <p:cond delay="7000"/>
                            </p:stCondLst>
                            <p:childTnLst>
                              <p:par>
                                <p:cTn id="47" presetID="50" presetClass="entr" presetSubtype="0" decel="100000" fill="hold" grpId="0" nodeType="afterEffect">
                                  <p:stCondLst>
                                    <p:cond delay="0"/>
                                  </p:stCondLst>
                                  <p:childTnLst>
                                    <p:set>
                                      <p:cBhvr>
                                        <p:cTn id="48" dur="indefinite" fill="hold">
                                          <p:stCondLst>
                                            <p:cond delay="0"/>
                                          </p:stCondLst>
                                        </p:cTn>
                                        <p:tgtEl>
                                          <p:spTgt spid="226307">
                                            <p:txEl>
                                              <p:pRg st="6" end="6"/>
                                            </p:txEl>
                                          </p:spTgt>
                                        </p:tgtEl>
                                        <p:attrNameLst>
                                          <p:attrName>style.visibility</p:attrName>
                                        </p:attrNameLst>
                                      </p:cBhvr>
                                      <p:to>
                                        <p:strVal val="visible"/>
                                      </p:to>
                                    </p:set>
                                    <p:anim calcmode="lin" valueType="num">
                                      <p:cBhvr>
                                        <p:cTn id="49" dur="1000" fill="hold"/>
                                        <p:tgtEl>
                                          <p:spTgt spid="226307">
                                            <p:txEl>
                                              <p:pRg st="6" end="6"/>
                                            </p:txEl>
                                          </p:spTgt>
                                        </p:tgtEl>
                                        <p:attrNameLst>
                                          <p:attrName>ppt_w</p:attrName>
                                        </p:attrNameLst>
                                      </p:cBhvr>
                                      <p:tavLst>
                                        <p:tav tm="0">
                                          <p:val>
                                            <p:strVal val="#ppt_w+.3"/>
                                          </p:val>
                                        </p:tav>
                                        <p:tav tm="100000">
                                          <p:val>
                                            <p:strVal val="#ppt_w"/>
                                          </p:val>
                                        </p:tav>
                                      </p:tavLst>
                                    </p:anim>
                                    <p:anim calcmode="lin" valueType="num">
                                      <p:cBhvr>
                                        <p:cTn id="50" dur="1000" fill="hold"/>
                                        <p:tgtEl>
                                          <p:spTgt spid="226307">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226307">
                                            <p:txEl>
                                              <p:pRg st="6" end="6"/>
                                            </p:txEl>
                                          </p:spTgt>
                                        </p:tgtEl>
                                      </p:cBhvr>
                                    </p:animEffect>
                                  </p:childTnLst>
                                </p:cTn>
                              </p:par>
                            </p:childTnLst>
                          </p:cTn>
                        </p:par>
                        <p:par>
                          <p:cTn id="52" fill="hold">
                            <p:stCondLst>
                              <p:cond delay="8000"/>
                            </p:stCondLst>
                            <p:childTnLst>
                              <p:par>
                                <p:cTn id="53" presetID="50" presetClass="entr" presetSubtype="0" decel="100000" fill="hold" grpId="0" nodeType="afterEffect">
                                  <p:stCondLst>
                                    <p:cond delay="0"/>
                                  </p:stCondLst>
                                  <p:childTnLst>
                                    <p:set>
                                      <p:cBhvr>
                                        <p:cTn id="54" dur="indefinite" fill="hold">
                                          <p:stCondLst>
                                            <p:cond delay="0"/>
                                          </p:stCondLst>
                                        </p:cTn>
                                        <p:tgtEl>
                                          <p:spTgt spid="226307">
                                            <p:txEl>
                                              <p:pRg st="7" end="7"/>
                                            </p:txEl>
                                          </p:spTgt>
                                        </p:tgtEl>
                                        <p:attrNameLst>
                                          <p:attrName>style.visibility</p:attrName>
                                        </p:attrNameLst>
                                      </p:cBhvr>
                                      <p:to>
                                        <p:strVal val="visible"/>
                                      </p:to>
                                    </p:set>
                                    <p:anim calcmode="lin" valueType="num">
                                      <p:cBhvr>
                                        <p:cTn id="55" dur="1000" fill="hold"/>
                                        <p:tgtEl>
                                          <p:spTgt spid="226307">
                                            <p:txEl>
                                              <p:pRg st="7" end="7"/>
                                            </p:txEl>
                                          </p:spTgt>
                                        </p:tgtEl>
                                        <p:attrNameLst>
                                          <p:attrName>ppt_w</p:attrName>
                                        </p:attrNameLst>
                                      </p:cBhvr>
                                      <p:tavLst>
                                        <p:tav tm="0">
                                          <p:val>
                                            <p:strVal val="#ppt_w+.3"/>
                                          </p:val>
                                        </p:tav>
                                        <p:tav tm="100000">
                                          <p:val>
                                            <p:strVal val="#ppt_w"/>
                                          </p:val>
                                        </p:tav>
                                      </p:tavLst>
                                    </p:anim>
                                    <p:anim calcmode="lin" valueType="num">
                                      <p:cBhvr>
                                        <p:cTn id="56" dur="1000" fill="hold"/>
                                        <p:tgtEl>
                                          <p:spTgt spid="226307">
                                            <p:txEl>
                                              <p:pRg st="7" end="7"/>
                                            </p:txEl>
                                          </p:spTgt>
                                        </p:tgtEl>
                                        <p:attrNameLst>
                                          <p:attrName>ppt_h</p:attrName>
                                        </p:attrNameLst>
                                      </p:cBhvr>
                                      <p:tavLst>
                                        <p:tav tm="0">
                                          <p:val>
                                            <p:strVal val="#ppt_h"/>
                                          </p:val>
                                        </p:tav>
                                        <p:tav tm="100000">
                                          <p:val>
                                            <p:strVal val="#ppt_h"/>
                                          </p:val>
                                        </p:tav>
                                      </p:tavLst>
                                    </p:anim>
                                    <p:animEffect transition="in" filter="fade">
                                      <p:cBhvr>
                                        <p:cTn id="57" dur="1000"/>
                                        <p:tgtEl>
                                          <p:spTgt spid="2263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6" grpId="0"/>
      <p:bldP spid="22630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1314450" y="1028700"/>
            <a:ext cx="6453188" cy="664369"/>
          </a:xfrm>
          <a:noFill/>
          <a:extLst>
            <a:ext uri="{909E8E84-426E-40DD-AFC4-6F175D3DCCD1}">
              <a14:hiddenFill xmlns:a14="http://schemas.microsoft.com/office/drawing/2010/main">
                <a:gradFill rotWithShape="0">
                  <a:gsLst>
                    <a:gs pos="0">
                      <a:schemeClr val="accent1"/>
                    </a:gs>
                    <a:gs pos="100000">
                      <a:schemeClr val="accent1">
                        <a:gamma/>
                        <a:shade val="70980"/>
                        <a:invGamma/>
                      </a:schemeClr>
                    </a:gs>
                  </a:gsLst>
                  <a:lin ang="5400000" scaled="1"/>
                </a:gradFill>
              </a14:hiddenFill>
            </a:ext>
          </a:extLst>
        </p:spPr>
        <p:txBody>
          <a:bodyPr/>
          <a:lstStyle/>
          <a:p>
            <a:r>
              <a:rPr lang="zh-CN" altLang="en-US" sz="3600">
                <a:solidFill>
                  <a:srgbClr val="66FF33"/>
                </a:solidFill>
                <a:latin typeface="黑体" panose="02010609060101010101" pitchFamily="49" charset="-122"/>
                <a:ea typeface="黑体" panose="02010609060101010101" pitchFamily="49" charset="-122"/>
              </a:rPr>
              <a:t>一、节能工作背景</a:t>
            </a:r>
          </a:p>
        </p:txBody>
      </p:sp>
      <p:sp>
        <p:nvSpPr>
          <p:cNvPr id="13315" name="Rectangle 3"/>
          <p:cNvSpPr>
            <a:spLocks noGrp="1" noRot="1" noChangeArrowheads="1"/>
          </p:cNvSpPr>
          <p:nvPr>
            <p:ph type="body" idx="1"/>
          </p:nvPr>
        </p:nvSpPr>
        <p:spPr>
          <a:xfrm>
            <a:off x="1371600" y="1771650"/>
            <a:ext cx="6515100" cy="4229100"/>
          </a:xfrm>
          <a:noFill/>
          <a:extLst>
            <a:ext uri="{909E8E84-426E-40DD-AFC4-6F175D3DCCD1}">
              <a14:hiddenFill xmlns:a14="http://schemas.microsoft.com/office/drawing/2010/main">
                <a:gradFill rotWithShape="0">
                  <a:gsLst>
                    <a:gs pos="0">
                      <a:srgbClr val="99CCFF"/>
                    </a:gs>
                    <a:gs pos="100000">
                      <a:srgbClr val="99CCFF">
                        <a:gamma/>
                        <a:shade val="81176"/>
                        <a:invGamma/>
                      </a:srgbClr>
                    </a:gs>
                  </a:gsLst>
                  <a:lin ang="5400000" scaled="1"/>
                </a:gradFill>
              </a14:hiddenFill>
            </a:ext>
          </a:extLst>
        </p:spPr>
        <p:txBody>
          <a:bodyPr/>
          <a:lstStyle/>
          <a:p>
            <a:pPr algn="just">
              <a:buFont typeface="Wingdings" panose="05000000000000000000" pitchFamily="2" charset="2"/>
              <a:buNone/>
            </a:pPr>
            <a:r>
              <a:rPr lang="en-US" altLang="zh-CN" sz="2100" b="1">
                <a:solidFill>
                  <a:srgbClr val="FFFF00"/>
                </a:solidFill>
                <a:latin typeface="宋体" panose="02010600030101010101" pitchFamily="2" charset="-122"/>
              </a:rPr>
              <a:t>3</a:t>
            </a:r>
            <a:r>
              <a:rPr lang="zh-CN" altLang="en-US" sz="2100" b="1">
                <a:solidFill>
                  <a:srgbClr val="FFFF00"/>
                </a:solidFill>
                <a:latin typeface="宋体" panose="02010600030101010101" pitchFamily="2" charset="-122"/>
              </a:rPr>
              <a:t>、高耗能特种设备用能及能效状况</a:t>
            </a:r>
            <a:endParaRPr lang="zh-CN" altLang="en-US" sz="3300" b="1">
              <a:solidFill>
                <a:srgbClr val="66FF33"/>
              </a:solidFill>
              <a:latin typeface="黑体" panose="02010609060101010101" pitchFamily="49" charset="-122"/>
              <a:ea typeface="黑体" panose="02010609060101010101" pitchFamily="49" charset="-122"/>
            </a:endParaRPr>
          </a:p>
          <a:p>
            <a:pPr algn="just">
              <a:buFont typeface="Wingdings" panose="05000000000000000000" pitchFamily="2" charset="2"/>
              <a:buNone/>
            </a:pPr>
            <a:r>
              <a:rPr lang="zh-CN" altLang="en-US" sz="3000" b="1">
                <a:effectLst/>
              </a:rPr>
              <a:t>  </a:t>
            </a:r>
            <a:r>
              <a:rPr lang="en-US" altLang="zh-CN" sz="3000" b="1">
                <a:solidFill>
                  <a:schemeClr val="hlink"/>
                </a:solidFill>
                <a:effectLst/>
              </a:rPr>
              <a:t>2007</a:t>
            </a:r>
            <a:r>
              <a:rPr lang="zh-CN" altLang="en-US" sz="3000" b="1">
                <a:solidFill>
                  <a:schemeClr val="hlink"/>
                </a:solidFill>
                <a:effectLst/>
              </a:rPr>
              <a:t>年</a:t>
            </a:r>
          </a:p>
          <a:p>
            <a:pPr algn="just">
              <a:buFont typeface="Wingdings" panose="05000000000000000000" pitchFamily="2" charset="2"/>
              <a:buNone/>
            </a:pPr>
            <a:r>
              <a:rPr lang="zh-CN" altLang="en-US" sz="3000" b="1">
                <a:solidFill>
                  <a:schemeClr val="hlink"/>
                </a:solidFill>
                <a:effectLst/>
              </a:rPr>
              <a:t>煤炭产量</a:t>
            </a:r>
            <a:r>
              <a:rPr lang="en-US" altLang="zh-CN" sz="3000" b="1">
                <a:solidFill>
                  <a:srgbClr val="FF0000"/>
                </a:solidFill>
                <a:effectLst/>
              </a:rPr>
              <a:t>25.8</a:t>
            </a:r>
            <a:r>
              <a:rPr lang="zh-CN" altLang="en-US" sz="3000" b="1">
                <a:solidFill>
                  <a:schemeClr val="hlink"/>
                </a:solidFill>
                <a:effectLst/>
              </a:rPr>
              <a:t>亿吨</a:t>
            </a:r>
          </a:p>
          <a:p>
            <a:pPr algn="just">
              <a:buFont typeface="Wingdings" panose="05000000000000000000" pitchFamily="2" charset="2"/>
              <a:buNone/>
            </a:pPr>
            <a:r>
              <a:rPr lang="zh-CN" altLang="en-US" sz="3000" b="1">
                <a:solidFill>
                  <a:schemeClr val="hlink"/>
                </a:solidFill>
                <a:effectLst/>
              </a:rPr>
              <a:t>锅炉用煤</a:t>
            </a:r>
            <a:r>
              <a:rPr lang="en-US" altLang="zh-CN" sz="3000" b="1">
                <a:solidFill>
                  <a:srgbClr val="FF0000"/>
                </a:solidFill>
                <a:effectLst/>
              </a:rPr>
              <a:t>22</a:t>
            </a:r>
            <a:r>
              <a:rPr lang="zh-CN" altLang="en-US" sz="3000" b="1">
                <a:solidFill>
                  <a:schemeClr val="hlink"/>
                </a:solidFill>
                <a:effectLst/>
              </a:rPr>
              <a:t>亿吨    煤炭总产量</a:t>
            </a:r>
            <a:r>
              <a:rPr lang="en-US" altLang="zh-CN" sz="3000" b="1">
                <a:solidFill>
                  <a:srgbClr val="FF0000"/>
                </a:solidFill>
                <a:effectLst/>
              </a:rPr>
              <a:t>85%</a:t>
            </a:r>
          </a:p>
          <a:p>
            <a:pPr algn="just">
              <a:buFont typeface="Wingdings" panose="05000000000000000000" pitchFamily="2" charset="2"/>
              <a:buNone/>
            </a:pPr>
            <a:r>
              <a:rPr lang="zh-CN" altLang="en-US" sz="3000" b="1">
                <a:solidFill>
                  <a:schemeClr val="hlink"/>
                </a:solidFill>
                <a:effectLst/>
              </a:rPr>
              <a:t>平均运行效率</a:t>
            </a:r>
            <a:r>
              <a:rPr lang="en-US" altLang="zh-CN" sz="3000" b="1">
                <a:solidFill>
                  <a:srgbClr val="FF0000"/>
                </a:solidFill>
                <a:effectLst/>
              </a:rPr>
              <a:t>65%</a:t>
            </a:r>
          </a:p>
          <a:p>
            <a:pPr algn="just">
              <a:buFont typeface="Wingdings" panose="05000000000000000000" pitchFamily="2" charset="2"/>
              <a:buNone/>
            </a:pPr>
            <a:r>
              <a:rPr lang="zh-CN" altLang="en-US" sz="3000" b="1">
                <a:solidFill>
                  <a:schemeClr val="hlink"/>
                </a:solidFill>
                <a:effectLst/>
              </a:rPr>
              <a:t>锅炉运行比国际先进水平低</a:t>
            </a:r>
            <a:r>
              <a:rPr lang="en-US" altLang="zh-CN" sz="3000" b="1">
                <a:solidFill>
                  <a:srgbClr val="FF0000"/>
                </a:solidFill>
                <a:effectLst/>
              </a:rPr>
              <a:t>15</a:t>
            </a:r>
            <a:r>
              <a:rPr lang="zh-CN" altLang="en-US" sz="3000" b="1">
                <a:solidFill>
                  <a:srgbClr val="FF0000"/>
                </a:solidFill>
                <a:effectLst/>
              </a:rPr>
              <a:t>～</a:t>
            </a:r>
            <a:r>
              <a:rPr lang="en-US" altLang="zh-CN" sz="3000" b="1">
                <a:solidFill>
                  <a:srgbClr val="FF0000"/>
                </a:solidFill>
                <a:effectLst/>
              </a:rPr>
              <a:t>20 </a:t>
            </a:r>
            <a:r>
              <a:rPr lang="zh-CN" altLang="en-US" sz="3000" b="1">
                <a:solidFill>
                  <a:srgbClr val="FF0000"/>
                </a:solidFill>
                <a:effectLst/>
              </a:rPr>
              <a:t>％</a:t>
            </a:r>
          </a:p>
          <a:p>
            <a:pPr algn="just">
              <a:buFont typeface="Wingdings" panose="05000000000000000000" pitchFamily="2" charset="2"/>
              <a:buNone/>
            </a:pPr>
            <a:r>
              <a:rPr lang="zh-CN" altLang="en-US" sz="3000" b="1">
                <a:solidFill>
                  <a:schemeClr val="hlink"/>
                </a:solidFill>
                <a:effectLst/>
              </a:rPr>
              <a:t>每年多耗用燃煤约</a:t>
            </a:r>
            <a:r>
              <a:rPr lang="en-US" altLang="zh-CN" sz="3000" b="1">
                <a:solidFill>
                  <a:srgbClr val="FF0000"/>
                </a:solidFill>
                <a:effectLst/>
              </a:rPr>
              <a:t>7000</a:t>
            </a:r>
            <a:r>
              <a:rPr lang="zh-CN" altLang="en-US" sz="3000" b="1">
                <a:solidFill>
                  <a:schemeClr val="hlink"/>
                </a:solidFill>
                <a:effectLst/>
              </a:rPr>
              <a:t>万吨</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第8页/共55页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arn(outVertical)">
                                      <p:cBhvr>
                                        <p:cTn id="7" dur="500"/>
                                        <p:tgtEl>
                                          <p:spTgt spid="1331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8" fill="hold">
                            <p:stCondLst>
                              <p:cond delay="500"/>
                            </p:stCondLst>
                            <p:childTnLst>
                              <p:par>
                                <p:cTn id="9" presetID="2" presetClass="entr" presetSubtype="6" fill="hold" grpId="0" nodeType="afterEffect">
                                  <p:stCondLst>
                                    <p:cond delay="0"/>
                                  </p:stCondLst>
                                  <p:childTnLst>
                                    <p:set>
                                      <p:cBhvr>
                                        <p:cTn id="10" dur="1" fill="hold">
                                          <p:stCondLst>
                                            <p:cond delay="0"/>
                                          </p:stCondLst>
                                        </p:cTn>
                                        <p:tgtEl>
                                          <p:spTgt spid="13315">
                                            <p:txEl>
                                              <p:pRg st="0" end="0"/>
                                            </p:txEl>
                                          </p:spTgt>
                                        </p:tgtEl>
                                        <p:attrNameLst>
                                          <p:attrName>style.visibility</p:attrName>
                                        </p:attrNameLst>
                                      </p:cBhvr>
                                      <p:to>
                                        <p:strVal val="visible"/>
                                      </p:to>
                                    </p:set>
                                    <p:anim calcmode="lin" valueType="num">
                                      <p:cBhvr additive="base">
                                        <p:cTn id="11" dur="500" fill="hold"/>
                                        <p:tgtEl>
                                          <p:spTgt spid="1331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3315">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a:xfrm>
            <a:off x="1314450" y="857250"/>
            <a:ext cx="6515100" cy="742950"/>
          </a:xfrm>
        </p:spPr>
        <p:txBody>
          <a:bodyPr/>
          <a:lstStyle/>
          <a:p>
            <a:r>
              <a:rPr lang="zh-CN" altLang="en-US" sz="3600">
                <a:solidFill>
                  <a:srgbClr val="66FF33"/>
                </a:solidFill>
                <a:latin typeface="黑体" panose="02010609060101010101" pitchFamily="49" charset="-122"/>
                <a:ea typeface="黑体" panose="02010609060101010101" pitchFamily="49" charset="-122"/>
              </a:rPr>
              <a:t>一、节能工作背景</a:t>
            </a:r>
          </a:p>
        </p:txBody>
      </p:sp>
      <p:sp>
        <p:nvSpPr>
          <p:cNvPr id="116739" name="Rectangle 3"/>
          <p:cNvSpPr>
            <a:spLocks noGrp="1" noRot="1" noChangeArrowheads="1"/>
          </p:cNvSpPr>
          <p:nvPr>
            <p:ph type="body" idx="1"/>
          </p:nvPr>
        </p:nvSpPr>
        <p:spPr/>
        <p:txBody>
          <a:bodyPr/>
          <a:lstStyle/>
          <a:p>
            <a:pPr>
              <a:buFont typeface="Wingdings" panose="05000000000000000000" pitchFamily="2" charset="2"/>
              <a:buNone/>
            </a:pPr>
            <a:r>
              <a:rPr lang="en-US" altLang="zh-CN"/>
              <a:t>   </a:t>
            </a:r>
            <a:r>
              <a:rPr lang="zh-CN" altLang="en-US" b="1">
                <a:solidFill>
                  <a:schemeClr val="hlink"/>
                </a:solidFill>
                <a:effectLst/>
              </a:rPr>
              <a:t>石化学工业年消费能源</a:t>
            </a:r>
            <a:r>
              <a:rPr lang="en-US" altLang="zh-CN" b="1">
                <a:solidFill>
                  <a:srgbClr val="FF0000"/>
                </a:solidFill>
                <a:effectLst/>
              </a:rPr>
              <a:t>3</a:t>
            </a:r>
            <a:r>
              <a:rPr lang="zh-CN" altLang="en-US" b="1">
                <a:solidFill>
                  <a:srgbClr val="FF0000"/>
                </a:solidFill>
                <a:effectLst/>
              </a:rPr>
              <a:t>亿</a:t>
            </a:r>
            <a:r>
              <a:rPr lang="zh-CN" altLang="en-US" b="1">
                <a:solidFill>
                  <a:schemeClr val="hlink"/>
                </a:solidFill>
                <a:effectLst/>
              </a:rPr>
              <a:t>多吨标准煤</a:t>
            </a:r>
          </a:p>
          <a:p>
            <a:pPr>
              <a:buFont typeface="Wingdings" panose="05000000000000000000" pitchFamily="2" charset="2"/>
              <a:buNone/>
            </a:pPr>
            <a:r>
              <a:rPr lang="zh-CN" altLang="en-US" b="1">
                <a:solidFill>
                  <a:schemeClr val="hlink"/>
                </a:solidFill>
                <a:effectLst/>
              </a:rPr>
              <a:t>   占全国能源消费量</a:t>
            </a:r>
            <a:r>
              <a:rPr lang="en-US" altLang="zh-CN" b="1">
                <a:solidFill>
                  <a:srgbClr val="FF0000"/>
                </a:solidFill>
                <a:effectLst/>
              </a:rPr>
              <a:t>15%</a:t>
            </a:r>
            <a:r>
              <a:rPr lang="zh-CN" altLang="en-US" b="1">
                <a:solidFill>
                  <a:schemeClr val="hlink"/>
                </a:solidFill>
                <a:effectLst/>
              </a:rPr>
              <a:t>左右</a:t>
            </a:r>
          </a:p>
          <a:p>
            <a:pPr>
              <a:buFont typeface="Wingdings" panose="05000000000000000000" pitchFamily="2" charset="2"/>
              <a:buNone/>
            </a:pPr>
            <a:r>
              <a:rPr lang="zh-CN" altLang="en-US" b="1">
                <a:solidFill>
                  <a:schemeClr val="hlink"/>
                </a:solidFill>
                <a:effectLst/>
              </a:rPr>
              <a:t>   我国石化、化工产能单位能耗较国际高出</a:t>
            </a:r>
            <a:r>
              <a:rPr lang="en-US" altLang="zh-CN" b="1">
                <a:solidFill>
                  <a:srgbClr val="FF0000"/>
                </a:solidFill>
                <a:effectLst/>
              </a:rPr>
              <a:t>10%</a:t>
            </a:r>
            <a:r>
              <a:rPr lang="zh-CN" altLang="en-US" b="1">
                <a:solidFill>
                  <a:srgbClr val="FF0000"/>
                </a:solidFill>
                <a:effectLst/>
              </a:rPr>
              <a:t>～</a:t>
            </a:r>
            <a:r>
              <a:rPr lang="en-US" altLang="zh-CN" b="1">
                <a:solidFill>
                  <a:srgbClr val="FF0000"/>
                </a:solidFill>
                <a:effectLst/>
              </a:rPr>
              <a:t>25%</a:t>
            </a:r>
          </a:p>
          <a:p>
            <a:pPr>
              <a:buFont typeface="Wingdings" panose="05000000000000000000" pitchFamily="2" charset="2"/>
              <a:buNone/>
            </a:pPr>
            <a:r>
              <a:rPr lang="en-US" altLang="zh-CN" b="1">
                <a:solidFill>
                  <a:schemeClr val="hlink"/>
                </a:solidFill>
                <a:effectLst/>
              </a:rPr>
              <a:t>   </a:t>
            </a:r>
            <a:r>
              <a:rPr lang="zh-CN" altLang="en-US" b="1">
                <a:solidFill>
                  <a:schemeClr val="hlink"/>
                </a:solidFill>
                <a:effectLst/>
              </a:rPr>
              <a:t>换热器 换热效率 </a:t>
            </a:r>
            <a:r>
              <a:rPr lang="en-US" altLang="zh-CN" b="1">
                <a:solidFill>
                  <a:srgbClr val="FF0000"/>
                </a:solidFill>
                <a:effectLst/>
              </a:rPr>
              <a:t>60%</a:t>
            </a:r>
            <a:r>
              <a:rPr lang="zh-CN" altLang="en-US" b="1">
                <a:solidFill>
                  <a:srgbClr val="FF0000"/>
                </a:solidFill>
                <a:effectLst/>
              </a:rPr>
              <a:t>～</a:t>
            </a:r>
            <a:r>
              <a:rPr lang="en-US" altLang="zh-CN" b="1">
                <a:solidFill>
                  <a:srgbClr val="FF0000"/>
                </a:solidFill>
                <a:effectLst/>
              </a:rPr>
              <a:t>70%</a:t>
            </a:r>
            <a:endParaRPr lang="en-US" altLang="zh-CN" b="1">
              <a:solidFill>
                <a:schemeClr val="hlink"/>
              </a:solidFill>
              <a:effectLst/>
            </a:endParaRPr>
          </a:p>
          <a:p>
            <a:pPr>
              <a:buFont typeface="Wingdings" panose="05000000000000000000" pitchFamily="2" charset="2"/>
              <a:buNone/>
            </a:pPr>
            <a:r>
              <a:rPr lang="en-US" altLang="zh-CN" b="1">
                <a:solidFill>
                  <a:schemeClr val="hlink"/>
                </a:solidFill>
                <a:effectLst/>
              </a:rPr>
              <a:t>   </a:t>
            </a:r>
            <a:r>
              <a:rPr lang="zh-CN" altLang="en-US" b="1">
                <a:solidFill>
                  <a:schemeClr val="hlink"/>
                </a:solidFill>
                <a:effectLst/>
              </a:rPr>
              <a:t>低于国际</a:t>
            </a:r>
            <a:r>
              <a:rPr lang="en-US" altLang="zh-CN" b="1">
                <a:solidFill>
                  <a:srgbClr val="FF0000"/>
                </a:solidFill>
                <a:effectLst/>
              </a:rPr>
              <a:t>15%</a:t>
            </a:r>
            <a:r>
              <a:rPr lang="zh-CN" altLang="en-US" b="1">
                <a:solidFill>
                  <a:srgbClr val="FF0000"/>
                </a:solidFill>
                <a:effectLst/>
              </a:rPr>
              <a:t>～</a:t>
            </a:r>
            <a:r>
              <a:rPr lang="en-US" altLang="zh-CN" b="1">
                <a:solidFill>
                  <a:srgbClr val="FF0000"/>
                </a:solidFill>
                <a:effectLst/>
              </a:rPr>
              <a:t>25%</a:t>
            </a:r>
            <a:r>
              <a:rPr lang="en-US" altLang="zh-CN" b="1">
                <a:solidFill>
                  <a:schemeClr val="hlink"/>
                </a:solidFill>
                <a:effectLst/>
              </a:rPr>
              <a:t> </a:t>
            </a:r>
          </a:p>
        </p:txBody>
      </p:sp>
      <p:graphicFrame>
        <p:nvGraphicFramePr>
          <p:cNvPr id="116741" name="Object 5"/>
          <p:cNvGraphicFramePr>
            <a:graphicFrameLocks noChangeAspect="1"/>
          </p:cNvGraphicFramePr>
          <p:nvPr/>
        </p:nvGraphicFramePr>
        <p:xfrm>
          <a:off x="6057900" y="4629150"/>
          <a:ext cx="1503760" cy="1023938"/>
        </p:xfrm>
        <a:graphic>
          <a:graphicData uri="http://schemas.openxmlformats.org/presentationml/2006/ole">
            <mc:AlternateContent xmlns:mc="http://schemas.openxmlformats.org/markup-compatibility/2006">
              <mc:Choice xmlns:v="urn:schemas-microsoft-com:vml" Requires="v">
                <p:oleObj spid="_x0000_s116745" name="剪辑" r:id="rId3" imgW="3619500" imgH="2463800" progId="MS_ClipArt_Gallery.2">
                  <p:embed/>
                </p:oleObj>
              </mc:Choice>
              <mc:Fallback>
                <p:oleObj name="剪辑" r:id="rId3" imgW="3619500" imgH="246380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900" y="4629150"/>
                        <a:ext cx="1503760" cy="1023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第9页/共55页</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indefinite" fill="hold">
                                          <p:stCondLst>
                                            <p:cond delay="0"/>
                                          </p:stCondLst>
                                        </p:cTn>
                                        <p:tgtEl>
                                          <p:spTgt spid="116738"/>
                                        </p:tgtEl>
                                        <p:attrNameLst>
                                          <p:attrName>style.visibility</p:attrName>
                                        </p:attrNameLst>
                                      </p:cBhvr>
                                      <p:to>
                                        <p:strVal val="visible"/>
                                      </p:to>
                                    </p:set>
                                    <p:anim calcmode="lin" valueType="num">
                                      <p:cBhvr>
                                        <p:cTn id="7" dur="1000" fill="hold"/>
                                        <p:tgtEl>
                                          <p:spTgt spid="116738"/>
                                        </p:tgtEl>
                                        <p:attrNameLst>
                                          <p:attrName>ppt_x</p:attrName>
                                        </p:attrNameLst>
                                      </p:cBhvr>
                                      <p:tavLst>
                                        <p:tav tm="0">
                                          <p:val>
                                            <p:strVal val="#ppt_x-.2"/>
                                          </p:val>
                                        </p:tav>
                                        <p:tav tm="100000">
                                          <p:val>
                                            <p:strVal val="#ppt_x"/>
                                          </p:val>
                                        </p:tav>
                                      </p:tavLst>
                                    </p:anim>
                                    <p:anim calcmode="lin" valueType="num">
                                      <p:cBhvr>
                                        <p:cTn id="8" dur="1000" fill="hold"/>
                                        <p:tgtEl>
                                          <p:spTgt spid="1167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6738"/>
                                        </p:tgtEl>
                                      </p:cBhvr>
                                    </p:animEffect>
                                  </p:childTnLst>
                                </p:cTn>
                              </p:par>
                            </p:childTnLst>
                          </p:cTn>
                        </p:par>
                        <p:par>
                          <p:cTn id="10" fill="hold">
                            <p:stCondLst>
                              <p:cond delay="1000"/>
                            </p:stCondLst>
                            <p:childTnLst>
                              <p:par>
                                <p:cTn id="11" presetID="44" presetClass="entr" presetSubtype="0" fill="hold" grpId="0" nodeType="afterEffect">
                                  <p:stCondLst>
                                    <p:cond delay="0"/>
                                  </p:stCondLst>
                                  <p:childTnLst>
                                    <p:set>
                                      <p:cBhvr>
                                        <p:cTn id="12" dur="indefinite" fill="hold">
                                          <p:stCondLst>
                                            <p:cond delay="0"/>
                                          </p:stCondLst>
                                        </p:cTn>
                                        <p:tgtEl>
                                          <p:spTgt spid="116739">
                                            <p:txEl>
                                              <p:pRg st="0" end="0"/>
                                            </p:txEl>
                                          </p:spTgt>
                                        </p:tgtEl>
                                        <p:attrNameLst>
                                          <p:attrName>style.visibility</p:attrName>
                                        </p:attrNameLst>
                                      </p:cBhvr>
                                      <p:to>
                                        <p:strVal val="visible"/>
                                      </p:to>
                                    </p:set>
                                    <p:animEffect transition="in" filter="fade">
                                      <p:cBhvr>
                                        <p:cTn id="13" dur="500"/>
                                        <p:tgtEl>
                                          <p:spTgt spid="116739">
                                            <p:txEl>
                                              <p:pRg st="0" end="0"/>
                                            </p:txEl>
                                          </p:spTgt>
                                        </p:tgtEl>
                                      </p:cBhvr>
                                    </p:animEffect>
                                    <p:anim calcmode="lin" valueType="num">
                                      <p:cBhvr>
                                        <p:cTn id="14" dur="500" fill="hold"/>
                                        <p:tgtEl>
                                          <p:spTgt spid="116739">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116739">
                                            <p:txEl>
                                              <p:pRg st="0" end="0"/>
                                            </p:txEl>
                                          </p:spTgt>
                                        </p:tgtEl>
                                        <p:attrNameLst>
                                          <p:attrName>ppt_y</p:attrName>
                                        </p:attrNameLst>
                                      </p:cBhvr>
                                      <p:tavLst>
                                        <p:tav tm="0">
                                          <p:val>
                                            <p:strVal val="#ppt_y+.05"/>
                                          </p:val>
                                        </p:tav>
                                        <p:tav tm="100000">
                                          <p:val>
                                            <p:strVal val="#ppt_y"/>
                                          </p:val>
                                        </p:tav>
                                      </p:tavLst>
                                    </p:anim>
                                  </p:childTnLst>
                                </p:cTn>
                              </p:par>
                            </p:childTnLst>
                          </p:cTn>
                        </p:par>
                        <p:par>
                          <p:cTn id="16" fill="hold">
                            <p:stCondLst>
                              <p:cond delay="1500"/>
                            </p:stCondLst>
                            <p:childTnLst>
                              <p:par>
                                <p:cTn id="17" presetID="44" presetClass="entr" presetSubtype="0" fill="hold" grpId="0" nodeType="afterEffect">
                                  <p:stCondLst>
                                    <p:cond delay="0"/>
                                  </p:stCondLst>
                                  <p:childTnLst>
                                    <p:set>
                                      <p:cBhvr>
                                        <p:cTn id="18" dur="indefinite" fill="hold">
                                          <p:stCondLst>
                                            <p:cond delay="0"/>
                                          </p:stCondLst>
                                        </p:cTn>
                                        <p:tgtEl>
                                          <p:spTgt spid="116739">
                                            <p:txEl>
                                              <p:pRg st="1" end="1"/>
                                            </p:txEl>
                                          </p:spTgt>
                                        </p:tgtEl>
                                        <p:attrNameLst>
                                          <p:attrName>style.visibility</p:attrName>
                                        </p:attrNameLst>
                                      </p:cBhvr>
                                      <p:to>
                                        <p:strVal val="visible"/>
                                      </p:to>
                                    </p:set>
                                    <p:animEffect transition="in" filter="fade">
                                      <p:cBhvr>
                                        <p:cTn id="19" dur="500"/>
                                        <p:tgtEl>
                                          <p:spTgt spid="116739">
                                            <p:txEl>
                                              <p:pRg st="1" end="1"/>
                                            </p:txEl>
                                          </p:spTgt>
                                        </p:tgtEl>
                                      </p:cBhvr>
                                    </p:animEffect>
                                    <p:anim calcmode="lin" valueType="num">
                                      <p:cBhvr>
                                        <p:cTn id="20" dur="500" fill="hold"/>
                                        <p:tgtEl>
                                          <p:spTgt spid="116739">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16739">
                                            <p:txEl>
                                              <p:pRg st="1" end="1"/>
                                            </p:txEl>
                                          </p:spTgt>
                                        </p:tgtEl>
                                        <p:attrNameLst>
                                          <p:attrName>ppt_y</p:attrName>
                                        </p:attrNameLst>
                                      </p:cBhvr>
                                      <p:tavLst>
                                        <p:tav tm="0">
                                          <p:val>
                                            <p:strVal val="#ppt_y+.05"/>
                                          </p:val>
                                        </p:tav>
                                        <p:tav tm="100000">
                                          <p:val>
                                            <p:strVal val="#ppt_y"/>
                                          </p:val>
                                        </p:tav>
                                      </p:tavLst>
                                    </p:anim>
                                  </p:childTnLst>
                                </p:cTn>
                              </p:par>
                            </p:childTnLst>
                          </p:cTn>
                        </p:par>
                        <p:par>
                          <p:cTn id="22" fill="hold">
                            <p:stCondLst>
                              <p:cond delay="2000"/>
                            </p:stCondLst>
                            <p:childTnLst>
                              <p:par>
                                <p:cTn id="23" presetID="44" presetClass="entr" presetSubtype="0" fill="hold" grpId="0" nodeType="afterEffect">
                                  <p:stCondLst>
                                    <p:cond delay="0"/>
                                  </p:stCondLst>
                                  <p:childTnLst>
                                    <p:set>
                                      <p:cBhvr>
                                        <p:cTn id="24" dur="indefinite" fill="hold">
                                          <p:stCondLst>
                                            <p:cond delay="0"/>
                                          </p:stCondLst>
                                        </p:cTn>
                                        <p:tgtEl>
                                          <p:spTgt spid="116739">
                                            <p:txEl>
                                              <p:pRg st="2" end="2"/>
                                            </p:txEl>
                                          </p:spTgt>
                                        </p:tgtEl>
                                        <p:attrNameLst>
                                          <p:attrName>style.visibility</p:attrName>
                                        </p:attrNameLst>
                                      </p:cBhvr>
                                      <p:to>
                                        <p:strVal val="visible"/>
                                      </p:to>
                                    </p:set>
                                    <p:animEffect transition="in" filter="fade">
                                      <p:cBhvr>
                                        <p:cTn id="25" dur="500"/>
                                        <p:tgtEl>
                                          <p:spTgt spid="116739">
                                            <p:txEl>
                                              <p:pRg st="2" end="2"/>
                                            </p:txEl>
                                          </p:spTgt>
                                        </p:tgtEl>
                                      </p:cBhvr>
                                    </p:animEffect>
                                    <p:anim calcmode="lin" valueType="num">
                                      <p:cBhvr>
                                        <p:cTn id="26" dur="500" fill="hold"/>
                                        <p:tgtEl>
                                          <p:spTgt spid="116739">
                                            <p:txEl>
                                              <p:pRg st="2" end="2"/>
                                            </p:txEl>
                                          </p:spTgt>
                                        </p:tgtEl>
                                        <p:attrNameLst>
                                          <p:attrName>ppt_x</p:attrName>
                                        </p:attrNameLst>
                                      </p:cBhvr>
                                      <p:tavLst>
                                        <p:tav tm="0">
                                          <p:val>
                                            <p:strVal val="#ppt_x"/>
                                          </p:val>
                                        </p:tav>
                                        <p:tav tm="100000">
                                          <p:val>
                                            <p:strVal val="#ppt_x"/>
                                          </p:val>
                                        </p:tav>
                                      </p:tavLst>
                                    </p:anim>
                                    <p:anim calcmode="lin" valueType="num">
                                      <p:cBhvr>
                                        <p:cTn id="27" dur="500" fill="hold"/>
                                        <p:tgtEl>
                                          <p:spTgt spid="116739">
                                            <p:txEl>
                                              <p:pRg st="2" end="2"/>
                                            </p:txEl>
                                          </p:spTgt>
                                        </p:tgtEl>
                                        <p:attrNameLst>
                                          <p:attrName>ppt_y</p:attrName>
                                        </p:attrNameLst>
                                      </p:cBhvr>
                                      <p:tavLst>
                                        <p:tav tm="0">
                                          <p:val>
                                            <p:strVal val="#ppt_y+.05"/>
                                          </p:val>
                                        </p:tav>
                                        <p:tav tm="100000">
                                          <p:val>
                                            <p:strVal val="#ppt_y"/>
                                          </p:val>
                                        </p:tav>
                                      </p:tavLst>
                                    </p:anim>
                                  </p:childTnLst>
                                </p:cTn>
                              </p:par>
                            </p:childTnLst>
                          </p:cTn>
                        </p:par>
                        <p:par>
                          <p:cTn id="28" fill="hold">
                            <p:stCondLst>
                              <p:cond delay="2500"/>
                            </p:stCondLst>
                            <p:childTnLst>
                              <p:par>
                                <p:cTn id="29" presetID="44" presetClass="entr" presetSubtype="0" fill="hold" grpId="0" nodeType="afterEffect">
                                  <p:stCondLst>
                                    <p:cond delay="0"/>
                                  </p:stCondLst>
                                  <p:childTnLst>
                                    <p:set>
                                      <p:cBhvr>
                                        <p:cTn id="30" dur="indefinite" fill="hold">
                                          <p:stCondLst>
                                            <p:cond delay="0"/>
                                          </p:stCondLst>
                                        </p:cTn>
                                        <p:tgtEl>
                                          <p:spTgt spid="116739">
                                            <p:txEl>
                                              <p:pRg st="3" end="3"/>
                                            </p:txEl>
                                          </p:spTgt>
                                        </p:tgtEl>
                                        <p:attrNameLst>
                                          <p:attrName>style.visibility</p:attrName>
                                        </p:attrNameLst>
                                      </p:cBhvr>
                                      <p:to>
                                        <p:strVal val="visible"/>
                                      </p:to>
                                    </p:set>
                                    <p:animEffect transition="in" filter="fade">
                                      <p:cBhvr>
                                        <p:cTn id="31" dur="500"/>
                                        <p:tgtEl>
                                          <p:spTgt spid="116739">
                                            <p:txEl>
                                              <p:pRg st="3" end="3"/>
                                            </p:txEl>
                                          </p:spTgt>
                                        </p:tgtEl>
                                      </p:cBhvr>
                                    </p:animEffect>
                                    <p:anim calcmode="lin" valueType="num">
                                      <p:cBhvr>
                                        <p:cTn id="32" dur="500" fill="hold"/>
                                        <p:tgtEl>
                                          <p:spTgt spid="116739">
                                            <p:txEl>
                                              <p:pRg st="3" end="3"/>
                                            </p:txEl>
                                          </p:spTgt>
                                        </p:tgtEl>
                                        <p:attrNameLst>
                                          <p:attrName>ppt_x</p:attrName>
                                        </p:attrNameLst>
                                      </p:cBhvr>
                                      <p:tavLst>
                                        <p:tav tm="0">
                                          <p:val>
                                            <p:strVal val="#ppt_x"/>
                                          </p:val>
                                        </p:tav>
                                        <p:tav tm="100000">
                                          <p:val>
                                            <p:strVal val="#ppt_x"/>
                                          </p:val>
                                        </p:tav>
                                      </p:tavLst>
                                    </p:anim>
                                    <p:anim calcmode="lin" valueType="num">
                                      <p:cBhvr>
                                        <p:cTn id="33" dur="500" fill="hold"/>
                                        <p:tgtEl>
                                          <p:spTgt spid="116739">
                                            <p:txEl>
                                              <p:pRg st="3" end="3"/>
                                            </p:txEl>
                                          </p:spTgt>
                                        </p:tgtEl>
                                        <p:attrNameLst>
                                          <p:attrName>ppt_y</p:attrName>
                                        </p:attrNameLst>
                                      </p:cBhvr>
                                      <p:tavLst>
                                        <p:tav tm="0">
                                          <p:val>
                                            <p:strVal val="#ppt_y+.05"/>
                                          </p:val>
                                        </p:tav>
                                        <p:tav tm="100000">
                                          <p:val>
                                            <p:strVal val="#ppt_y"/>
                                          </p:val>
                                        </p:tav>
                                      </p:tavLst>
                                    </p:anim>
                                  </p:childTnLst>
                                </p:cTn>
                              </p:par>
                            </p:childTnLst>
                          </p:cTn>
                        </p:par>
                        <p:par>
                          <p:cTn id="34" fill="hold">
                            <p:stCondLst>
                              <p:cond delay="3000"/>
                            </p:stCondLst>
                            <p:childTnLst>
                              <p:par>
                                <p:cTn id="35" presetID="44" presetClass="entr" presetSubtype="0" fill="hold" grpId="0" nodeType="afterEffect">
                                  <p:stCondLst>
                                    <p:cond delay="0"/>
                                  </p:stCondLst>
                                  <p:childTnLst>
                                    <p:set>
                                      <p:cBhvr>
                                        <p:cTn id="36" dur="indefinite" fill="hold">
                                          <p:stCondLst>
                                            <p:cond delay="0"/>
                                          </p:stCondLst>
                                        </p:cTn>
                                        <p:tgtEl>
                                          <p:spTgt spid="116739">
                                            <p:txEl>
                                              <p:pRg st="4" end="4"/>
                                            </p:txEl>
                                          </p:spTgt>
                                        </p:tgtEl>
                                        <p:attrNameLst>
                                          <p:attrName>style.visibility</p:attrName>
                                        </p:attrNameLst>
                                      </p:cBhvr>
                                      <p:to>
                                        <p:strVal val="visible"/>
                                      </p:to>
                                    </p:set>
                                    <p:animEffect transition="in" filter="fade">
                                      <p:cBhvr>
                                        <p:cTn id="37" dur="500"/>
                                        <p:tgtEl>
                                          <p:spTgt spid="116739">
                                            <p:txEl>
                                              <p:pRg st="4" end="4"/>
                                            </p:txEl>
                                          </p:spTgt>
                                        </p:tgtEl>
                                      </p:cBhvr>
                                    </p:animEffect>
                                    <p:anim calcmode="lin" valueType="num">
                                      <p:cBhvr>
                                        <p:cTn id="38" dur="500" fill="hold"/>
                                        <p:tgtEl>
                                          <p:spTgt spid="116739">
                                            <p:txEl>
                                              <p:pRg st="4" end="4"/>
                                            </p:txEl>
                                          </p:spTgt>
                                        </p:tgtEl>
                                        <p:attrNameLst>
                                          <p:attrName>ppt_x</p:attrName>
                                        </p:attrNameLst>
                                      </p:cBhvr>
                                      <p:tavLst>
                                        <p:tav tm="0">
                                          <p:val>
                                            <p:strVal val="#ppt_x"/>
                                          </p:val>
                                        </p:tav>
                                        <p:tav tm="100000">
                                          <p:val>
                                            <p:strVal val="#ppt_x"/>
                                          </p:val>
                                        </p:tav>
                                      </p:tavLst>
                                    </p:anim>
                                    <p:anim calcmode="lin" valueType="num">
                                      <p:cBhvr>
                                        <p:cTn id="39" dur="500" fill="hold"/>
                                        <p:tgtEl>
                                          <p:spTgt spid="11673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8" grpId="0"/>
      <p:bldP spid="11673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Rot="1" noChangeArrowheads="1"/>
          </p:cNvSpPr>
          <p:nvPr>
            <p:ph type="title"/>
          </p:nvPr>
        </p:nvSpPr>
        <p:spPr>
          <a:xfrm>
            <a:off x="1385888" y="1107281"/>
            <a:ext cx="6343650" cy="742950"/>
          </a:xfrm>
          <a:noFill/>
          <a:extLst>
            <a:ext uri="{909E8E84-426E-40DD-AFC4-6F175D3DCCD1}">
              <a14:hiddenFill xmlns:a14="http://schemas.microsoft.com/office/drawing/2010/main">
                <a:gradFill rotWithShape="0">
                  <a:gsLst>
                    <a:gs pos="0">
                      <a:schemeClr val="accent1"/>
                    </a:gs>
                    <a:gs pos="100000">
                      <a:schemeClr val="accent1">
                        <a:gamma/>
                        <a:shade val="70980"/>
                        <a:invGamma/>
                      </a:schemeClr>
                    </a:gs>
                  </a:gsLst>
                  <a:lin ang="5400000" scaled="1"/>
                </a:gradFill>
              </a14:hiddenFill>
            </a:ext>
          </a:extLst>
        </p:spPr>
        <p:txBody>
          <a:bodyPr/>
          <a:lstStyle/>
          <a:p>
            <a:r>
              <a:rPr lang="zh-CN" altLang="en-US" sz="3600">
                <a:solidFill>
                  <a:srgbClr val="66FF33"/>
                </a:solidFill>
                <a:latin typeface="黑体" panose="02010609060101010101" pitchFamily="49" charset="-122"/>
                <a:ea typeface="黑体" panose="02010609060101010101" pitchFamily="49" charset="-122"/>
              </a:rPr>
              <a:t>一、节能工作背景</a:t>
            </a:r>
          </a:p>
        </p:txBody>
      </p:sp>
      <p:sp>
        <p:nvSpPr>
          <p:cNvPr id="109571" name="Rectangle 3"/>
          <p:cNvSpPr>
            <a:spLocks noGrp="1" noRot="1" noChangeArrowheads="1"/>
          </p:cNvSpPr>
          <p:nvPr>
            <p:ph type="body" idx="1"/>
          </p:nvPr>
        </p:nvSpPr>
        <p:spPr>
          <a:xfrm>
            <a:off x="1494235" y="2025254"/>
            <a:ext cx="6075759" cy="3770709"/>
          </a:xfrm>
          <a:noFill/>
          <a:extLst>
            <a:ext uri="{909E8E84-426E-40DD-AFC4-6F175D3DCCD1}">
              <a14:hiddenFill xmlns:a14="http://schemas.microsoft.com/office/drawing/2010/main">
                <a:gradFill rotWithShape="0">
                  <a:gsLst>
                    <a:gs pos="0">
                      <a:srgbClr val="99CCFF"/>
                    </a:gs>
                    <a:gs pos="100000">
                      <a:srgbClr val="99CCFF">
                        <a:gamma/>
                        <a:shade val="81176"/>
                        <a:invGamma/>
                      </a:srgbClr>
                    </a:gs>
                  </a:gsLst>
                  <a:lin ang="5400000" scaled="1"/>
                </a:gradFill>
              </a14:hiddenFill>
            </a:ext>
          </a:extLst>
        </p:spPr>
        <p:txBody>
          <a:bodyPr/>
          <a:lstStyle/>
          <a:p>
            <a:pPr marL="609600" indent="-609600" algn="just">
              <a:buFont typeface="Wingdings" panose="05000000000000000000" pitchFamily="2" charset="2"/>
              <a:buNone/>
            </a:pPr>
            <a:r>
              <a:rPr lang="en-US" altLang="zh-CN" sz="3300" b="1">
                <a:solidFill>
                  <a:schemeClr val="hlink"/>
                </a:solidFill>
              </a:rPr>
              <a:t>2006</a:t>
            </a:r>
            <a:r>
              <a:rPr lang="zh-CN" altLang="en-US" sz="3300" b="1">
                <a:solidFill>
                  <a:schemeClr val="hlink"/>
                </a:solidFill>
              </a:rPr>
              <a:t>年全国电梯耗电量</a:t>
            </a:r>
            <a:r>
              <a:rPr lang="en-US" altLang="zh-CN" sz="3300" b="1">
                <a:solidFill>
                  <a:srgbClr val="FF0000"/>
                </a:solidFill>
              </a:rPr>
              <a:t>230</a:t>
            </a:r>
            <a:r>
              <a:rPr lang="zh-CN" altLang="en-US" sz="3300" b="1">
                <a:solidFill>
                  <a:srgbClr val="FF0000"/>
                </a:solidFill>
              </a:rPr>
              <a:t>亿</a:t>
            </a:r>
            <a:r>
              <a:rPr lang="zh-CN" altLang="en-US" sz="3300" b="1">
                <a:solidFill>
                  <a:schemeClr val="hlink"/>
                </a:solidFill>
              </a:rPr>
              <a:t>度</a:t>
            </a:r>
          </a:p>
          <a:p>
            <a:pPr marL="609600" indent="-609600" algn="just">
              <a:buFont typeface="Wingdings" panose="05000000000000000000" pitchFamily="2" charset="2"/>
              <a:buNone/>
            </a:pPr>
            <a:r>
              <a:rPr lang="zh-CN" altLang="en-US" sz="3300" b="1">
                <a:solidFill>
                  <a:schemeClr val="hlink"/>
                </a:solidFill>
              </a:rPr>
              <a:t>    采用变频、永磁同步电机等节能技术单机可节能</a:t>
            </a:r>
            <a:r>
              <a:rPr lang="en-US" altLang="zh-CN" sz="3300" b="1">
                <a:solidFill>
                  <a:srgbClr val="FF0000"/>
                </a:solidFill>
              </a:rPr>
              <a:t>30%</a:t>
            </a:r>
          </a:p>
          <a:p>
            <a:pPr marL="609600" indent="-609600" algn="just">
              <a:buFont typeface="Wingdings" panose="05000000000000000000" pitchFamily="2" charset="2"/>
              <a:buNone/>
            </a:pPr>
            <a:r>
              <a:rPr lang="en-US" altLang="zh-CN" sz="3300" b="1">
                <a:solidFill>
                  <a:schemeClr val="hlink"/>
                </a:solidFill>
              </a:rPr>
              <a:t>    </a:t>
            </a:r>
            <a:r>
              <a:rPr lang="zh-CN" altLang="en-US" sz="3300" b="1">
                <a:solidFill>
                  <a:schemeClr val="hlink"/>
                </a:solidFill>
              </a:rPr>
              <a:t>每年可节约</a:t>
            </a:r>
            <a:r>
              <a:rPr lang="en-US" altLang="zh-CN" sz="3300" b="1">
                <a:solidFill>
                  <a:srgbClr val="FF0000"/>
                </a:solidFill>
              </a:rPr>
              <a:t>11</a:t>
            </a:r>
            <a:r>
              <a:rPr lang="zh-CN" altLang="en-US" sz="3300" b="1">
                <a:solidFill>
                  <a:srgbClr val="FF0000"/>
                </a:solidFill>
              </a:rPr>
              <a:t>亿</a:t>
            </a:r>
            <a:r>
              <a:rPr lang="zh-CN" altLang="en-US" sz="3300" b="1">
                <a:solidFill>
                  <a:schemeClr val="hlink"/>
                </a:solidFill>
              </a:rPr>
              <a:t>度电</a:t>
            </a:r>
            <a:r>
              <a:rPr lang="zh-CN" altLang="en-US">
                <a:solidFill>
                  <a:schemeClr val="hlink"/>
                </a:solidFill>
              </a:rPr>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第10页/共55页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indefinite" fill="hold">
                                          <p:stCondLst>
                                            <p:cond delay="0"/>
                                          </p:stCondLst>
                                        </p:cTn>
                                        <p:tgtEl>
                                          <p:spTgt spid="109570"/>
                                        </p:tgtEl>
                                        <p:attrNameLst>
                                          <p:attrName>style.visibility</p:attrName>
                                        </p:attrNameLst>
                                      </p:cBhvr>
                                      <p:to>
                                        <p:strVal val="visible"/>
                                      </p:to>
                                    </p:set>
                                    <p:animEffect transition="in" filter="fade">
                                      <p:cBhvr>
                                        <p:cTn id="7" dur="1000"/>
                                        <p:tgtEl>
                                          <p:spTgt spid="109570"/>
                                        </p:tgtEl>
                                      </p:cBhvr>
                                    </p:animEffect>
                                    <p:anim calcmode="lin" valueType="num">
                                      <p:cBhvr>
                                        <p:cTn id="8" dur="1000" fill="hold"/>
                                        <p:tgtEl>
                                          <p:spTgt spid="109570"/>
                                        </p:tgtEl>
                                        <p:attrNameLst>
                                          <p:attrName>ppt_x</p:attrName>
                                        </p:attrNameLst>
                                      </p:cBhvr>
                                      <p:tavLst>
                                        <p:tav tm="0">
                                          <p:val>
                                            <p:strVal val="#ppt_x"/>
                                          </p:val>
                                        </p:tav>
                                        <p:tav tm="100000">
                                          <p:val>
                                            <p:strVal val="#ppt_x"/>
                                          </p:val>
                                        </p:tav>
                                      </p:tavLst>
                                    </p:anim>
                                    <p:anim calcmode="lin" valueType="num">
                                      <p:cBhvr>
                                        <p:cTn id="9" dur="1000" fill="hold"/>
                                        <p:tgtEl>
                                          <p:spTgt spid="1095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indefinite" fill="hold">
                                          <p:stCondLst>
                                            <p:cond delay="0"/>
                                          </p:stCondLst>
                                        </p:cTn>
                                        <p:tgtEl>
                                          <p:spTgt spid="109571">
                                            <p:txEl>
                                              <p:pRg st="2" end="2"/>
                                            </p:txEl>
                                          </p:spTgt>
                                        </p:tgtEl>
                                        <p:attrNameLst>
                                          <p:attrName>style.visibility</p:attrName>
                                        </p:attrNameLst>
                                      </p:cBhvr>
                                      <p:to>
                                        <p:strVal val="visible"/>
                                      </p:to>
                                    </p:set>
                                    <p:anim calcmode="lin" valueType="num">
                                      <p:cBhvr additive="base">
                                        <p:cTn id="13" dur="1000" fill="hold">
                                          <p:stCondLst>
                                            <p:cond delay="0"/>
                                          </p:stCondLst>
                                        </p:cTn>
                                        <p:tgtEl>
                                          <p:spTgt spid="109571">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stCondLst>
                                            <p:cond delay="0"/>
                                          </p:stCondLst>
                                        </p:cTn>
                                        <p:tgtEl>
                                          <p:spTgt spid="109571">
                                            <p:txEl>
                                              <p:pRg st="2" end="2"/>
                                            </p:txEl>
                                          </p:spTgt>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indefinite" fill="hold">
                                          <p:stCondLst>
                                            <p:cond delay="0"/>
                                          </p:stCondLst>
                                        </p:cTn>
                                        <p:tgtEl>
                                          <p:spTgt spid="109571">
                                            <p:txEl>
                                              <p:pRg st="1" end="1"/>
                                            </p:txEl>
                                          </p:spTgt>
                                        </p:tgtEl>
                                        <p:attrNameLst>
                                          <p:attrName>style.visibility</p:attrName>
                                        </p:attrNameLst>
                                      </p:cBhvr>
                                      <p:to>
                                        <p:strVal val="visible"/>
                                      </p:to>
                                    </p:set>
                                    <p:anim calcmode="lin" valueType="num">
                                      <p:cBhvr additive="base">
                                        <p:cTn id="18" dur="1000" fill="hold">
                                          <p:stCondLst>
                                            <p:cond delay="0"/>
                                          </p:stCondLst>
                                        </p:cTn>
                                        <p:tgtEl>
                                          <p:spTgt spid="109571">
                                            <p:txEl>
                                              <p:pRg st="1" end="1"/>
                                            </p:txEl>
                                          </p:spTgt>
                                        </p:tgtEl>
                                        <p:attrNameLst>
                                          <p:attrName>ppt_x</p:attrName>
                                        </p:attrNameLst>
                                      </p:cBhvr>
                                      <p:tavLst>
                                        <p:tav tm="0">
                                          <p:val>
                                            <p:strVal val="#ppt_x"/>
                                          </p:val>
                                        </p:tav>
                                        <p:tav tm="100000">
                                          <p:val>
                                            <p:strVal val="#ppt_x"/>
                                          </p:val>
                                        </p:tav>
                                      </p:tavLst>
                                    </p:anim>
                                    <p:anim calcmode="lin" valueType="num">
                                      <p:cBhvr additive="base">
                                        <p:cTn id="19" dur="1000" fill="hold">
                                          <p:stCondLst>
                                            <p:cond delay="0"/>
                                          </p:stCondLst>
                                        </p:cTn>
                                        <p:tgtEl>
                                          <p:spTgt spid="109571">
                                            <p:txEl>
                                              <p:pRg st="1" end="1"/>
                                            </p:txEl>
                                          </p:spTgt>
                                        </p:tgtEl>
                                        <p:attrNameLst>
                                          <p:attrName>ppt_y</p:attrName>
                                        </p:attrNameLst>
                                      </p:cBhvr>
                                      <p:tavLst>
                                        <p:tav tm="0">
                                          <p:val>
                                            <p:strVal val="0-#ppt_h/2"/>
                                          </p:val>
                                        </p:tav>
                                        <p:tav tm="100000">
                                          <p:val>
                                            <p:strVal val="#ppt_y"/>
                                          </p:val>
                                        </p:tav>
                                      </p:tavLst>
                                    </p:anim>
                                  </p:childTnLst>
                                </p:cTn>
                              </p:par>
                            </p:childTnLst>
                          </p:cTn>
                        </p:par>
                        <p:par>
                          <p:cTn id="20" fill="hold">
                            <p:stCondLst>
                              <p:cond delay="3000"/>
                            </p:stCondLst>
                            <p:childTnLst>
                              <p:par>
                                <p:cTn id="21" presetID="2" presetClass="entr" presetSubtype="1" fill="hold" grpId="0" nodeType="afterEffect">
                                  <p:stCondLst>
                                    <p:cond delay="0"/>
                                  </p:stCondLst>
                                  <p:childTnLst>
                                    <p:set>
                                      <p:cBhvr>
                                        <p:cTn id="22" dur="indefinite" fill="hold">
                                          <p:stCondLst>
                                            <p:cond delay="0"/>
                                          </p:stCondLst>
                                        </p:cTn>
                                        <p:tgtEl>
                                          <p:spTgt spid="109571">
                                            <p:txEl>
                                              <p:pRg st="0" end="0"/>
                                            </p:txEl>
                                          </p:spTgt>
                                        </p:tgtEl>
                                        <p:attrNameLst>
                                          <p:attrName>style.visibility</p:attrName>
                                        </p:attrNameLst>
                                      </p:cBhvr>
                                      <p:to>
                                        <p:strVal val="visible"/>
                                      </p:to>
                                    </p:set>
                                    <p:anim calcmode="lin" valueType="num">
                                      <p:cBhvr additive="base">
                                        <p:cTn id="23" dur="1000" fill="hold">
                                          <p:stCondLst>
                                            <p:cond delay="0"/>
                                          </p:stCondLst>
                                        </p:cTn>
                                        <p:tgtEl>
                                          <p:spTgt spid="109571">
                                            <p:txEl>
                                              <p:pRg st="0" end="0"/>
                                            </p:txEl>
                                          </p:spTgt>
                                        </p:tgtEl>
                                        <p:attrNameLst>
                                          <p:attrName>ppt_x</p:attrName>
                                        </p:attrNameLst>
                                      </p:cBhvr>
                                      <p:tavLst>
                                        <p:tav tm="0">
                                          <p:val>
                                            <p:strVal val="#ppt_x"/>
                                          </p:val>
                                        </p:tav>
                                        <p:tav tm="100000">
                                          <p:val>
                                            <p:strVal val="#ppt_x"/>
                                          </p:val>
                                        </p:tav>
                                      </p:tavLst>
                                    </p:anim>
                                    <p:anim calcmode="lin" valueType="num">
                                      <p:cBhvr additive="base">
                                        <p:cTn id="24" dur="1000" fill="hold">
                                          <p:stCondLst>
                                            <p:cond delay="0"/>
                                          </p:stCondLst>
                                        </p:cTn>
                                        <p:tgtEl>
                                          <p:spTgt spid="109571">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uiExpand="1" build="p" rev="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noRot="1" noChangeArrowheads="1"/>
          </p:cNvSpPr>
          <p:nvPr>
            <p:ph type="title"/>
          </p:nvPr>
        </p:nvSpPr>
        <p:spPr>
          <a:xfrm>
            <a:off x="1369219" y="1028700"/>
            <a:ext cx="6403181" cy="400050"/>
          </a:xfrm>
        </p:spPr>
        <p:txBody>
          <a:bodyPr/>
          <a:lstStyle/>
          <a:p>
            <a:r>
              <a:rPr lang="zh-CN" altLang="en-US" sz="3600">
                <a:solidFill>
                  <a:srgbClr val="66FF33"/>
                </a:solidFill>
                <a:latin typeface="黑体" panose="02010609060101010101" pitchFamily="49" charset="-122"/>
                <a:ea typeface="黑体" panose="02010609060101010101" pitchFamily="49" charset="-122"/>
              </a:rPr>
              <a:t>一、节能工作背景</a:t>
            </a:r>
          </a:p>
        </p:txBody>
      </p:sp>
      <p:sp>
        <p:nvSpPr>
          <p:cNvPr id="128003" name="Rectangle 3"/>
          <p:cNvSpPr>
            <a:spLocks noGrp="1" noRot="1" noChangeArrowheads="1"/>
          </p:cNvSpPr>
          <p:nvPr>
            <p:ph type="body" idx="1"/>
          </p:nvPr>
        </p:nvSpPr>
        <p:spPr>
          <a:xfrm>
            <a:off x="1257300" y="1714500"/>
            <a:ext cx="6629400" cy="4114800"/>
          </a:xfrm>
        </p:spPr>
        <p:txBody>
          <a:bodyPr/>
          <a:lstStyle/>
          <a:p>
            <a:pPr>
              <a:buFont typeface="Wingdings" panose="05000000000000000000" pitchFamily="2" charset="2"/>
              <a:buNone/>
            </a:pPr>
            <a:r>
              <a:rPr lang="en-US" altLang="zh-CN" sz="2700" b="1">
                <a:solidFill>
                  <a:srgbClr val="FFFF00"/>
                </a:solidFill>
                <a:latin typeface="宋体" panose="02010600030101010101" pitchFamily="2" charset="-122"/>
              </a:rPr>
              <a:t>3</a:t>
            </a:r>
            <a:r>
              <a:rPr lang="zh-CN" altLang="en-US" sz="2700" b="1">
                <a:solidFill>
                  <a:srgbClr val="FFFF00"/>
                </a:solidFill>
                <a:latin typeface="宋体" panose="02010600030101010101" pitchFamily="2" charset="-122"/>
              </a:rPr>
              <a:t>、为何质检系统抓特种设备节能？</a:t>
            </a:r>
            <a:endParaRPr lang="zh-CN" altLang="en-US" sz="2700" b="1">
              <a:effectLst/>
              <a:latin typeface="Times New Roman" panose="02020603050405020304" pitchFamily="18" charset="0"/>
            </a:endParaRPr>
          </a:p>
          <a:p>
            <a:pPr>
              <a:buFont typeface="Wingdings" panose="05000000000000000000" pitchFamily="2" charset="2"/>
              <a:buNone/>
            </a:pPr>
            <a:endParaRPr lang="zh-CN" altLang="en-US">
              <a:solidFill>
                <a:schemeClr val="hlink"/>
              </a:solidFill>
            </a:endParaRPr>
          </a:p>
          <a:p>
            <a:pPr>
              <a:buFont typeface="Wingdings" panose="05000000000000000000" pitchFamily="2" charset="2"/>
              <a:buNone/>
            </a:pPr>
            <a:r>
              <a:rPr lang="zh-CN" altLang="en-US">
                <a:solidFill>
                  <a:schemeClr val="hlink"/>
                </a:solidFill>
              </a:rPr>
              <a:t> </a:t>
            </a:r>
            <a:r>
              <a:rPr lang="zh-CN" altLang="en-US" b="1">
                <a:solidFill>
                  <a:schemeClr val="hlink"/>
                </a:solidFill>
                <a:effectLst/>
              </a:rPr>
              <a:t>有利于实现特种设备安全性与经济性的高度统一</a:t>
            </a:r>
          </a:p>
          <a:p>
            <a:pPr>
              <a:buFont typeface="Wingdings" panose="05000000000000000000" pitchFamily="2" charset="2"/>
              <a:buNone/>
            </a:pPr>
            <a:r>
              <a:rPr lang="zh-CN" altLang="en-US" b="1">
                <a:solidFill>
                  <a:schemeClr val="hlink"/>
                </a:solidFill>
                <a:effectLst/>
              </a:rPr>
              <a:t> 有利于特种设备节能监管工作的到位</a:t>
            </a:r>
          </a:p>
          <a:p>
            <a:pPr>
              <a:buFont typeface="Wingdings" panose="05000000000000000000" pitchFamily="2" charset="2"/>
              <a:buNone/>
            </a:pPr>
            <a:r>
              <a:rPr lang="zh-CN" altLang="en-US" b="1">
                <a:solidFill>
                  <a:schemeClr val="hlink"/>
                </a:solidFill>
                <a:effectLst/>
              </a:rPr>
              <a:t> 有利于降低行政管理成本、减轻企业负担</a:t>
            </a:r>
            <a:endParaRPr lang="zh-CN" altLang="en-US" b="1">
              <a:effectLst/>
            </a:endParaRPr>
          </a:p>
          <a:p>
            <a:pPr>
              <a:buFont typeface="Wingdings" panose="05000000000000000000" pitchFamily="2" charset="2"/>
              <a:buNone/>
            </a:pPr>
            <a:r>
              <a:rPr lang="zh-CN" altLang="en-US" b="1">
                <a:effectLst/>
              </a:rPr>
              <a:t> </a:t>
            </a:r>
          </a:p>
          <a:p>
            <a:pPr>
              <a:buFont typeface="Wingdings" panose="05000000000000000000" pitchFamily="2" charset="2"/>
              <a:buNone/>
            </a:pPr>
            <a:r>
              <a:rPr lang="zh-CN" altLang="en-US" b="1">
                <a:solidFill>
                  <a:srgbClr val="E9172B"/>
                </a:solidFill>
                <a:effectLst/>
              </a:rPr>
              <a:t>  建立安全监察与节能监管相结合的制度</a:t>
            </a:r>
            <a:endParaRPr lang="zh-CN" altLang="en-US"/>
          </a:p>
          <a:p>
            <a:pPr>
              <a:buFont typeface="Wingdings" panose="05000000000000000000" pitchFamily="2" charset="2"/>
              <a:buNone/>
            </a:pPr>
            <a:r>
              <a:rPr lang="zh-CN" altLang="en-US" b="1">
                <a:effectLst/>
              </a:rPr>
              <a:t>  有队伍     有体系    有经验</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第11页/共55页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8002"/>
                                        </p:tgtEl>
                                        <p:attrNameLst>
                                          <p:attrName>style.visibility</p:attrName>
                                        </p:attrNameLst>
                                      </p:cBhvr>
                                      <p:to>
                                        <p:strVal val="visible"/>
                                      </p:to>
                                    </p:set>
                                    <p:anim calcmode="lin" valueType="num">
                                      <p:cBhvr additive="base">
                                        <p:cTn id="7" dur="500" fill="hold"/>
                                        <p:tgtEl>
                                          <p:spTgt spid="128002"/>
                                        </p:tgtEl>
                                        <p:attrNameLst>
                                          <p:attrName>ppt_x</p:attrName>
                                        </p:attrNameLst>
                                      </p:cBhvr>
                                      <p:tavLst>
                                        <p:tav tm="0">
                                          <p:val>
                                            <p:strVal val="1+#ppt_w/2"/>
                                          </p:val>
                                        </p:tav>
                                        <p:tav tm="100000">
                                          <p:val>
                                            <p:strVal val="#ppt_x"/>
                                          </p:val>
                                        </p:tav>
                                      </p:tavLst>
                                    </p:anim>
                                    <p:anim calcmode="lin" valueType="num">
                                      <p:cBhvr additive="base">
                                        <p:cTn id="8" dur="500" fill="hold"/>
                                        <p:tgtEl>
                                          <p:spTgt spid="12800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128003">
                                            <p:txEl>
                                              <p:pRg st="0" end="0"/>
                                            </p:txEl>
                                          </p:spTgt>
                                        </p:tgtEl>
                                        <p:attrNameLst>
                                          <p:attrName>style.visibility</p:attrName>
                                        </p:attrNameLst>
                                      </p:cBhvr>
                                      <p:to>
                                        <p:strVal val="visible"/>
                                      </p:to>
                                    </p:set>
                                    <p:anim calcmode="lin" valueType="num">
                                      <p:cBhvr additive="base">
                                        <p:cTn id="12" dur="500" fill="hold"/>
                                        <p:tgtEl>
                                          <p:spTgt spid="12800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2800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additive="base">
                                        <p:cTn id="17" dur="500" fill="hold"/>
                                        <p:tgtEl>
                                          <p:spTgt spid="12800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2800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128003">
                                            <p:txEl>
                                              <p:pRg st="3" end="3"/>
                                            </p:txEl>
                                          </p:spTgt>
                                        </p:tgtEl>
                                        <p:attrNameLst>
                                          <p:attrName>style.visibility</p:attrName>
                                        </p:attrNameLst>
                                      </p:cBhvr>
                                      <p:to>
                                        <p:strVal val="visible"/>
                                      </p:to>
                                    </p:set>
                                    <p:anim calcmode="lin" valueType="num">
                                      <p:cBhvr additive="base">
                                        <p:cTn id="22" dur="500" fill="hold"/>
                                        <p:tgtEl>
                                          <p:spTgt spid="128003">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2800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128003">
                                            <p:txEl>
                                              <p:pRg st="4" end="4"/>
                                            </p:txEl>
                                          </p:spTgt>
                                        </p:tgtEl>
                                        <p:attrNameLst>
                                          <p:attrName>style.visibility</p:attrName>
                                        </p:attrNameLst>
                                      </p:cBhvr>
                                      <p:to>
                                        <p:strVal val="visible"/>
                                      </p:to>
                                    </p:set>
                                    <p:anim calcmode="lin" valueType="num">
                                      <p:cBhvr additive="base">
                                        <p:cTn id="27" dur="500" fill="hold"/>
                                        <p:tgtEl>
                                          <p:spTgt spid="128003">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2800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6" fill="hold" grpId="0" nodeType="afterEffect">
                                  <p:stCondLst>
                                    <p:cond delay="0"/>
                                  </p:stCondLst>
                                  <p:childTnLst>
                                    <p:set>
                                      <p:cBhvr>
                                        <p:cTn id="31" dur="1" fill="hold">
                                          <p:stCondLst>
                                            <p:cond delay="0"/>
                                          </p:stCondLst>
                                        </p:cTn>
                                        <p:tgtEl>
                                          <p:spTgt spid="128003">
                                            <p:txEl>
                                              <p:pRg st="5" end="5"/>
                                            </p:txEl>
                                          </p:spTgt>
                                        </p:tgtEl>
                                        <p:attrNameLst>
                                          <p:attrName>style.visibility</p:attrName>
                                        </p:attrNameLst>
                                      </p:cBhvr>
                                      <p:to>
                                        <p:strVal val="visible"/>
                                      </p:to>
                                    </p:set>
                                    <p:anim calcmode="lin" valueType="num">
                                      <p:cBhvr additive="base">
                                        <p:cTn id="32" dur="500" fill="hold"/>
                                        <p:tgtEl>
                                          <p:spTgt spid="128003">
                                            <p:txEl>
                                              <p:pRg st="5" end="5"/>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28003">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6" fill="hold" grpId="0" nodeType="afterEffect">
                                  <p:stCondLst>
                                    <p:cond delay="0"/>
                                  </p:stCondLst>
                                  <p:childTnLst>
                                    <p:set>
                                      <p:cBhvr>
                                        <p:cTn id="36" dur="1" fill="hold">
                                          <p:stCondLst>
                                            <p:cond delay="0"/>
                                          </p:stCondLst>
                                        </p:cTn>
                                        <p:tgtEl>
                                          <p:spTgt spid="128003">
                                            <p:txEl>
                                              <p:pRg st="6" end="6"/>
                                            </p:txEl>
                                          </p:spTgt>
                                        </p:tgtEl>
                                        <p:attrNameLst>
                                          <p:attrName>style.visibility</p:attrName>
                                        </p:attrNameLst>
                                      </p:cBhvr>
                                      <p:to>
                                        <p:strVal val="visible"/>
                                      </p:to>
                                    </p:set>
                                    <p:anim calcmode="lin" valueType="num">
                                      <p:cBhvr additive="base">
                                        <p:cTn id="37" dur="500" fill="hold"/>
                                        <p:tgtEl>
                                          <p:spTgt spid="128003">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28003">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6" fill="hold" grpId="0" nodeType="afterEffect">
                                  <p:stCondLst>
                                    <p:cond delay="0"/>
                                  </p:stCondLst>
                                  <p:childTnLst>
                                    <p:set>
                                      <p:cBhvr>
                                        <p:cTn id="41" dur="1" fill="hold">
                                          <p:stCondLst>
                                            <p:cond delay="0"/>
                                          </p:stCondLst>
                                        </p:cTn>
                                        <p:tgtEl>
                                          <p:spTgt spid="128003">
                                            <p:txEl>
                                              <p:pRg st="7" end="7"/>
                                            </p:txEl>
                                          </p:spTgt>
                                        </p:tgtEl>
                                        <p:attrNameLst>
                                          <p:attrName>style.visibility</p:attrName>
                                        </p:attrNameLst>
                                      </p:cBhvr>
                                      <p:to>
                                        <p:strVal val="visible"/>
                                      </p:to>
                                    </p:set>
                                    <p:anim calcmode="lin" valueType="num">
                                      <p:cBhvr additive="base">
                                        <p:cTn id="42" dur="500" fill="hold"/>
                                        <p:tgtEl>
                                          <p:spTgt spid="128003">
                                            <p:txEl>
                                              <p:pRg st="7" end="7"/>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12800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2" grpId="0" autoUpdateAnimBg="0"/>
      <p:bldP spid="128003"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Rot="1" noChangeArrowheads="1"/>
          </p:cNvSpPr>
          <p:nvPr>
            <p:ph type="body" idx="1"/>
          </p:nvPr>
        </p:nvSpPr>
        <p:spPr>
          <a:xfrm>
            <a:off x="1314450" y="1714500"/>
            <a:ext cx="6457950" cy="3943350"/>
          </a:xfrm>
        </p:spPr>
        <p:txBody>
          <a:bodyPr/>
          <a:lstStyle/>
          <a:p>
            <a:pPr>
              <a:buFont typeface="Wingdings" panose="05000000000000000000" pitchFamily="2" charset="2"/>
              <a:buNone/>
            </a:pPr>
            <a:r>
              <a:rPr lang="en-US" altLang="zh-CN" sz="3000" b="1">
                <a:solidFill>
                  <a:srgbClr val="FFFF00"/>
                </a:solidFill>
                <a:latin typeface="宋体" panose="02010600030101010101" pitchFamily="2" charset="-122"/>
              </a:rPr>
              <a:t>4</a:t>
            </a:r>
            <a:r>
              <a:rPr lang="zh-CN" altLang="en-US" sz="3000" b="1">
                <a:solidFill>
                  <a:srgbClr val="FFFF00"/>
                </a:solidFill>
                <a:latin typeface="宋体" panose="02010600030101010101" pitchFamily="2" charset="-122"/>
              </a:rPr>
              <a:t>、节能监管依据</a:t>
            </a:r>
          </a:p>
          <a:p>
            <a:pPr>
              <a:buFont typeface="Wingdings" panose="05000000000000000000" pitchFamily="2" charset="2"/>
              <a:buNone/>
            </a:pPr>
            <a:r>
              <a:rPr lang="zh-CN" altLang="en-US" sz="2100" b="1">
                <a:solidFill>
                  <a:srgbClr val="FFFF00"/>
                </a:solidFill>
                <a:latin typeface="宋体" panose="02010600030101010101" pitchFamily="2" charset="-122"/>
              </a:rPr>
              <a:t>   </a:t>
            </a:r>
            <a:r>
              <a:rPr lang="zh-CN" altLang="en-US" sz="2700" b="1">
                <a:solidFill>
                  <a:schemeClr val="hlink"/>
                </a:solidFill>
                <a:latin typeface="宋体" panose="02010600030101010101" pitchFamily="2" charset="-122"/>
              </a:rPr>
              <a:t>节能法 第十六条</a:t>
            </a:r>
          </a:p>
          <a:p>
            <a:pPr>
              <a:buFont typeface="Wingdings" panose="05000000000000000000" pitchFamily="2" charset="2"/>
              <a:buNone/>
            </a:pPr>
            <a:r>
              <a:rPr lang="zh-CN" altLang="en-US" sz="2700" b="1">
                <a:solidFill>
                  <a:schemeClr val="hlink"/>
                </a:solidFill>
                <a:latin typeface="宋体" panose="02010600030101010101" pitchFamily="2" charset="-122"/>
              </a:rPr>
              <a:t>    </a:t>
            </a:r>
            <a:r>
              <a:rPr lang="zh-CN" altLang="en-US" sz="2700" b="1">
                <a:effectLst/>
                <a:latin typeface="宋体" panose="02010600030101010101" pitchFamily="2" charset="-122"/>
              </a:rPr>
              <a:t>对高耗能的特种设备，按照国务院的规定实行节能审查和监管</a:t>
            </a:r>
            <a:r>
              <a:rPr lang="zh-CN" altLang="en-US" sz="2700">
                <a:solidFill>
                  <a:schemeClr val="hlink"/>
                </a:solidFill>
                <a:latin typeface="宋体" panose="02010600030101010101" pitchFamily="2" charset="-122"/>
              </a:rPr>
              <a:t> </a:t>
            </a:r>
          </a:p>
          <a:p>
            <a:pPr>
              <a:buFont typeface="Wingdings" panose="05000000000000000000" pitchFamily="2" charset="2"/>
              <a:buNone/>
            </a:pPr>
            <a:r>
              <a:rPr lang="zh-CN" altLang="en-US" sz="2700">
                <a:solidFill>
                  <a:schemeClr val="hlink"/>
                </a:solidFill>
                <a:latin typeface="宋体" panose="02010600030101010101" pitchFamily="2" charset="-122"/>
              </a:rPr>
              <a:t>    特种设备安全监察条例</a:t>
            </a:r>
          </a:p>
          <a:p>
            <a:pPr>
              <a:buFont typeface="Wingdings" panose="05000000000000000000" pitchFamily="2" charset="2"/>
              <a:buNone/>
            </a:pPr>
            <a:r>
              <a:rPr lang="zh-CN" altLang="en-US" sz="2700">
                <a:solidFill>
                  <a:schemeClr val="hlink"/>
                </a:solidFill>
                <a:latin typeface="宋体" panose="02010600030101010101" pitchFamily="2" charset="-122"/>
              </a:rPr>
              <a:t>    高耗能特种设备节能监管办法</a:t>
            </a:r>
          </a:p>
          <a:p>
            <a:pPr>
              <a:buFont typeface="Wingdings" panose="05000000000000000000" pitchFamily="2" charset="2"/>
              <a:buNone/>
            </a:pPr>
            <a:r>
              <a:rPr lang="zh-CN" altLang="en-US" sz="2700">
                <a:solidFill>
                  <a:schemeClr val="hlink"/>
                </a:solidFill>
                <a:latin typeface="宋体" panose="02010600030101010101" pitchFamily="2" charset="-122"/>
              </a:rPr>
              <a:t>    </a:t>
            </a:r>
            <a:r>
              <a:rPr lang="zh-CN" altLang="en-US" sz="2700">
                <a:solidFill>
                  <a:srgbClr val="00FF99"/>
                </a:solidFill>
                <a:latin typeface="宋体" panose="02010600030101010101" pitchFamily="2" charset="-122"/>
              </a:rPr>
              <a:t>锅炉节能技术监管规程</a:t>
            </a:r>
          </a:p>
        </p:txBody>
      </p:sp>
      <p:sp>
        <p:nvSpPr>
          <p:cNvPr id="190467" name="Rectangle 3"/>
          <p:cNvSpPr>
            <a:spLocks noGrp="1" noRot="1" noChangeArrowheads="1"/>
          </p:cNvSpPr>
          <p:nvPr>
            <p:ph type="title"/>
          </p:nvPr>
        </p:nvSpPr>
        <p:spPr>
          <a:xfrm>
            <a:off x="1618060" y="998935"/>
            <a:ext cx="6382940" cy="789384"/>
          </a:xfrm>
          <a:noFill/>
          <a:extLst>
            <a:ext uri="{909E8E84-426E-40DD-AFC4-6F175D3DCCD1}">
              <a14:hiddenFill xmlns:a14="http://schemas.microsoft.com/office/drawing/2010/main">
                <a:gradFill rotWithShape="0">
                  <a:gsLst>
                    <a:gs pos="0">
                      <a:srgbClr val="99CC00">
                        <a:gamma/>
                        <a:shade val="60784"/>
                        <a:invGamma/>
                      </a:srgbClr>
                    </a:gs>
                    <a:gs pos="50000">
                      <a:srgbClr val="99CC00"/>
                    </a:gs>
                    <a:gs pos="100000">
                      <a:srgbClr val="99CC00">
                        <a:gamma/>
                        <a:shade val="60784"/>
                        <a:invGamma/>
                      </a:srgbClr>
                    </a:gs>
                  </a:gsLst>
                  <a:lin ang="5400000" scaled="1"/>
                </a:gradFill>
              </a14:hiddenFill>
            </a:ext>
          </a:extLst>
        </p:spPr>
        <p:txBody>
          <a:bodyPr/>
          <a:lstStyle/>
          <a:p>
            <a:r>
              <a:rPr lang="zh-CN" altLang="en-US" sz="3600">
                <a:solidFill>
                  <a:srgbClr val="66FF33"/>
                </a:solidFill>
                <a:latin typeface="黑体" panose="02010609060101010101" pitchFamily="49" charset="-122"/>
                <a:ea typeface="黑体" panose="02010609060101010101" pitchFamily="49" charset="-122"/>
              </a:rPr>
              <a:t>一、节能工作背景</a:t>
            </a:r>
          </a:p>
        </p:txBody>
      </p:sp>
      <p:sp>
        <p:nvSpPr>
          <p:cNvPr id="190468" name="Text Box 4"/>
          <p:cNvSpPr txBox="1">
            <a:spLocks noChangeArrowheads="1"/>
          </p:cNvSpPr>
          <p:nvPr/>
        </p:nvSpPr>
        <p:spPr bwMode="auto">
          <a:xfrm>
            <a:off x="3086100" y="4629150"/>
            <a:ext cx="24574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endParaRPr lang="zh-CN" altLang="zh-CN" sz="1800"/>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第12页/共55页</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190467"/>
                                        </p:tgtEl>
                                        <p:attrNameLst>
                                          <p:attrName>ppt_x</p:attrName>
                                          <p:attrName>ppt_y</p:attrName>
                                        </p:attrNameLst>
                                      </p:cBhvr>
                                    </p:animMotion>
                                  </p:childTnLst>
                                </p:cTn>
                              </p:par>
                            </p:childTnLst>
                          </p:cTn>
                        </p:par>
                        <p:par>
                          <p:cTn id="7" fill="hold">
                            <p:stCondLst>
                              <p:cond delay="0"/>
                            </p:stCondLst>
                            <p:childTnLst>
                              <p:par>
                                <p:cTn id="8" presetID="10" presetClass="entr" presetSubtype="0" fill="hold" grpId="0" nodeType="afterEffect">
                                  <p:stCondLst>
                                    <p:cond delay="0"/>
                                  </p:stCondLst>
                                  <p:childTnLst>
                                    <p:set>
                                      <p:cBhvr>
                                        <p:cTn id="9" dur="indefinite" fill="hold">
                                          <p:stCondLst>
                                            <p:cond delay="0"/>
                                          </p:stCondLst>
                                        </p:cTn>
                                        <p:tgtEl>
                                          <p:spTgt spid="190466">
                                            <p:txEl>
                                              <p:pRg st="0" end="0"/>
                                            </p:txEl>
                                          </p:spTgt>
                                        </p:tgtEl>
                                        <p:attrNameLst>
                                          <p:attrName>style.visibility</p:attrName>
                                        </p:attrNameLst>
                                      </p:cBhvr>
                                      <p:to>
                                        <p:strVal val="visible"/>
                                      </p:to>
                                    </p:set>
                                    <p:animEffect transition="in" filter="fade">
                                      <p:cBhvr>
                                        <p:cTn id="10" dur="1000">
                                          <p:stCondLst>
                                            <p:cond delay="0"/>
                                          </p:stCondLst>
                                        </p:cTn>
                                        <p:tgtEl>
                                          <p:spTgt spid="190466">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indefinite" fill="hold">
                                          <p:stCondLst>
                                            <p:cond delay="0"/>
                                          </p:stCondLst>
                                        </p:cTn>
                                        <p:tgtEl>
                                          <p:spTgt spid="190466">
                                            <p:txEl>
                                              <p:pRg st="1" end="1"/>
                                            </p:txEl>
                                          </p:spTgt>
                                        </p:tgtEl>
                                        <p:attrNameLst>
                                          <p:attrName>style.visibility</p:attrName>
                                        </p:attrNameLst>
                                      </p:cBhvr>
                                      <p:to>
                                        <p:strVal val="visible"/>
                                      </p:to>
                                    </p:set>
                                    <p:animEffect transition="in" filter="fade">
                                      <p:cBhvr>
                                        <p:cTn id="14" dur="1000">
                                          <p:stCondLst>
                                            <p:cond delay="0"/>
                                          </p:stCondLst>
                                        </p:cTn>
                                        <p:tgtEl>
                                          <p:spTgt spid="190466">
                                            <p:txEl>
                                              <p:pRg st="1" end="1"/>
                                            </p:txEl>
                                          </p:spTgt>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indefinite" fill="hold">
                                          <p:stCondLst>
                                            <p:cond delay="0"/>
                                          </p:stCondLst>
                                        </p:cTn>
                                        <p:tgtEl>
                                          <p:spTgt spid="190466">
                                            <p:txEl>
                                              <p:pRg st="2" end="2"/>
                                            </p:txEl>
                                          </p:spTgt>
                                        </p:tgtEl>
                                        <p:attrNameLst>
                                          <p:attrName>style.visibility</p:attrName>
                                        </p:attrNameLst>
                                      </p:cBhvr>
                                      <p:to>
                                        <p:strVal val="visible"/>
                                      </p:to>
                                    </p:set>
                                    <p:animEffect transition="in" filter="fade">
                                      <p:cBhvr>
                                        <p:cTn id="18" dur="1000">
                                          <p:stCondLst>
                                            <p:cond delay="0"/>
                                          </p:stCondLst>
                                        </p:cTn>
                                        <p:tgtEl>
                                          <p:spTgt spid="190466">
                                            <p:txEl>
                                              <p:pRg st="2" end="2"/>
                                            </p:txEl>
                                          </p:spTgt>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indefinite" fill="hold">
                                          <p:stCondLst>
                                            <p:cond delay="0"/>
                                          </p:stCondLst>
                                        </p:cTn>
                                        <p:tgtEl>
                                          <p:spTgt spid="190466">
                                            <p:txEl>
                                              <p:pRg st="3" end="3"/>
                                            </p:txEl>
                                          </p:spTgt>
                                        </p:tgtEl>
                                        <p:attrNameLst>
                                          <p:attrName>style.visibility</p:attrName>
                                        </p:attrNameLst>
                                      </p:cBhvr>
                                      <p:to>
                                        <p:strVal val="visible"/>
                                      </p:to>
                                    </p:set>
                                    <p:animEffect transition="in" filter="fade">
                                      <p:cBhvr>
                                        <p:cTn id="22" dur="1000">
                                          <p:stCondLst>
                                            <p:cond delay="0"/>
                                          </p:stCondLst>
                                        </p:cTn>
                                        <p:tgtEl>
                                          <p:spTgt spid="190466">
                                            <p:txEl>
                                              <p:pRg st="3" end="3"/>
                                            </p:txEl>
                                          </p:spTgt>
                                        </p:tgtEl>
                                      </p:cBhvr>
                                    </p:animEffect>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indefinite" fill="hold">
                                          <p:stCondLst>
                                            <p:cond delay="0"/>
                                          </p:stCondLst>
                                        </p:cTn>
                                        <p:tgtEl>
                                          <p:spTgt spid="190466">
                                            <p:txEl>
                                              <p:pRg st="4" end="4"/>
                                            </p:txEl>
                                          </p:spTgt>
                                        </p:tgtEl>
                                        <p:attrNameLst>
                                          <p:attrName>style.visibility</p:attrName>
                                        </p:attrNameLst>
                                      </p:cBhvr>
                                      <p:to>
                                        <p:strVal val="visible"/>
                                      </p:to>
                                    </p:set>
                                    <p:animEffect transition="in" filter="fade">
                                      <p:cBhvr>
                                        <p:cTn id="26" dur="1000">
                                          <p:stCondLst>
                                            <p:cond delay="0"/>
                                          </p:stCondLst>
                                        </p:cTn>
                                        <p:tgtEl>
                                          <p:spTgt spid="190466">
                                            <p:txEl>
                                              <p:pRg st="4" end="4"/>
                                            </p:txEl>
                                          </p:spTgt>
                                        </p:tgtEl>
                                      </p:cBhvr>
                                    </p:animEffect>
                                  </p:childTnLst>
                                </p:cTn>
                              </p:par>
                            </p:childTnLst>
                          </p:cTn>
                        </p:par>
                        <p:par>
                          <p:cTn id="27" fill="hold">
                            <p:stCondLst>
                              <p:cond delay="5000"/>
                            </p:stCondLst>
                            <p:childTnLst>
                              <p:par>
                                <p:cTn id="28" presetID="10" presetClass="entr" presetSubtype="0" fill="hold" grpId="0" nodeType="afterEffect">
                                  <p:stCondLst>
                                    <p:cond delay="0"/>
                                  </p:stCondLst>
                                  <p:childTnLst>
                                    <p:set>
                                      <p:cBhvr>
                                        <p:cTn id="29" dur="indefinite" fill="hold">
                                          <p:stCondLst>
                                            <p:cond delay="0"/>
                                          </p:stCondLst>
                                        </p:cTn>
                                        <p:tgtEl>
                                          <p:spTgt spid="190466">
                                            <p:txEl>
                                              <p:pRg st="5" end="5"/>
                                            </p:txEl>
                                          </p:spTgt>
                                        </p:tgtEl>
                                        <p:attrNameLst>
                                          <p:attrName>style.visibility</p:attrName>
                                        </p:attrNameLst>
                                      </p:cBhvr>
                                      <p:to>
                                        <p:strVal val="visible"/>
                                      </p:to>
                                    </p:set>
                                    <p:animEffect transition="in" filter="fade">
                                      <p:cBhvr>
                                        <p:cTn id="30" dur="1000">
                                          <p:stCondLst>
                                            <p:cond delay="0"/>
                                          </p:stCondLst>
                                        </p:cTn>
                                        <p:tgtEl>
                                          <p:spTgt spid="1904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6" grpId="0" uiExpand="1" build="p"/>
      <p:bldP spid="19046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Rot="1" noChangeArrowheads="1"/>
          </p:cNvSpPr>
          <p:nvPr>
            <p:ph type="body" idx="1"/>
          </p:nvPr>
        </p:nvSpPr>
        <p:spPr>
          <a:xfrm>
            <a:off x="1257300" y="1771650"/>
            <a:ext cx="6572250" cy="3943350"/>
          </a:xfrm>
        </p:spPr>
        <p:txBody>
          <a:bodyPr/>
          <a:lstStyle/>
          <a:p>
            <a:pPr algn="just">
              <a:buFont typeface="Wingdings" panose="05000000000000000000" pitchFamily="2" charset="2"/>
              <a:buNone/>
            </a:pPr>
            <a:r>
              <a:rPr lang="zh-CN" altLang="en-US" b="1">
                <a:solidFill>
                  <a:srgbClr val="FFFF00"/>
                </a:solidFill>
                <a:effectLst/>
              </a:rPr>
              <a:t>（</a:t>
            </a:r>
            <a:r>
              <a:rPr lang="en-US" altLang="zh-CN" b="1">
                <a:solidFill>
                  <a:srgbClr val="FFFF00"/>
                </a:solidFill>
                <a:effectLst/>
              </a:rPr>
              <a:t>1</a:t>
            </a:r>
            <a:r>
              <a:rPr lang="zh-CN" altLang="en-US" b="1">
                <a:solidFill>
                  <a:srgbClr val="FFFF00"/>
                </a:solidFill>
                <a:effectLst/>
              </a:rPr>
              <a:t>）高耗能特种设备的</a:t>
            </a:r>
            <a:r>
              <a:rPr lang="zh-CN" altLang="en-US" b="1">
                <a:solidFill>
                  <a:srgbClr val="FFFF00"/>
                </a:solidFill>
              </a:rPr>
              <a:t>市场准入与退出机制尚未建立</a:t>
            </a:r>
            <a:endParaRPr lang="zh-CN" altLang="en-US" b="1">
              <a:solidFill>
                <a:srgbClr val="FFFF00"/>
              </a:solidFill>
              <a:effectLst/>
            </a:endParaRPr>
          </a:p>
          <a:p>
            <a:pPr algn="just">
              <a:buFont typeface="Wingdings" panose="05000000000000000000" pitchFamily="2" charset="2"/>
              <a:buNone/>
            </a:pPr>
            <a:r>
              <a:rPr lang="zh-CN" altLang="en-US" b="1">
                <a:solidFill>
                  <a:srgbClr val="FF0000"/>
                </a:solidFill>
                <a:effectLst/>
              </a:rPr>
              <a:t>   </a:t>
            </a:r>
            <a:r>
              <a:rPr lang="zh-CN" altLang="en-US">
                <a:solidFill>
                  <a:srgbClr val="FF0000"/>
                </a:solidFill>
                <a:effectLst/>
              </a:rPr>
              <a:t>过去：</a:t>
            </a:r>
          </a:p>
          <a:p>
            <a:pPr algn="just">
              <a:buFont typeface="Wingdings" panose="05000000000000000000" pitchFamily="2" charset="2"/>
              <a:buNone/>
            </a:pPr>
            <a:r>
              <a:rPr lang="zh-CN" altLang="en-US">
                <a:effectLst/>
              </a:rPr>
              <a:t>   </a:t>
            </a:r>
            <a:r>
              <a:rPr lang="zh-CN" altLang="en-US">
                <a:solidFill>
                  <a:schemeClr val="hlink"/>
                </a:solidFill>
                <a:effectLst/>
              </a:rPr>
              <a:t>只有宏观能源管理</a:t>
            </a:r>
            <a:r>
              <a:rPr lang="zh-CN" altLang="en-US">
                <a:solidFill>
                  <a:schemeClr val="hlink"/>
                </a:solidFill>
              </a:rPr>
              <a:t> </a:t>
            </a:r>
            <a:endParaRPr lang="zh-CN" altLang="en-US" sz="3000">
              <a:solidFill>
                <a:schemeClr val="hlink"/>
              </a:solidFill>
              <a:effectLst/>
              <a:latin typeface="黑体" panose="02010609060101010101" pitchFamily="49" charset="-122"/>
              <a:ea typeface="黑体" panose="02010609060101010101" pitchFamily="49" charset="-122"/>
            </a:endParaRPr>
          </a:p>
          <a:p>
            <a:pPr algn="just">
              <a:buFont typeface="Wingdings" panose="05000000000000000000" pitchFamily="2" charset="2"/>
              <a:buNone/>
            </a:pPr>
            <a:r>
              <a:rPr lang="zh-CN" altLang="en-US">
                <a:solidFill>
                  <a:schemeClr val="hlink"/>
                </a:solidFill>
              </a:rPr>
              <a:t>   监管环节弱化甚至取消</a:t>
            </a:r>
            <a:r>
              <a:rPr lang="zh-CN" altLang="en-US"/>
              <a:t> </a:t>
            </a:r>
          </a:p>
          <a:p>
            <a:pPr algn="just">
              <a:buFont typeface="Wingdings" panose="05000000000000000000" pitchFamily="2" charset="2"/>
              <a:buNone/>
            </a:pPr>
            <a:r>
              <a:rPr lang="zh-CN" altLang="en-US"/>
              <a:t>   </a:t>
            </a:r>
            <a:r>
              <a:rPr lang="zh-CN" altLang="en-US">
                <a:solidFill>
                  <a:srgbClr val="FF0000"/>
                </a:solidFill>
              </a:rPr>
              <a:t>现在：</a:t>
            </a:r>
          </a:p>
          <a:p>
            <a:pPr algn="just">
              <a:buFont typeface="Wingdings" panose="05000000000000000000" pitchFamily="2" charset="2"/>
              <a:buNone/>
            </a:pPr>
            <a:r>
              <a:rPr lang="zh-CN" altLang="en-US"/>
              <a:t>  </a:t>
            </a:r>
            <a:r>
              <a:rPr lang="zh-CN" altLang="en-US">
                <a:solidFill>
                  <a:schemeClr val="hlink"/>
                </a:solidFill>
              </a:rPr>
              <a:t>节能监管体系刚刚启动</a:t>
            </a:r>
          </a:p>
          <a:p>
            <a:pPr algn="just">
              <a:buFont typeface="Wingdings" panose="05000000000000000000" pitchFamily="2" charset="2"/>
              <a:buNone/>
            </a:pPr>
            <a:r>
              <a:rPr lang="zh-CN" altLang="en-US">
                <a:solidFill>
                  <a:schemeClr val="hlink"/>
                </a:solidFill>
              </a:rPr>
              <a:t>  没有建立强制性的市场准入与退出机制  </a:t>
            </a:r>
          </a:p>
          <a:p>
            <a:pPr algn="just">
              <a:buFont typeface="Wingdings" panose="05000000000000000000" pitchFamily="2" charset="2"/>
              <a:buNone/>
            </a:pPr>
            <a:r>
              <a:rPr lang="zh-CN" altLang="en-US">
                <a:solidFill>
                  <a:schemeClr val="hlink"/>
                </a:solidFill>
              </a:rPr>
              <a:t>  无法进行全过程的节能监管</a:t>
            </a:r>
            <a:r>
              <a:rPr lang="zh-CN" altLang="en-US"/>
              <a:t> </a:t>
            </a:r>
          </a:p>
          <a:p>
            <a:pPr algn="just">
              <a:buFont typeface="Wingdings" panose="05000000000000000000" pitchFamily="2" charset="2"/>
              <a:buNone/>
            </a:pPr>
            <a:endParaRPr lang="en-US" altLang="zh-CN"/>
          </a:p>
        </p:txBody>
      </p:sp>
      <p:sp>
        <p:nvSpPr>
          <p:cNvPr id="99331" name="Rectangle 3"/>
          <p:cNvSpPr>
            <a:spLocks noGrp="1" noRot="1" noChangeArrowheads="1"/>
          </p:cNvSpPr>
          <p:nvPr>
            <p:ph type="title"/>
          </p:nvPr>
        </p:nvSpPr>
        <p:spPr>
          <a:xfrm>
            <a:off x="1369219" y="857250"/>
            <a:ext cx="6382941" cy="789385"/>
          </a:xfrm>
          <a:noFill/>
          <a:extLst>
            <a:ext uri="{909E8E84-426E-40DD-AFC4-6F175D3DCCD1}">
              <a14:hiddenFill xmlns:a14="http://schemas.microsoft.com/office/drawing/2010/main">
                <a:gradFill rotWithShape="0">
                  <a:gsLst>
                    <a:gs pos="0">
                      <a:srgbClr val="99CC00">
                        <a:gamma/>
                        <a:shade val="60784"/>
                        <a:invGamma/>
                      </a:srgbClr>
                    </a:gs>
                    <a:gs pos="50000">
                      <a:srgbClr val="99CC00"/>
                    </a:gs>
                    <a:gs pos="100000">
                      <a:srgbClr val="99CC00">
                        <a:gamma/>
                        <a:shade val="60784"/>
                        <a:invGamma/>
                      </a:srgbClr>
                    </a:gs>
                  </a:gsLst>
                  <a:lin ang="5400000" scaled="1"/>
                </a:gradFill>
              </a14:hiddenFill>
            </a:ext>
          </a:extLst>
        </p:spPr>
        <p:txBody>
          <a:bodyPr/>
          <a:lstStyle/>
          <a:p>
            <a:r>
              <a:rPr lang="zh-CN" altLang="en-US" sz="3600">
                <a:solidFill>
                  <a:srgbClr val="66FF33"/>
                </a:solidFill>
                <a:latin typeface="黑体" panose="02010609060101010101" pitchFamily="49" charset="-122"/>
                <a:ea typeface="黑体" panose="02010609060101010101" pitchFamily="49" charset="-122"/>
              </a:rPr>
              <a:t>二、节能工作面临的问题</a:t>
            </a:r>
          </a:p>
        </p:txBody>
      </p:sp>
      <p:sp>
        <p:nvSpPr>
          <p:cNvPr id="99339" name="Text Box 11"/>
          <p:cNvSpPr txBox="1">
            <a:spLocks noChangeArrowheads="1"/>
          </p:cNvSpPr>
          <p:nvPr/>
        </p:nvSpPr>
        <p:spPr bwMode="auto">
          <a:xfrm>
            <a:off x="3086100" y="4629150"/>
            <a:ext cx="24574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endParaRPr lang="zh-CN" altLang="zh-CN" sz="1800"/>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第13页/共55页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dissolve">
                                      <p:cBhvr>
                                        <p:cTn id="7" dur="500"/>
                                        <p:tgtEl>
                                          <p:spTgt spid="99331"/>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99330">
                                            <p:txEl>
                                              <p:pRg st="0" end="0"/>
                                            </p:txEl>
                                          </p:spTgt>
                                        </p:tgtEl>
                                        <p:attrNameLst>
                                          <p:attrName>style.visibility</p:attrName>
                                        </p:attrNameLst>
                                      </p:cBhvr>
                                      <p:to>
                                        <p:strVal val="visible"/>
                                      </p:to>
                                    </p:set>
                                    <p:animEffect transition="in" filter="dissolve">
                                      <p:cBhvr>
                                        <p:cTn id="11" dur="500"/>
                                        <p:tgtEl>
                                          <p:spTgt spid="99330">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99330">
                                            <p:txEl>
                                              <p:pRg st="1" end="1"/>
                                            </p:txEl>
                                          </p:spTgt>
                                        </p:tgtEl>
                                        <p:attrNameLst>
                                          <p:attrName>style.visibility</p:attrName>
                                        </p:attrNameLst>
                                      </p:cBhvr>
                                      <p:to>
                                        <p:strVal val="visible"/>
                                      </p:to>
                                    </p:set>
                                    <p:animEffect transition="in" filter="dissolve">
                                      <p:cBhvr>
                                        <p:cTn id="15" dur="500"/>
                                        <p:tgtEl>
                                          <p:spTgt spid="99330">
                                            <p:txEl>
                                              <p:pRg st="1" end="1"/>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99330">
                                            <p:txEl>
                                              <p:pRg st="2" end="2"/>
                                            </p:txEl>
                                          </p:spTgt>
                                        </p:tgtEl>
                                        <p:attrNameLst>
                                          <p:attrName>style.visibility</p:attrName>
                                        </p:attrNameLst>
                                      </p:cBhvr>
                                      <p:to>
                                        <p:strVal val="visible"/>
                                      </p:to>
                                    </p:set>
                                    <p:animEffect transition="in" filter="dissolve">
                                      <p:cBhvr>
                                        <p:cTn id="19" dur="500"/>
                                        <p:tgtEl>
                                          <p:spTgt spid="99330">
                                            <p:txEl>
                                              <p:pRg st="2" end="2"/>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99330">
                                            <p:txEl>
                                              <p:pRg st="3" end="3"/>
                                            </p:txEl>
                                          </p:spTgt>
                                        </p:tgtEl>
                                        <p:attrNameLst>
                                          <p:attrName>style.visibility</p:attrName>
                                        </p:attrNameLst>
                                      </p:cBhvr>
                                      <p:to>
                                        <p:strVal val="visible"/>
                                      </p:to>
                                    </p:set>
                                    <p:animEffect transition="in" filter="dissolve">
                                      <p:cBhvr>
                                        <p:cTn id="23" dur="500"/>
                                        <p:tgtEl>
                                          <p:spTgt spid="99330">
                                            <p:txEl>
                                              <p:pRg st="3" end="3"/>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99330">
                                            <p:txEl>
                                              <p:pRg st="4" end="4"/>
                                            </p:txEl>
                                          </p:spTgt>
                                        </p:tgtEl>
                                        <p:attrNameLst>
                                          <p:attrName>style.visibility</p:attrName>
                                        </p:attrNameLst>
                                      </p:cBhvr>
                                      <p:to>
                                        <p:strVal val="visible"/>
                                      </p:to>
                                    </p:set>
                                    <p:animEffect transition="in" filter="dissolve">
                                      <p:cBhvr>
                                        <p:cTn id="27" dur="500"/>
                                        <p:tgtEl>
                                          <p:spTgt spid="99330">
                                            <p:txEl>
                                              <p:pRg st="4" end="4"/>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99330">
                                            <p:txEl>
                                              <p:pRg st="5" end="5"/>
                                            </p:txEl>
                                          </p:spTgt>
                                        </p:tgtEl>
                                        <p:attrNameLst>
                                          <p:attrName>style.visibility</p:attrName>
                                        </p:attrNameLst>
                                      </p:cBhvr>
                                      <p:to>
                                        <p:strVal val="visible"/>
                                      </p:to>
                                    </p:set>
                                    <p:animEffect transition="in" filter="dissolve">
                                      <p:cBhvr>
                                        <p:cTn id="31" dur="500"/>
                                        <p:tgtEl>
                                          <p:spTgt spid="99330">
                                            <p:txEl>
                                              <p:pRg st="5" end="5"/>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99330">
                                            <p:txEl>
                                              <p:pRg st="6" end="6"/>
                                            </p:txEl>
                                          </p:spTgt>
                                        </p:tgtEl>
                                        <p:attrNameLst>
                                          <p:attrName>style.visibility</p:attrName>
                                        </p:attrNameLst>
                                      </p:cBhvr>
                                      <p:to>
                                        <p:strVal val="visible"/>
                                      </p:to>
                                    </p:set>
                                    <p:animEffect transition="in" filter="dissolve">
                                      <p:cBhvr>
                                        <p:cTn id="35" dur="500"/>
                                        <p:tgtEl>
                                          <p:spTgt spid="99330">
                                            <p:txEl>
                                              <p:pRg st="6" end="6"/>
                                            </p:txEl>
                                          </p:spTgt>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99330">
                                            <p:txEl>
                                              <p:pRg st="7" end="7"/>
                                            </p:txEl>
                                          </p:spTgt>
                                        </p:tgtEl>
                                        <p:attrNameLst>
                                          <p:attrName>style.visibility</p:attrName>
                                        </p:attrNameLst>
                                      </p:cBhvr>
                                      <p:to>
                                        <p:strVal val="visible"/>
                                      </p:to>
                                    </p:set>
                                    <p:animEffect transition="in" filter="dissolve">
                                      <p:cBhvr>
                                        <p:cTn id="39" dur="500"/>
                                        <p:tgtEl>
                                          <p:spTgt spid="99330">
                                            <p:txEl>
                                              <p:pRg st="7" end="7"/>
                                            </p:txEl>
                                          </p:spTgt>
                                        </p:tgtEl>
                                      </p:cBhvr>
                                    </p:animEffect>
                                  </p:childTnLst>
                                </p:cTn>
                              </p:par>
                            </p:childTnLst>
                          </p:cTn>
                        </p:par>
                        <p:par>
                          <p:cTn id="40" fill="hold">
                            <p:stCondLst>
                              <p:cond delay="4500"/>
                            </p:stCondLst>
                            <p:childTnLst>
                              <p:par>
                                <p:cTn id="41" presetID="2" presetClass="entr" presetSubtype="8" fill="hold" grpId="0" nodeType="afterEffect" nodePh="1">
                                  <p:stCondLst>
                                    <p:cond delay="0"/>
                                  </p:stCondLst>
                                  <p:endCondLst>
                                    <p:cond evt="begin" delay="0">
                                      <p:tn val="41"/>
                                    </p:cond>
                                  </p:endCondLst>
                                  <p:childTnLst>
                                    <p:set>
                                      <p:cBhvr>
                                        <p:cTn id="42" dur="1" fill="hold">
                                          <p:stCondLst>
                                            <p:cond delay="0"/>
                                          </p:stCondLst>
                                        </p:cTn>
                                        <p:tgtEl>
                                          <p:spTgt spid="99339"/>
                                        </p:tgtEl>
                                        <p:attrNameLst>
                                          <p:attrName>style.visibility</p:attrName>
                                        </p:attrNameLst>
                                      </p:cBhvr>
                                      <p:to>
                                        <p:strVal val="visible"/>
                                      </p:to>
                                    </p:set>
                                    <p:anim calcmode="lin" valueType="num">
                                      <p:cBhvr additive="base">
                                        <p:cTn id="43" dur="500" fill="hold"/>
                                        <p:tgtEl>
                                          <p:spTgt spid="99339"/>
                                        </p:tgtEl>
                                        <p:attrNameLst>
                                          <p:attrName>ppt_x</p:attrName>
                                        </p:attrNameLst>
                                      </p:cBhvr>
                                      <p:tavLst>
                                        <p:tav tm="0">
                                          <p:val>
                                            <p:strVal val="0-#ppt_w/2"/>
                                          </p:val>
                                        </p:tav>
                                        <p:tav tm="100000">
                                          <p:val>
                                            <p:strVal val="#ppt_x"/>
                                          </p:val>
                                        </p:tav>
                                      </p:tavLst>
                                    </p:anim>
                                    <p:anim calcmode="lin" valueType="num">
                                      <p:cBhvr additive="base">
                                        <p:cTn id="44" dur="500" fill="hold"/>
                                        <p:tgtEl>
                                          <p:spTgt spid="993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build="p"/>
      <p:bldP spid="99331" grpId="0"/>
      <p:bldP spid="99339"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4194"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二、节能工作面临的问题</a:t>
            </a:r>
          </a:p>
        </p:txBody>
      </p:sp>
      <p:sp>
        <p:nvSpPr>
          <p:cNvPr id="264195" name="Rectangle 3"/>
          <p:cNvSpPr>
            <a:spLocks noGrp="1" noRot="1" noChangeArrowheads="1"/>
          </p:cNvSpPr>
          <p:nvPr>
            <p:ph type="body" idx="1"/>
          </p:nvPr>
        </p:nvSpPr>
        <p:spPr/>
        <p:txBody>
          <a:bodyPr/>
          <a:lstStyle/>
          <a:p>
            <a:pPr>
              <a:buFont typeface="Wingdings" panose="05000000000000000000" pitchFamily="2" charset="2"/>
              <a:buNone/>
            </a:pPr>
            <a:r>
              <a:rPr lang="zh-CN" altLang="en-US" b="1">
                <a:solidFill>
                  <a:srgbClr val="FFFF00"/>
                </a:solidFill>
                <a:effectLst/>
              </a:rPr>
              <a:t>（</a:t>
            </a:r>
            <a:r>
              <a:rPr lang="en-US" altLang="zh-CN" b="1">
                <a:solidFill>
                  <a:srgbClr val="FFFF00"/>
                </a:solidFill>
                <a:effectLst/>
              </a:rPr>
              <a:t>2</a:t>
            </a:r>
            <a:r>
              <a:rPr lang="zh-CN" altLang="en-US" b="1">
                <a:solidFill>
                  <a:srgbClr val="FFFF00"/>
                </a:solidFill>
                <a:effectLst/>
              </a:rPr>
              <a:t>）特种设备节能法规标准不完善</a:t>
            </a:r>
          </a:p>
          <a:p>
            <a:pPr>
              <a:buFont typeface="Wingdings" panose="05000000000000000000" pitchFamily="2" charset="2"/>
              <a:buNone/>
            </a:pPr>
            <a:r>
              <a:rPr lang="zh-CN" altLang="en-US" b="1">
                <a:effectLst/>
              </a:rPr>
              <a:t>   </a:t>
            </a:r>
          </a:p>
          <a:p>
            <a:pPr>
              <a:buFont typeface="Wingdings" panose="05000000000000000000" pitchFamily="2" charset="2"/>
              <a:buNone/>
            </a:pPr>
            <a:r>
              <a:rPr lang="zh-CN" altLang="en-US" b="1">
                <a:effectLst/>
              </a:rPr>
              <a:t>   </a:t>
            </a:r>
            <a:r>
              <a:rPr lang="zh-CN" altLang="en-US" sz="2700" b="1">
                <a:solidFill>
                  <a:srgbClr val="ED1D40"/>
                </a:solidFill>
                <a:effectLst/>
              </a:rPr>
              <a:t>☆</a:t>
            </a:r>
            <a:r>
              <a:rPr lang="zh-CN" altLang="en-US" b="1">
                <a:solidFill>
                  <a:schemeClr val="hlink"/>
                </a:solidFill>
                <a:effectLst/>
              </a:rPr>
              <a:t>节能技术</a:t>
            </a:r>
            <a:r>
              <a:rPr lang="zh-CN" altLang="en-US" b="1">
                <a:solidFill>
                  <a:srgbClr val="66FF33"/>
                </a:solidFill>
                <a:effectLst/>
              </a:rPr>
              <a:t>法规</a:t>
            </a:r>
            <a:r>
              <a:rPr lang="zh-CN" altLang="en-US" b="1">
                <a:solidFill>
                  <a:schemeClr val="hlink"/>
                </a:solidFill>
                <a:effectLst/>
              </a:rPr>
              <a:t>尚处于空白</a:t>
            </a:r>
            <a:r>
              <a:rPr lang="zh-CN" altLang="en-US" b="1">
                <a:solidFill>
                  <a:schemeClr val="hlink"/>
                </a:solidFill>
              </a:rPr>
              <a:t> </a:t>
            </a:r>
          </a:p>
          <a:p>
            <a:pPr>
              <a:buFont typeface="Wingdings" panose="05000000000000000000" pitchFamily="2" charset="2"/>
              <a:buNone/>
            </a:pPr>
            <a:r>
              <a:rPr lang="zh-CN" altLang="en-US" b="1">
                <a:solidFill>
                  <a:schemeClr val="hlink"/>
                </a:solidFill>
              </a:rPr>
              <a:t>   </a:t>
            </a:r>
            <a:r>
              <a:rPr lang="zh-CN" altLang="en-US" sz="2700" b="1">
                <a:solidFill>
                  <a:srgbClr val="ED1D40"/>
                </a:solidFill>
                <a:effectLst/>
              </a:rPr>
              <a:t>☆</a:t>
            </a:r>
            <a:r>
              <a:rPr lang="zh-CN" altLang="en-US" b="1">
                <a:solidFill>
                  <a:schemeClr val="hlink"/>
                </a:solidFill>
              </a:rPr>
              <a:t>换热容器、电梯产品没有能效标准 </a:t>
            </a:r>
          </a:p>
          <a:p>
            <a:pPr>
              <a:buFont typeface="Wingdings" panose="05000000000000000000" pitchFamily="2" charset="2"/>
              <a:buNone/>
            </a:pPr>
            <a:r>
              <a:rPr lang="zh-CN" altLang="en-US" b="1">
                <a:solidFill>
                  <a:schemeClr val="hlink"/>
                </a:solidFill>
              </a:rPr>
              <a:t>   </a:t>
            </a:r>
            <a:r>
              <a:rPr lang="zh-CN" altLang="en-US" sz="2700" b="1">
                <a:solidFill>
                  <a:srgbClr val="ED1D40"/>
                </a:solidFill>
                <a:effectLst/>
              </a:rPr>
              <a:t>☆</a:t>
            </a:r>
            <a:r>
              <a:rPr lang="zh-CN" altLang="en-US" b="1">
                <a:solidFill>
                  <a:schemeClr val="hlink"/>
                </a:solidFill>
              </a:rPr>
              <a:t>工业锅炉产品虽然有能效指标但不合理</a:t>
            </a:r>
            <a:r>
              <a:rPr lang="zh-CN" altLang="en-US"/>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第14页/共55页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64194"/>
                                        </p:tgtEl>
                                        <p:attrNameLst>
                                          <p:attrName>style.visibility</p:attrName>
                                        </p:attrNameLst>
                                      </p:cBhvr>
                                      <p:to>
                                        <p:strVal val="visible"/>
                                      </p:to>
                                    </p:set>
                                    <p:animEffect transition="in" filter="fade">
                                      <p:cBhvr>
                                        <p:cTn id="7" dur="1000">
                                          <p:stCondLst>
                                            <p:cond delay="0"/>
                                          </p:stCondLst>
                                        </p:cTn>
                                        <p:tgtEl>
                                          <p:spTgt spid="264194"/>
                                        </p:tgtEl>
                                      </p:cBhvr>
                                    </p:animEffect>
                                  </p:childTnLst>
                                </p:cTn>
                              </p:par>
                            </p:childTnLst>
                          </p:cTn>
                        </p:par>
                        <p:par>
                          <p:cTn id="8" fill="hold">
                            <p:stCondLst>
                              <p:cond delay="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264195">
                                            <p:txEl>
                                              <p:pRg st="0" end="0"/>
                                            </p:txEl>
                                          </p:spTgt>
                                        </p:tgtEl>
                                        <p:attrNameLst>
                                          <p:attrName>style.visibility</p:attrName>
                                        </p:attrNameLst>
                                      </p:cBhvr>
                                      <p:to>
                                        <p:strVal val="visible"/>
                                      </p:to>
                                    </p:set>
                                    <p:animEffect transition="in" filter="fade">
                                      <p:cBhvr>
                                        <p:cTn id="11" dur="500">
                                          <p:stCondLst>
                                            <p:cond delay="0"/>
                                          </p:stCondLst>
                                        </p:cTn>
                                        <p:tgtEl>
                                          <p:spTgt spid="264195">
                                            <p:txEl>
                                              <p:pRg st="0" end="0"/>
                                            </p:txEl>
                                          </p:spTgt>
                                        </p:tgtEl>
                                      </p:cBhvr>
                                    </p:animEffect>
                                  </p:childTnLst>
                                </p:cTn>
                              </p:par>
                            </p:childTnLst>
                          </p:cTn>
                        </p:par>
                        <p:par>
                          <p:cTn id="12" fill="hold">
                            <p:stCondLst>
                              <p:cond delay="125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264195">
                                            <p:txEl>
                                              <p:pRg st="1" end="1"/>
                                            </p:txEl>
                                          </p:spTgt>
                                        </p:tgtEl>
                                        <p:attrNameLst>
                                          <p:attrName>style.visibility</p:attrName>
                                        </p:attrNameLst>
                                      </p:cBhvr>
                                      <p:to>
                                        <p:strVal val="visible"/>
                                      </p:to>
                                    </p:set>
                                    <p:animEffect transition="in" filter="fade">
                                      <p:cBhvr>
                                        <p:cTn id="15" dur="500">
                                          <p:stCondLst>
                                            <p:cond delay="0"/>
                                          </p:stCondLst>
                                        </p:cTn>
                                        <p:tgtEl>
                                          <p:spTgt spid="264195">
                                            <p:txEl>
                                              <p:pRg st="1" end="1"/>
                                            </p:txEl>
                                          </p:spTgt>
                                        </p:tgtEl>
                                      </p:cBhvr>
                                    </p:animEffect>
                                  </p:childTnLst>
                                </p:cTn>
                              </p:par>
                            </p:childTnLst>
                          </p:cTn>
                        </p:par>
                        <p:par>
                          <p:cTn id="16" fill="hold">
                            <p:stCondLst>
                              <p:cond delay="185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264195">
                                            <p:txEl>
                                              <p:pRg st="2" end="2"/>
                                            </p:txEl>
                                          </p:spTgt>
                                        </p:tgtEl>
                                        <p:attrNameLst>
                                          <p:attrName>style.visibility</p:attrName>
                                        </p:attrNameLst>
                                      </p:cBhvr>
                                      <p:to>
                                        <p:strVal val="visible"/>
                                      </p:to>
                                    </p:set>
                                    <p:animEffect transition="in" filter="fade">
                                      <p:cBhvr>
                                        <p:cTn id="19" dur="500">
                                          <p:stCondLst>
                                            <p:cond delay="0"/>
                                          </p:stCondLst>
                                        </p:cTn>
                                        <p:tgtEl>
                                          <p:spTgt spid="264195">
                                            <p:txEl>
                                              <p:pRg st="2" end="2"/>
                                            </p:txEl>
                                          </p:spTgt>
                                        </p:tgtEl>
                                      </p:cBhvr>
                                    </p:animEffect>
                                  </p:childTnLst>
                                </p:cTn>
                              </p:par>
                            </p:childTnLst>
                          </p:cTn>
                        </p:par>
                        <p:par>
                          <p:cTn id="20" fill="hold">
                            <p:stCondLst>
                              <p:cond delay="3099"/>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64195">
                                            <p:txEl>
                                              <p:pRg st="3" end="3"/>
                                            </p:txEl>
                                          </p:spTgt>
                                        </p:tgtEl>
                                        <p:attrNameLst>
                                          <p:attrName>style.visibility</p:attrName>
                                        </p:attrNameLst>
                                      </p:cBhvr>
                                      <p:to>
                                        <p:strVal val="visible"/>
                                      </p:to>
                                    </p:set>
                                    <p:animEffect transition="in" filter="fade">
                                      <p:cBhvr>
                                        <p:cTn id="23" dur="500">
                                          <p:stCondLst>
                                            <p:cond delay="0"/>
                                          </p:stCondLst>
                                        </p:cTn>
                                        <p:tgtEl>
                                          <p:spTgt spid="264195">
                                            <p:txEl>
                                              <p:pRg st="3" end="3"/>
                                            </p:txEl>
                                          </p:spTgt>
                                        </p:tgtEl>
                                      </p:cBhvr>
                                    </p:animEffect>
                                  </p:childTnLst>
                                </p:cTn>
                              </p:par>
                            </p:childTnLst>
                          </p:cTn>
                        </p:par>
                        <p:par>
                          <p:cTn id="24" fill="hold">
                            <p:stCondLst>
                              <p:cond delay="455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64195">
                                            <p:txEl>
                                              <p:pRg st="4" end="4"/>
                                            </p:txEl>
                                          </p:spTgt>
                                        </p:tgtEl>
                                        <p:attrNameLst>
                                          <p:attrName>style.visibility</p:attrName>
                                        </p:attrNameLst>
                                      </p:cBhvr>
                                      <p:to>
                                        <p:strVal val="visible"/>
                                      </p:to>
                                    </p:set>
                                    <p:animEffect transition="in" filter="fade">
                                      <p:cBhvr>
                                        <p:cTn id="27" dur="500">
                                          <p:stCondLst>
                                            <p:cond delay="0"/>
                                          </p:stCondLst>
                                        </p:cTn>
                                        <p:tgtEl>
                                          <p:spTgt spid="264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4" grpId="0"/>
      <p:bldP spid="264195"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5218" name="Rectangle 2"/>
          <p:cNvSpPr>
            <a:spLocks noGrp="1" noRot="1" noChangeArrowheads="1"/>
          </p:cNvSpPr>
          <p:nvPr>
            <p:ph type="title"/>
          </p:nvPr>
        </p:nvSpPr>
        <p:spPr>
          <a:xfrm>
            <a:off x="1369219" y="1028700"/>
            <a:ext cx="6388894" cy="672704"/>
          </a:xfrm>
        </p:spPr>
        <p:txBody>
          <a:bodyPr/>
          <a:lstStyle/>
          <a:p>
            <a:r>
              <a:rPr lang="zh-CN" altLang="en-US" sz="3600">
                <a:solidFill>
                  <a:srgbClr val="66FF33"/>
                </a:solidFill>
                <a:latin typeface="黑体" panose="02010609060101010101" pitchFamily="49" charset="-122"/>
                <a:ea typeface="黑体" panose="02010609060101010101" pitchFamily="49" charset="-122"/>
              </a:rPr>
              <a:t>二、节能工作面临的问题</a:t>
            </a:r>
          </a:p>
        </p:txBody>
      </p:sp>
      <p:sp>
        <p:nvSpPr>
          <p:cNvPr id="265219" name="Rectangle 3"/>
          <p:cNvSpPr>
            <a:spLocks noGrp="1" noRot="1" noChangeArrowheads="1"/>
          </p:cNvSpPr>
          <p:nvPr>
            <p:ph type="body" idx="1"/>
          </p:nvPr>
        </p:nvSpPr>
        <p:spPr>
          <a:xfrm>
            <a:off x="1331119" y="1863329"/>
            <a:ext cx="6588919" cy="3456384"/>
          </a:xfrm>
        </p:spPr>
        <p:txBody>
          <a:bodyPr/>
          <a:lstStyle/>
          <a:p>
            <a:pPr>
              <a:lnSpc>
                <a:spcPct val="90000"/>
              </a:lnSpc>
              <a:buFont typeface="Wingdings" panose="05000000000000000000" pitchFamily="2" charset="2"/>
              <a:buNone/>
            </a:pPr>
            <a:r>
              <a:rPr lang="zh-CN" altLang="en-US">
                <a:solidFill>
                  <a:srgbClr val="FFFF00"/>
                </a:solidFill>
                <a:effectLst/>
              </a:rPr>
              <a:t>（</a:t>
            </a:r>
            <a:r>
              <a:rPr lang="en-US" altLang="zh-CN">
                <a:solidFill>
                  <a:srgbClr val="FFFF00"/>
                </a:solidFill>
                <a:effectLst/>
              </a:rPr>
              <a:t>3</a:t>
            </a:r>
            <a:r>
              <a:rPr lang="zh-CN" altLang="en-US">
                <a:solidFill>
                  <a:srgbClr val="FFFF00"/>
                </a:solidFill>
                <a:effectLst/>
              </a:rPr>
              <a:t>）相关企业节能意识不强</a:t>
            </a:r>
          </a:p>
          <a:p>
            <a:pPr>
              <a:lnSpc>
                <a:spcPct val="90000"/>
              </a:lnSpc>
              <a:buFont typeface="Wingdings" panose="05000000000000000000" pitchFamily="2" charset="2"/>
              <a:buNone/>
            </a:pPr>
            <a:r>
              <a:rPr lang="zh-CN" altLang="en-US">
                <a:effectLst/>
              </a:rPr>
              <a:t>   </a:t>
            </a:r>
            <a:r>
              <a:rPr lang="zh-CN" altLang="en-US" sz="2700" b="1">
                <a:solidFill>
                  <a:srgbClr val="ED1D40"/>
                </a:solidFill>
                <a:effectLst/>
              </a:rPr>
              <a:t>☆</a:t>
            </a:r>
            <a:r>
              <a:rPr lang="zh-CN" altLang="en-US" b="1">
                <a:solidFill>
                  <a:schemeClr val="hlink"/>
                </a:solidFill>
                <a:effectLst/>
              </a:rPr>
              <a:t>能源价格偏低，能源成本占生产总成本比率低</a:t>
            </a:r>
          </a:p>
          <a:p>
            <a:pPr>
              <a:lnSpc>
                <a:spcPct val="90000"/>
              </a:lnSpc>
              <a:buFont typeface="Wingdings" panose="05000000000000000000" pitchFamily="2" charset="2"/>
              <a:buNone/>
            </a:pPr>
            <a:r>
              <a:rPr lang="zh-CN" altLang="en-US" b="1">
                <a:effectLst/>
              </a:rPr>
              <a:t>   </a:t>
            </a:r>
            <a:r>
              <a:rPr lang="zh-CN" altLang="en-US" sz="2700" b="1">
                <a:solidFill>
                  <a:srgbClr val="FF0000"/>
                </a:solidFill>
                <a:latin typeface="宋体" panose="02010600030101010101" pitchFamily="2" charset="-122"/>
              </a:rPr>
              <a:t>→  </a:t>
            </a:r>
            <a:r>
              <a:rPr lang="zh-CN" altLang="en-US" b="1">
                <a:solidFill>
                  <a:srgbClr val="FF0000"/>
                </a:solidFill>
                <a:effectLst/>
              </a:rPr>
              <a:t>节能缺乏动力</a:t>
            </a:r>
            <a:r>
              <a:rPr lang="zh-CN" altLang="en-US" b="1"/>
              <a:t> </a:t>
            </a:r>
            <a:endParaRPr lang="zh-CN" altLang="en-US" b="1">
              <a:solidFill>
                <a:srgbClr val="FFFF00"/>
              </a:solidFill>
              <a:effectLst/>
            </a:endParaRPr>
          </a:p>
          <a:p>
            <a:pPr>
              <a:lnSpc>
                <a:spcPct val="90000"/>
              </a:lnSpc>
              <a:buFont typeface="Wingdings" panose="05000000000000000000" pitchFamily="2" charset="2"/>
              <a:buNone/>
            </a:pPr>
            <a:r>
              <a:rPr lang="zh-CN" altLang="en-US" b="1">
                <a:effectLst/>
              </a:rPr>
              <a:t>   </a:t>
            </a:r>
            <a:r>
              <a:rPr lang="zh-CN" altLang="en-US" sz="2700" b="1">
                <a:solidFill>
                  <a:srgbClr val="ED1D40"/>
                </a:solidFill>
                <a:effectLst/>
              </a:rPr>
              <a:t>☆</a:t>
            </a:r>
            <a:r>
              <a:rPr lang="zh-CN" altLang="en-US" b="1">
                <a:solidFill>
                  <a:schemeClr val="hlink"/>
                </a:solidFill>
                <a:effectLst/>
              </a:rPr>
              <a:t>市场准入与退出机制尚未形成</a:t>
            </a:r>
          </a:p>
          <a:p>
            <a:pPr>
              <a:lnSpc>
                <a:spcPct val="90000"/>
              </a:lnSpc>
              <a:buFont typeface="Wingdings" panose="05000000000000000000" pitchFamily="2" charset="2"/>
              <a:buNone/>
            </a:pPr>
            <a:r>
              <a:rPr lang="zh-CN" altLang="en-US" b="1">
                <a:solidFill>
                  <a:schemeClr val="hlink"/>
                </a:solidFill>
                <a:effectLst/>
              </a:rPr>
              <a:t>   </a:t>
            </a:r>
            <a:r>
              <a:rPr lang="zh-CN" altLang="en-US" sz="2700" b="1">
                <a:solidFill>
                  <a:srgbClr val="ED1D40"/>
                </a:solidFill>
                <a:effectLst/>
              </a:rPr>
              <a:t>☆</a:t>
            </a:r>
            <a:r>
              <a:rPr lang="zh-CN" altLang="en-US" b="1">
                <a:solidFill>
                  <a:schemeClr val="hlink"/>
                </a:solidFill>
                <a:effectLst/>
              </a:rPr>
              <a:t>国家财税政策对节能改造、节能产品、节能技术研发和推广应用支持力度不够</a:t>
            </a:r>
          </a:p>
          <a:p>
            <a:pPr>
              <a:lnSpc>
                <a:spcPct val="90000"/>
              </a:lnSpc>
              <a:buFont typeface="Wingdings" panose="05000000000000000000" pitchFamily="2" charset="2"/>
              <a:buNone/>
            </a:pPr>
            <a:r>
              <a:rPr lang="zh-CN" altLang="en-US" b="1">
                <a:solidFill>
                  <a:schemeClr val="hlink"/>
                </a:solidFill>
              </a:rPr>
              <a:t>   </a:t>
            </a:r>
            <a:r>
              <a:rPr lang="zh-CN" altLang="en-US" sz="2700" b="1">
                <a:solidFill>
                  <a:srgbClr val="ED1D40"/>
                </a:solidFill>
                <a:effectLst/>
              </a:rPr>
              <a:t>☆</a:t>
            </a:r>
            <a:r>
              <a:rPr lang="zh-CN" altLang="en-US" b="1">
                <a:solidFill>
                  <a:schemeClr val="hlink"/>
                </a:solidFill>
              </a:rPr>
              <a:t>政府节能奖励没有长期有效的节能激励机制</a:t>
            </a:r>
            <a:r>
              <a:rPr lang="zh-CN" altLang="en-US"/>
              <a:t>  </a:t>
            </a:r>
            <a:endParaRPr lang="zh-CN" altLang="en-US">
              <a:effectLst/>
            </a:endParaRPr>
          </a:p>
          <a:p>
            <a:pPr>
              <a:lnSpc>
                <a:spcPct val="90000"/>
              </a:lnSpc>
              <a:buFont typeface="Wingdings" panose="05000000000000000000" pitchFamily="2" charset="2"/>
              <a:buNone/>
            </a:pPr>
            <a:endParaRPr lang="en-US" altLang="zh-CN">
              <a:solidFill>
                <a:srgbClr val="FFFF00"/>
              </a:solidFill>
              <a:effectLst/>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第15页/共55页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65218"/>
                                        </p:tgtEl>
                                        <p:attrNameLst>
                                          <p:attrName>style.visibility</p:attrName>
                                        </p:attrNameLst>
                                      </p:cBhvr>
                                      <p:to>
                                        <p:strVal val="visible"/>
                                      </p:to>
                                    </p:set>
                                    <p:animEffect transition="in" filter="randombar(horizontal)">
                                      <p:cBhvr>
                                        <p:cTn id="7" dur="600">
                                          <p:stCondLst>
                                            <p:cond delay="0"/>
                                          </p:stCondLst>
                                        </p:cTn>
                                        <p:tgtEl>
                                          <p:spTgt spid="265218"/>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265219">
                                            <p:txEl>
                                              <p:pRg st="0" end="0"/>
                                            </p:txEl>
                                          </p:spTgt>
                                        </p:tgtEl>
                                        <p:attrNameLst>
                                          <p:attrName>style.visibility</p:attrName>
                                        </p:attrNameLst>
                                      </p:cBhvr>
                                      <p:to>
                                        <p:strVal val="visible"/>
                                      </p:to>
                                    </p:set>
                                    <p:animEffect transition="in" filter="randombar(horizontal)">
                                      <p:cBhvr>
                                        <p:cTn id="11" dur="500"/>
                                        <p:tgtEl>
                                          <p:spTgt spid="265219">
                                            <p:txEl>
                                              <p:pRg st="0" end="0"/>
                                            </p:txEl>
                                          </p:spTgt>
                                        </p:tgtEl>
                                      </p:cBhvr>
                                    </p:animEffect>
                                  </p:childTnLst>
                                </p:cTn>
                              </p:par>
                            </p:childTnLst>
                          </p:cTn>
                        </p:par>
                        <p:par>
                          <p:cTn id="12" fill="hold">
                            <p:stCondLst>
                              <p:cond delay="1500"/>
                            </p:stCondLst>
                            <p:childTnLst>
                              <p:par>
                                <p:cTn id="13" presetID="14" presetClass="entr" presetSubtype="10" fill="hold" grpId="0" nodeType="afterEffect">
                                  <p:stCondLst>
                                    <p:cond delay="0"/>
                                  </p:stCondLst>
                                  <p:childTnLst>
                                    <p:set>
                                      <p:cBhvr>
                                        <p:cTn id="14" dur="1" fill="hold">
                                          <p:stCondLst>
                                            <p:cond delay="0"/>
                                          </p:stCondLst>
                                        </p:cTn>
                                        <p:tgtEl>
                                          <p:spTgt spid="265219">
                                            <p:txEl>
                                              <p:pRg st="1" end="1"/>
                                            </p:txEl>
                                          </p:spTgt>
                                        </p:tgtEl>
                                        <p:attrNameLst>
                                          <p:attrName>style.visibility</p:attrName>
                                        </p:attrNameLst>
                                      </p:cBhvr>
                                      <p:to>
                                        <p:strVal val="visible"/>
                                      </p:to>
                                    </p:set>
                                    <p:animEffect transition="in" filter="randombar(horizontal)">
                                      <p:cBhvr>
                                        <p:cTn id="15" dur="500"/>
                                        <p:tgtEl>
                                          <p:spTgt spid="265219">
                                            <p:txEl>
                                              <p:pRg st="1" end="1"/>
                                            </p:txEl>
                                          </p:spTgt>
                                        </p:tgtEl>
                                      </p:cBhvr>
                                    </p:animEffect>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265219">
                                            <p:txEl>
                                              <p:pRg st="2" end="2"/>
                                            </p:txEl>
                                          </p:spTgt>
                                        </p:tgtEl>
                                        <p:attrNameLst>
                                          <p:attrName>style.visibility</p:attrName>
                                        </p:attrNameLst>
                                      </p:cBhvr>
                                      <p:to>
                                        <p:strVal val="visible"/>
                                      </p:to>
                                    </p:set>
                                    <p:animEffect transition="in" filter="randombar(horizontal)">
                                      <p:cBhvr>
                                        <p:cTn id="19" dur="500"/>
                                        <p:tgtEl>
                                          <p:spTgt spid="265219">
                                            <p:txEl>
                                              <p:pRg st="2" end="2"/>
                                            </p:txEl>
                                          </p:spTgt>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265219">
                                            <p:txEl>
                                              <p:pRg st="3" end="3"/>
                                            </p:txEl>
                                          </p:spTgt>
                                        </p:tgtEl>
                                        <p:attrNameLst>
                                          <p:attrName>style.visibility</p:attrName>
                                        </p:attrNameLst>
                                      </p:cBhvr>
                                      <p:to>
                                        <p:strVal val="visible"/>
                                      </p:to>
                                    </p:set>
                                    <p:animEffect transition="in" filter="randombar(horizontal)">
                                      <p:cBhvr>
                                        <p:cTn id="23" dur="500"/>
                                        <p:tgtEl>
                                          <p:spTgt spid="265219">
                                            <p:txEl>
                                              <p:pRg st="3" end="3"/>
                                            </p:txEl>
                                          </p:spTgt>
                                        </p:tgtEl>
                                      </p:cBhvr>
                                    </p:animEffect>
                                  </p:childTnLst>
                                </p:cTn>
                              </p:par>
                            </p:childTnLst>
                          </p:cTn>
                        </p:par>
                        <p:par>
                          <p:cTn id="24" fill="hold">
                            <p:stCondLst>
                              <p:cond delay="3000"/>
                            </p:stCondLst>
                            <p:childTnLst>
                              <p:par>
                                <p:cTn id="25" presetID="14" presetClass="entr" presetSubtype="10" fill="hold" grpId="0" nodeType="afterEffect">
                                  <p:stCondLst>
                                    <p:cond delay="0"/>
                                  </p:stCondLst>
                                  <p:childTnLst>
                                    <p:set>
                                      <p:cBhvr>
                                        <p:cTn id="26" dur="1" fill="hold">
                                          <p:stCondLst>
                                            <p:cond delay="0"/>
                                          </p:stCondLst>
                                        </p:cTn>
                                        <p:tgtEl>
                                          <p:spTgt spid="265219">
                                            <p:txEl>
                                              <p:pRg st="4" end="4"/>
                                            </p:txEl>
                                          </p:spTgt>
                                        </p:tgtEl>
                                        <p:attrNameLst>
                                          <p:attrName>style.visibility</p:attrName>
                                        </p:attrNameLst>
                                      </p:cBhvr>
                                      <p:to>
                                        <p:strVal val="visible"/>
                                      </p:to>
                                    </p:set>
                                    <p:animEffect transition="in" filter="randombar(horizontal)">
                                      <p:cBhvr>
                                        <p:cTn id="27" dur="500"/>
                                        <p:tgtEl>
                                          <p:spTgt spid="265219">
                                            <p:txEl>
                                              <p:pRg st="4" end="4"/>
                                            </p:txEl>
                                          </p:spTgt>
                                        </p:tgtEl>
                                      </p:cBhvr>
                                    </p:animEffect>
                                  </p:childTnLst>
                                </p:cTn>
                              </p:par>
                            </p:childTnLst>
                          </p:cTn>
                        </p:par>
                        <p:par>
                          <p:cTn id="28" fill="hold">
                            <p:stCondLst>
                              <p:cond delay="3500"/>
                            </p:stCondLst>
                            <p:childTnLst>
                              <p:par>
                                <p:cTn id="29" presetID="14" presetClass="entr" presetSubtype="10" fill="hold" grpId="0" nodeType="afterEffect">
                                  <p:stCondLst>
                                    <p:cond delay="0"/>
                                  </p:stCondLst>
                                  <p:childTnLst>
                                    <p:set>
                                      <p:cBhvr>
                                        <p:cTn id="30" dur="1" fill="hold">
                                          <p:stCondLst>
                                            <p:cond delay="0"/>
                                          </p:stCondLst>
                                        </p:cTn>
                                        <p:tgtEl>
                                          <p:spTgt spid="265219">
                                            <p:txEl>
                                              <p:pRg st="5" end="5"/>
                                            </p:txEl>
                                          </p:spTgt>
                                        </p:tgtEl>
                                        <p:attrNameLst>
                                          <p:attrName>style.visibility</p:attrName>
                                        </p:attrNameLst>
                                      </p:cBhvr>
                                      <p:to>
                                        <p:strVal val="visible"/>
                                      </p:to>
                                    </p:set>
                                    <p:animEffect transition="in" filter="randombar(horizontal)">
                                      <p:cBhvr>
                                        <p:cTn id="31" dur="500"/>
                                        <p:tgtEl>
                                          <p:spTgt spid="265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8" grpId="0"/>
      <p:bldP spid="26521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42"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二、节能工作面临的问题</a:t>
            </a:r>
          </a:p>
        </p:txBody>
      </p:sp>
      <p:sp>
        <p:nvSpPr>
          <p:cNvPr id="266243" name="Rectangle 3"/>
          <p:cNvSpPr>
            <a:spLocks noGrp="1" noRot="1" noChangeArrowheads="1"/>
          </p:cNvSpPr>
          <p:nvPr>
            <p:ph type="body" idx="1"/>
          </p:nvPr>
        </p:nvSpPr>
        <p:spPr/>
        <p:txBody>
          <a:bodyPr/>
          <a:lstStyle/>
          <a:p>
            <a:pPr>
              <a:lnSpc>
                <a:spcPct val="90000"/>
              </a:lnSpc>
              <a:buFont typeface="Wingdings" panose="05000000000000000000" pitchFamily="2" charset="2"/>
              <a:buNone/>
            </a:pPr>
            <a:r>
              <a:rPr lang="zh-CN" altLang="en-US">
                <a:solidFill>
                  <a:srgbClr val="FFFF00"/>
                </a:solidFill>
              </a:rPr>
              <a:t>（</a:t>
            </a:r>
            <a:r>
              <a:rPr lang="en-US" altLang="zh-CN">
                <a:solidFill>
                  <a:srgbClr val="FFFF00"/>
                </a:solidFill>
              </a:rPr>
              <a:t>4</a:t>
            </a:r>
            <a:r>
              <a:rPr lang="zh-CN" altLang="en-US">
                <a:solidFill>
                  <a:srgbClr val="FFFF00"/>
                </a:solidFill>
              </a:rPr>
              <a:t>）特种设备节能服务机构培育发展不足</a:t>
            </a:r>
          </a:p>
          <a:p>
            <a:pPr>
              <a:lnSpc>
                <a:spcPct val="90000"/>
              </a:lnSpc>
              <a:buFont typeface="Wingdings" panose="05000000000000000000" pitchFamily="2" charset="2"/>
              <a:buNone/>
            </a:pPr>
            <a:r>
              <a:rPr lang="zh-CN" altLang="en-US"/>
              <a:t>   </a:t>
            </a:r>
            <a:r>
              <a:rPr lang="zh-CN" altLang="en-US" sz="2700" b="1">
                <a:solidFill>
                  <a:srgbClr val="ED1D40"/>
                </a:solidFill>
                <a:effectLst/>
              </a:rPr>
              <a:t>☆</a:t>
            </a:r>
            <a:r>
              <a:rPr lang="zh-CN" altLang="en-US" b="1">
                <a:solidFill>
                  <a:schemeClr val="hlink"/>
                </a:solidFill>
              </a:rPr>
              <a:t>节能服务市场尚未形成 </a:t>
            </a:r>
          </a:p>
          <a:p>
            <a:pPr>
              <a:lnSpc>
                <a:spcPct val="90000"/>
              </a:lnSpc>
              <a:buFont typeface="Wingdings" panose="05000000000000000000" pitchFamily="2" charset="2"/>
              <a:buNone/>
            </a:pPr>
            <a:r>
              <a:rPr lang="zh-CN" altLang="en-US" b="1">
                <a:solidFill>
                  <a:schemeClr val="hlink"/>
                </a:solidFill>
              </a:rPr>
              <a:t>   </a:t>
            </a:r>
            <a:r>
              <a:rPr lang="zh-CN" altLang="en-US" sz="2700" b="1">
                <a:solidFill>
                  <a:srgbClr val="ED1D40"/>
                </a:solidFill>
                <a:effectLst/>
              </a:rPr>
              <a:t>☆</a:t>
            </a:r>
            <a:r>
              <a:rPr lang="zh-CN" altLang="en-US" b="1">
                <a:solidFill>
                  <a:schemeClr val="hlink"/>
                </a:solidFill>
              </a:rPr>
              <a:t>节能服务机构发展的政策体系不完善</a:t>
            </a:r>
            <a:r>
              <a:rPr lang="zh-CN" altLang="en-US" sz="2700" b="1">
                <a:solidFill>
                  <a:srgbClr val="FF0000"/>
                </a:solidFill>
                <a:latin typeface="宋体" panose="02010600030101010101" pitchFamily="2" charset="-122"/>
              </a:rPr>
              <a:t>→</a:t>
            </a:r>
            <a:r>
              <a:rPr lang="zh-CN" altLang="en-US" b="1">
                <a:solidFill>
                  <a:schemeClr val="hlink"/>
                </a:solidFill>
              </a:rPr>
              <a:t>鼓励培育不够</a:t>
            </a:r>
          </a:p>
          <a:p>
            <a:pPr>
              <a:lnSpc>
                <a:spcPct val="90000"/>
              </a:lnSpc>
              <a:buFont typeface="Wingdings" panose="05000000000000000000" pitchFamily="2" charset="2"/>
              <a:buNone/>
            </a:pPr>
            <a:r>
              <a:rPr lang="zh-CN" altLang="en-US" b="1">
                <a:solidFill>
                  <a:schemeClr val="hlink"/>
                </a:solidFill>
              </a:rPr>
              <a:t>   </a:t>
            </a:r>
            <a:r>
              <a:rPr lang="zh-CN" altLang="en-US" sz="2700" b="1">
                <a:solidFill>
                  <a:srgbClr val="ED1D40"/>
                </a:solidFill>
                <a:effectLst/>
              </a:rPr>
              <a:t>☆</a:t>
            </a:r>
            <a:r>
              <a:rPr lang="zh-CN" altLang="en-US" b="1">
                <a:solidFill>
                  <a:schemeClr val="hlink"/>
                </a:solidFill>
              </a:rPr>
              <a:t>社会和使用单位对节能服务认识不足 </a:t>
            </a:r>
          </a:p>
          <a:p>
            <a:pPr>
              <a:lnSpc>
                <a:spcPct val="90000"/>
              </a:lnSpc>
              <a:buFont typeface="Wingdings" panose="05000000000000000000" pitchFamily="2" charset="2"/>
              <a:buNone/>
            </a:pPr>
            <a:r>
              <a:rPr lang="zh-CN" altLang="en-US" b="1">
                <a:solidFill>
                  <a:schemeClr val="hlink"/>
                </a:solidFill>
              </a:rPr>
              <a:t>   </a:t>
            </a:r>
            <a:r>
              <a:rPr lang="zh-CN" altLang="en-US" sz="2700" b="1">
                <a:solidFill>
                  <a:srgbClr val="ED1D40"/>
                </a:solidFill>
                <a:effectLst/>
              </a:rPr>
              <a:t>☆</a:t>
            </a:r>
            <a:r>
              <a:rPr lang="zh-CN" altLang="en-US" b="1">
                <a:solidFill>
                  <a:schemeClr val="hlink"/>
                </a:solidFill>
              </a:rPr>
              <a:t>节能服务机构起点低、底子薄、能力弱</a:t>
            </a:r>
            <a:r>
              <a:rPr lang="zh-CN" altLang="en-US" b="1"/>
              <a:t> </a:t>
            </a:r>
            <a:r>
              <a:rPr lang="zh-CN" altLang="en-US" sz="2700" b="1">
                <a:solidFill>
                  <a:srgbClr val="FF0000"/>
                </a:solidFill>
                <a:latin typeface="宋体" panose="02010600030101010101" pitchFamily="2" charset="-122"/>
              </a:rPr>
              <a:t>→</a:t>
            </a:r>
            <a:r>
              <a:rPr lang="zh-CN" altLang="en-US" b="1">
                <a:solidFill>
                  <a:schemeClr val="hlink"/>
                </a:solidFill>
              </a:rPr>
              <a:t>服务领域和范围窄</a:t>
            </a:r>
            <a:r>
              <a:rPr lang="zh-CN" altLang="en-US" sz="2700" b="1">
                <a:solidFill>
                  <a:srgbClr val="FF0000"/>
                </a:solidFill>
                <a:latin typeface="宋体" panose="02010600030101010101" pitchFamily="2" charset="-122"/>
              </a:rPr>
              <a:t>→</a:t>
            </a:r>
            <a:r>
              <a:rPr lang="zh-CN" altLang="en-US" b="1"/>
              <a:t>咨询、设计、评估、检测、审计、认证等服务</a:t>
            </a:r>
            <a:r>
              <a:rPr lang="zh-CN" altLang="en-US"/>
              <a:t> </a:t>
            </a:r>
            <a:r>
              <a:rPr lang="zh-CN" altLang="en-US" b="1">
                <a:solidFill>
                  <a:schemeClr val="hlink"/>
                </a:solidFill>
              </a:rPr>
              <a:t> </a:t>
            </a:r>
          </a:p>
          <a:p>
            <a:pPr>
              <a:lnSpc>
                <a:spcPct val="90000"/>
              </a:lnSpc>
              <a:buFont typeface="Wingdings" panose="05000000000000000000" pitchFamily="2" charset="2"/>
              <a:buNone/>
            </a:pPr>
            <a:endParaRPr lang="zh-CN" altLang="en-US" b="1">
              <a:solidFill>
                <a:schemeClr val="hlink"/>
              </a:solidFill>
            </a:endParaRPr>
          </a:p>
          <a:p>
            <a:pPr>
              <a:lnSpc>
                <a:spcPct val="90000"/>
              </a:lnSpc>
              <a:buFont typeface="Wingdings" panose="05000000000000000000" pitchFamily="2" charset="2"/>
              <a:buNone/>
            </a:pPr>
            <a:endParaRPr lang="en-US" altLang="zh-CN">
              <a:solidFill>
                <a:srgbClr val="FFFF00"/>
              </a:solidFill>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第16页/共55页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6242"/>
                                        </p:tgtEl>
                                        <p:attrNameLst>
                                          <p:attrName>style.visibility</p:attrName>
                                        </p:attrNameLst>
                                      </p:cBhvr>
                                      <p:to>
                                        <p:strVal val="visible"/>
                                      </p:to>
                                    </p:set>
                                    <p:animEffect transition="in" filter="fade">
                                      <p:cBhvr>
                                        <p:cTn id="7" dur="2000"/>
                                        <p:tgtEl>
                                          <p:spTgt spid="26624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66243">
                                            <p:txEl>
                                              <p:pRg st="0" end="0"/>
                                            </p:txEl>
                                          </p:spTgt>
                                        </p:tgtEl>
                                        <p:attrNameLst>
                                          <p:attrName>style.visibility</p:attrName>
                                        </p:attrNameLst>
                                      </p:cBhvr>
                                      <p:to>
                                        <p:strVal val="visible"/>
                                      </p:to>
                                    </p:set>
                                    <p:animEffect transition="in" filter="wipe(left)">
                                      <p:cBhvr>
                                        <p:cTn id="11" dur="500"/>
                                        <p:tgtEl>
                                          <p:spTgt spid="266243">
                                            <p:txEl>
                                              <p:pRg st="0" end="0"/>
                                            </p:txEl>
                                          </p:spTgt>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66243">
                                            <p:txEl>
                                              <p:pRg st="1" end="1"/>
                                            </p:txEl>
                                          </p:spTgt>
                                        </p:tgtEl>
                                        <p:attrNameLst>
                                          <p:attrName>style.visibility</p:attrName>
                                        </p:attrNameLst>
                                      </p:cBhvr>
                                      <p:to>
                                        <p:strVal val="visible"/>
                                      </p:to>
                                    </p:set>
                                    <p:animEffect transition="in" filter="wipe(left)">
                                      <p:cBhvr>
                                        <p:cTn id="15" dur="500"/>
                                        <p:tgtEl>
                                          <p:spTgt spid="266243">
                                            <p:txEl>
                                              <p:pRg st="1" end="1"/>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66243">
                                            <p:txEl>
                                              <p:pRg st="2" end="2"/>
                                            </p:txEl>
                                          </p:spTgt>
                                        </p:tgtEl>
                                        <p:attrNameLst>
                                          <p:attrName>style.visibility</p:attrName>
                                        </p:attrNameLst>
                                      </p:cBhvr>
                                      <p:to>
                                        <p:strVal val="visible"/>
                                      </p:to>
                                    </p:set>
                                    <p:animEffect transition="in" filter="wipe(left)">
                                      <p:cBhvr>
                                        <p:cTn id="19" dur="500"/>
                                        <p:tgtEl>
                                          <p:spTgt spid="266243">
                                            <p:txEl>
                                              <p:pRg st="2" end="2"/>
                                            </p:txEl>
                                          </p:spTgt>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266243">
                                            <p:txEl>
                                              <p:pRg st="3" end="3"/>
                                            </p:txEl>
                                          </p:spTgt>
                                        </p:tgtEl>
                                        <p:attrNameLst>
                                          <p:attrName>style.visibility</p:attrName>
                                        </p:attrNameLst>
                                      </p:cBhvr>
                                      <p:to>
                                        <p:strVal val="visible"/>
                                      </p:to>
                                    </p:set>
                                    <p:animEffect transition="in" filter="wipe(left)">
                                      <p:cBhvr>
                                        <p:cTn id="23" dur="500"/>
                                        <p:tgtEl>
                                          <p:spTgt spid="266243">
                                            <p:txEl>
                                              <p:pRg st="3" end="3"/>
                                            </p:txEl>
                                          </p:spTgt>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266243">
                                            <p:txEl>
                                              <p:pRg st="4" end="4"/>
                                            </p:txEl>
                                          </p:spTgt>
                                        </p:tgtEl>
                                        <p:attrNameLst>
                                          <p:attrName>style.visibility</p:attrName>
                                        </p:attrNameLst>
                                      </p:cBhvr>
                                      <p:to>
                                        <p:strVal val="visible"/>
                                      </p:to>
                                    </p:set>
                                    <p:animEffect transition="in" filter="wipe(left)">
                                      <p:cBhvr>
                                        <p:cTn id="27" dur="500"/>
                                        <p:tgtEl>
                                          <p:spTgt spid="266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2" grpId="0"/>
      <p:bldP spid="26624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7266" name="Rectangle 2"/>
          <p:cNvSpPr>
            <a:spLocks noGrp="1" noRot="1" noChangeArrowheads="1"/>
          </p:cNvSpPr>
          <p:nvPr>
            <p:ph type="title"/>
          </p:nvPr>
        </p:nvSpPr>
        <p:spPr>
          <a:xfrm>
            <a:off x="1369219" y="1028700"/>
            <a:ext cx="6497241" cy="726281"/>
          </a:xfrm>
        </p:spPr>
        <p:txBody>
          <a:bodyPr/>
          <a:lstStyle/>
          <a:p>
            <a:r>
              <a:rPr lang="zh-CN" altLang="en-US" sz="3600">
                <a:solidFill>
                  <a:srgbClr val="66FF33"/>
                </a:solidFill>
                <a:latin typeface="黑体" panose="02010609060101010101" pitchFamily="49" charset="-122"/>
                <a:ea typeface="黑体" panose="02010609060101010101" pitchFamily="49" charset="-122"/>
              </a:rPr>
              <a:t>二、节能工作面临的问题</a:t>
            </a:r>
          </a:p>
        </p:txBody>
      </p:sp>
      <p:sp>
        <p:nvSpPr>
          <p:cNvPr id="267267" name="Rectangle 3"/>
          <p:cNvSpPr>
            <a:spLocks noGrp="1" noRot="1" noChangeArrowheads="1"/>
          </p:cNvSpPr>
          <p:nvPr>
            <p:ph type="body" idx="1"/>
          </p:nvPr>
        </p:nvSpPr>
        <p:spPr>
          <a:xfrm>
            <a:off x="1450181" y="1863329"/>
            <a:ext cx="6416279" cy="3887390"/>
          </a:xfrm>
        </p:spPr>
        <p:txBody>
          <a:bodyPr/>
          <a:lstStyle/>
          <a:p>
            <a:pPr>
              <a:buFont typeface="Wingdings" panose="05000000000000000000" pitchFamily="2" charset="2"/>
              <a:buNone/>
            </a:pPr>
            <a:r>
              <a:rPr lang="zh-CN" altLang="en-US" sz="2100" b="1">
                <a:solidFill>
                  <a:srgbClr val="FFFF00"/>
                </a:solidFill>
              </a:rPr>
              <a:t>（</a:t>
            </a:r>
            <a:r>
              <a:rPr lang="en-US" altLang="zh-CN" sz="2100" b="1">
                <a:solidFill>
                  <a:srgbClr val="FFFF00"/>
                </a:solidFill>
              </a:rPr>
              <a:t>5</a:t>
            </a:r>
            <a:r>
              <a:rPr lang="zh-CN" altLang="en-US" sz="2100" b="1">
                <a:solidFill>
                  <a:srgbClr val="FFFF00"/>
                </a:solidFill>
              </a:rPr>
              <a:t>）特种设备节能缺少必要的经费投入</a:t>
            </a:r>
          </a:p>
          <a:p>
            <a:pPr>
              <a:buFont typeface="Wingdings" panose="05000000000000000000" pitchFamily="2" charset="2"/>
              <a:buNone/>
            </a:pPr>
            <a:r>
              <a:rPr lang="zh-CN" altLang="en-US" sz="2100" b="1"/>
              <a:t>   </a:t>
            </a:r>
            <a:r>
              <a:rPr lang="zh-CN" altLang="en-US" b="1">
                <a:solidFill>
                  <a:srgbClr val="ED1D40"/>
                </a:solidFill>
                <a:effectLst/>
              </a:rPr>
              <a:t>☆</a:t>
            </a:r>
            <a:r>
              <a:rPr lang="zh-CN" altLang="en-US" sz="2100" b="1">
                <a:solidFill>
                  <a:schemeClr val="hlink"/>
                </a:solidFill>
              </a:rPr>
              <a:t>节能具有较明显的公益性特征 </a:t>
            </a:r>
          </a:p>
          <a:p>
            <a:pPr>
              <a:buFont typeface="Wingdings" panose="05000000000000000000" pitchFamily="2" charset="2"/>
              <a:buNone/>
            </a:pPr>
            <a:r>
              <a:rPr lang="zh-CN" altLang="en-US" sz="2100" b="1">
                <a:solidFill>
                  <a:schemeClr val="hlink"/>
                </a:solidFill>
              </a:rPr>
              <a:t>       质检系统    </a:t>
            </a:r>
            <a:r>
              <a:rPr lang="zh-CN" altLang="en-US" sz="2100" b="1">
                <a:solidFill>
                  <a:srgbClr val="ED1D40"/>
                </a:solidFill>
              </a:rPr>
              <a:t>无</a:t>
            </a:r>
            <a:r>
              <a:rPr lang="zh-CN" altLang="en-US" sz="2100" b="1"/>
              <a:t>专项经费</a:t>
            </a:r>
          </a:p>
          <a:p>
            <a:pPr>
              <a:buFont typeface="Wingdings" panose="05000000000000000000" pitchFamily="2" charset="2"/>
              <a:buNone/>
            </a:pPr>
            <a:endParaRPr lang="zh-CN" altLang="en-US" sz="2100" b="1">
              <a:solidFill>
                <a:schemeClr val="hlink"/>
              </a:solidFill>
            </a:endParaRPr>
          </a:p>
          <a:p>
            <a:pPr>
              <a:buFont typeface="Wingdings" panose="05000000000000000000" pitchFamily="2" charset="2"/>
              <a:buNone/>
            </a:pPr>
            <a:r>
              <a:rPr lang="zh-CN" altLang="en-US" sz="2100" b="1">
                <a:solidFill>
                  <a:schemeClr val="hlink"/>
                </a:solidFill>
              </a:rPr>
              <a:t>   </a:t>
            </a:r>
            <a:r>
              <a:rPr lang="zh-CN" altLang="en-US" b="1">
                <a:solidFill>
                  <a:srgbClr val="ED1D40"/>
                </a:solidFill>
                <a:effectLst/>
              </a:rPr>
              <a:t>☆</a:t>
            </a:r>
            <a:r>
              <a:rPr lang="zh-CN" altLang="en-US" sz="2100" b="1">
                <a:solidFill>
                  <a:schemeClr val="hlink"/>
                </a:solidFill>
              </a:rPr>
              <a:t>能效标准的制定</a:t>
            </a:r>
          </a:p>
          <a:p>
            <a:pPr>
              <a:buFont typeface="Wingdings" panose="05000000000000000000" pitchFamily="2" charset="2"/>
              <a:buNone/>
            </a:pPr>
            <a:r>
              <a:rPr lang="zh-CN" altLang="en-US" sz="2100" b="1">
                <a:solidFill>
                  <a:schemeClr val="hlink"/>
                </a:solidFill>
              </a:rPr>
              <a:t>   </a:t>
            </a:r>
            <a:r>
              <a:rPr lang="zh-CN" altLang="en-US" b="1">
                <a:solidFill>
                  <a:srgbClr val="ED1D40"/>
                </a:solidFill>
                <a:effectLst/>
              </a:rPr>
              <a:t>☆</a:t>
            </a:r>
            <a:r>
              <a:rPr lang="zh-CN" altLang="en-US" sz="2100" b="1">
                <a:solidFill>
                  <a:schemeClr val="hlink"/>
                </a:solidFill>
              </a:rPr>
              <a:t>节能关键技术和共性技术的研究</a:t>
            </a:r>
          </a:p>
          <a:p>
            <a:pPr>
              <a:buFont typeface="Wingdings" panose="05000000000000000000" pitchFamily="2" charset="2"/>
              <a:buNone/>
            </a:pPr>
            <a:r>
              <a:rPr lang="zh-CN" altLang="en-US" sz="2100" b="1">
                <a:solidFill>
                  <a:schemeClr val="hlink"/>
                </a:solidFill>
              </a:rPr>
              <a:t>   </a:t>
            </a:r>
            <a:r>
              <a:rPr lang="zh-CN" altLang="en-US" b="1">
                <a:solidFill>
                  <a:srgbClr val="ED1D40"/>
                </a:solidFill>
                <a:effectLst/>
              </a:rPr>
              <a:t>☆</a:t>
            </a:r>
            <a:r>
              <a:rPr lang="zh-CN" altLang="en-US" sz="2100" b="1">
                <a:solidFill>
                  <a:schemeClr val="hlink"/>
                </a:solidFill>
              </a:rPr>
              <a:t>节能改造、节能产品、节能技术的推广应用</a:t>
            </a:r>
          </a:p>
          <a:p>
            <a:pPr>
              <a:buFont typeface="Wingdings" panose="05000000000000000000" pitchFamily="2" charset="2"/>
              <a:buNone/>
            </a:pPr>
            <a:r>
              <a:rPr lang="zh-CN" altLang="en-US" sz="2100" b="1">
                <a:solidFill>
                  <a:schemeClr val="hlink"/>
                </a:solidFill>
              </a:rPr>
              <a:t>   </a:t>
            </a:r>
            <a:r>
              <a:rPr lang="zh-CN" altLang="en-US" b="1">
                <a:solidFill>
                  <a:srgbClr val="ED1D40"/>
                </a:solidFill>
                <a:effectLst/>
              </a:rPr>
              <a:t>☆</a:t>
            </a:r>
            <a:r>
              <a:rPr lang="zh-CN" altLang="en-US" sz="2100" b="1">
                <a:solidFill>
                  <a:schemeClr val="hlink"/>
                </a:solidFill>
              </a:rPr>
              <a:t>节能宣传教育、信息服务和表彰奖励等都急需资金投入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第17页/共55页</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indefinite" fill="hold">
                                          <p:stCondLst>
                                            <p:cond delay="0"/>
                                          </p:stCondLst>
                                        </p:cTn>
                                        <p:tgtEl>
                                          <p:spTgt spid="267266"/>
                                        </p:tgtEl>
                                        <p:attrNameLst>
                                          <p:attrName>style.visibility</p:attrName>
                                        </p:attrNameLst>
                                      </p:cBhvr>
                                      <p:to>
                                        <p:strVal val="visible"/>
                                      </p:to>
                                    </p:set>
                                    <p:animEffect transition="in" filter="fade">
                                      <p:cBhvr>
                                        <p:cTn id="7" dur="1000"/>
                                        <p:tgtEl>
                                          <p:spTgt spid="267266"/>
                                        </p:tgtEl>
                                      </p:cBhvr>
                                    </p:animEffect>
                                    <p:anim calcmode="lin" valueType="num">
                                      <p:cBhvr>
                                        <p:cTn id="8" dur="1000" fill="hold"/>
                                        <p:tgtEl>
                                          <p:spTgt spid="267266"/>
                                        </p:tgtEl>
                                        <p:attrNameLst>
                                          <p:attrName>ppt_x</p:attrName>
                                        </p:attrNameLst>
                                      </p:cBhvr>
                                      <p:tavLst>
                                        <p:tav tm="0">
                                          <p:val>
                                            <p:strVal val="#ppt_x"/>
                                          </p:val>
                                        </p:tav>
                                        <p:tav tm="100000">
                                          <p:val>
                                            <p:strVal val="#ppt_x"/>
                                          </p:val>
                                        </p:tav>
                                      </p:tavLst>
                                    </p:anim>
                                    <p:anim calcmode="lin" valueType="num">
                                      <p:cBhvr>
                                        <p:cTn id="9" dur="897" decel="100000" fill="hold"/>
                                        <p:tgtEl>
                                          <p:spTgt spid="267266"/>
                                        </p:tgtEl>
                                        <p:attrNameLst>
                                          <p:attrName>ppt_y</p:attrName>
                                        </p:attrNameLst>
                                      </p:cBhvr>
                                      <p:tavLst>
                                        <p:tav tm="0">
                                          <p:val>
                                            <p:strVal val="#ppt_y+1"/>
                                          </p:val>
                                        </p:tav>
                                        <p:tav tm="100000">
                                          <p:val>
                                            <p:strVal val="#ppt_y-.03"/>
                                          </p:val>
                                        </p:tav>
                                      </p:tavLst>
                                    </p:anim>
                                    <p:anim calcmode="lin" valueType="num">
                                      <p:cBhvr>
                                        <p:cTn id="10" dur="97" accel="100000" fill="hold">
                                          <p:stCondLst>
                                            <p:cond delay="897"/>
                                          </p:stCondLst>
                                        </p:cTn>
                                        <p:tgtEl>
                                          <p:spTgt spid="26726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indefinite" fill="hold">
                                          <p:stCondLst>
                                            <p:cond delay="0"/>
                                          </p:stCondLst>
                                        </p:cTn>
                                        <p:tgtEl>
                                          <p:spTgt spid="267267">
                                            <p:txEl>
                                              <p:pRg st="0" end="0"/>
                                            </p:txEl>
                                          </p:spTgt>
                                        </p:tgtEl>
                                        <p:attrNameLst>
                                          <p:attrName>style.visibility</p:attrName>
                                        </p:attrNameLst>
                                      </p:cBhvr>
                                      <p:to>
                                        <p:strVal val="visible"/>
                                      </p:to>
                                    </p:set>
                                    <p:animEffect transition="in" filter="fade">
                                      <p:cBhvr>
                                        <p:cTn id="14" dur="1000"/>
                                        <p:tgtEl>
                                          <p:spTgt spid="267267">
                                            <p:txEl>
                                              <p:pRg st="0" end="0"/>
                                            </p:txEl>
                                          </p:spTgt>
                                        </p:tgtEl>
                                      </p:cBhvr>
                                    </p:animEffect>
                                    <p:anim calcmode="lin" valueType="num">
                                      <p:cBhvr>
                                        <p:cTn id="15" dur="1000" fill="hold"/>
                                        <p:tgtEl>
                                          <p:spTgt spid="267267">
                                            <p:txEl>
                                              <p:pRg st="0" end="0"/>
                                            </p:txEl>
                                          </p:spTgt>
                                        </p:tgtEl>
                                        <p:attrNameLst>
                                          <p:attrName>ppt_x</p:attrName>
                                        </p:attrNameLst>
                                      </p:cBhvr>
                                      <p:tavLst>
                                        <p:tav tm="0">
                                          <p:val>
                                            <p:strVal val="#ppt_x"/>
                                          </p:val>
                                        </p:tav>
                                        <p:tav tm="100000">
                                          <p:val>
                                            <p:strVal val="#ppt_x"/>
                                          </p:val>
                                        </p:tav>
                                      </p:tavLst>
                                    </p:anim>
                                    <p:anim calcmode="lin" valueType="num">
                                      <p:cBhvr>
                                        <p:cTn id="16" dur="897" decel="100000" fill="hold"/>
                                        <p:tgtEl>
                                          <p:spTgt spid="267267">
                                            <p:txEl>
                                              <p:pRg st="0" end="0"/>
                                            </p:txEl>
                                          </p:spTgt>
                                        </p:tgtEl>
                                        <p:attrNameLst>
                                          <p:attrName>ppt_y</p:attrName>
                                        </p:attrNameLst>
                                      </p:cBhvr>
                                      <p:tavLst>
                                        <p:tav tm="0">
                                          <p:val>
                                            <p:strVal val="#ppt_y+1"/>
                                          </p:val>
                                        </p:tav>
                                        <p:tav tm="100000">
                                          <p:val>
                                            <p:strVal val="#ppt_y-.03"/>
                                          </p:val>
                                        </p:tav>
                                      </p:tavLst>
                                    </p:anim>
                                    <p:anim calcmode="lin" valueType="num">
                                      <p:cBhvr>
                                        <p:cTn id="17" dur="97" accel="100000" fill="hold">
                                          <p:stCondLst>
                                            <p:cond delay="897"/>
                                          </p:stCondLst>
                                        </p:cTn>
                                        <p:tgtEl>
                                          <p:spTgt spid="267267">
                                            <p:txEl>
                                              <p:pRg st="0" end="0"/>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indefinite" fill="hold">
                                          <p:stCondLst>
                                            <p:cond delay="0"/>
                                          </p:stCondLst>
                                        </p:cTn>
                                        <p:tgtEl>
                                          <p:spTgt spid="267267">
                                            <p:txEl>
                                              <p:pRg st="1" end="1"/>
                                            </p:txEl>
                                          </p:spTgt>
                                        </p:tgtEl>
                                        <p:attrNameLst>
                                          <p:attrName>style.visibility</p:attrName>
                                        </p:attrNameLst>
                                      </p:cBhvr>
                                      <p:to>
                                        <p:strVal val="visible"/>
                                      </p:to>
                                    </p:set>
                                    <p:animEffect transition="in" filter="fade">
                                      <p:cBhvr>
                                        <p:cTn id="21" dur="1000"/>
                                        <p:tgtEl>
                                          <p:spTgt spid="267267">
                                            <p:txEl>
                                              <p:pRg st="1" end="1"/>
                                            </p:txEl>
                                          </p:spTgt>
                                        </p:tgtEl>
                                      </p:cBhvr>
                                    </p:animEffect>
                                    <p:anim calcmode="lin" valueType="num">
                                      <p:cBhvr>
                                        <p:cTn id="22" dur="1000" fill="hold"/>
                                        <p:tgtEl>
                                          <p:spTgt spid="267267">
                                            <p:txEl>
                                              <p:pRg st="1" end="1"/>
                                            </p:txEl>
                                          </p:spTgt>
                                        </p:tgtEl>
                                        <p:attrNameLst>
                                          <p:attrName>ppt_x</p:attrName>
                                        </p:attrNameLst>
                                      </p:cBhvr>
                                      <p:tavLst>
                                        <p:tav tm="0">
                                          <p:val>
                                            <p:strVal val="#ppt_x"/>
                                          </p:val>
                                        </p:tav>
                                        <p:tav tm="100000">
                                          <p:val>
                                            <p:strVal val="#ppt_x"/>
                                          </p:val>
                                        </p:tav>
                                      </p:tavLst>
                                    </p:anim>
                                    <p:anim calcmode="lin" valueType="num">
                                      <p:cBhvr>
                                        <p:cTn id="23" dur="897" decel="100000" fill="hold"/>
                                        <p:tgtEl>
                                          <p:spTgt spid="267267">
                                            <p:txEl>
                                              <p:pRg st="1" end="1"/>
                                            </p:txEl>
                                          </p:spTgt>
                                        </p:tgtEl>
                                        <p:attrNameLst>
                                          <p:attrName>ppt_y</p:attrName>
                                        </p:attrNameLst>
                                      </p:cBhvr>
                                      <p:tavLst>
                                        <p:tav tm="0">
                                          <p:val>
                                            <p:strVal val="#ppt_y+1"/>
                                          </p:val>
                                        </p:tav>
                                        <p:tav tm="100000">
                                          <p:val>
                                            <p:strVal val="#ppt_y-.03"/>
                                          </p:val>
                                        </p:tav>
                                      </p:tavLst>
                                    </p:anim>
                                    <p:anim calcmode="lin" valueType="num">
                                      <p:cBhvr>
                                        <p:cTn id="24" dur="97" accel="100000" fill="hold">
                                          <p:stCondLst>
                                            <p:cond delay="897"/>
                                          </p:stCondLst>
                                        </p:cTn>
                                        <p:tgtEl>
                                          <p:spTgt spid="267267">
                                            <p:txEl>
                                              <p:pRg st="1" end="1"/>
                                            </p:txEl>
                                          </p:spTgt>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indefinite" fill="hold">
                                          <p:stCondLst>
                                            <p:cond delay="0"/>
                                          </p:stCondLst>
                                        </p:cTn>
                                        <p:tgtEl>
                                          <p:spTgt spid="267267">
                                            <p:txEl>
                                              <p:pRg st="2" end="2"/>
                                            </p:txEl>
                                          </p:spTgt>
                                        </p:tgtEl>
                                        <p:attrNameLst>
                                          <p:attrName>style.visibility</p:attrName>
                                        </p:attrNameLst>
                                      </p:cBhvr>
                                      <p:to>
                                        <p:strVal val="visible"/>
                                      </p:to>
                                    </p:set>
                                    <p:animEffect transition="in" filter="fade">
                                      <p:cBhvr>
                                        <p:cTn id="28" dur="1000"/>
                                        <p:tgtEl>
                                          <p:spTgt spid="267267">
                                            <p:txEl>
                                              <p:pRg st="2" end="2"/>
                                            </p:txEl>
                                          </p:spTgt>
                                        </p:tgtEl>
                                      </p:cBhvr>
                                    </p:animEffect>
                                    <p:anim calcmode="lin" valueType="num">
                                      <p:cBhvr>
                                        <p:cTn id="29" dur="1000" fill="hold"/>
                                        <p:tgtEl>
                                          <p:spTgt spid="267267">
                                            <p:txEl>
                                              <p:pRg st="2" end="2"/>
                                            </p:txEl>
                                          </p:spTgt>
                                        </p:tgtEl>
                                        <p:attrNameLst>
                                          <p:attrName>ppt_x</p:attrName>
                                        </p:attrNameLst>
                                      </p:cBhvr>
                                      <p:tavLst>
                                        <p:tav tm="0">
                                          <p:val>
                                            <p:strVal val="#ppt_x"/>
                                          </p:val>
                                        </p:tav>
                                        <p:tav tm="100000">
                                          <p:val>
                                            <p:strVal val="#ppt_x"/>
                                          </p:val>
                                        </p:tav>
                                      </p:tavLst>
                                    </p:anim>
                                    <p:anim calcmode="lin" valueType="num">
                                      <p:cBhvr>
                                        <p:cTn id="30" dur="897" decel="100000" fill="hold"/>
                                        <p:tgtEl>
                                          <p:spTgt spid="267267">
                                            <p:txEl>
                                              <p:pRg st="2" end="2"/>
                                            </p:txEl>
                                          </p:spTgt>
                                        </p:tgtEl>
                                        <p:attrNameLst>
                                          <p:attrName>ppt_y</p:attrName>
                                        </p:attrNameLst>
                                      </p:cBhvr>
                                      <p:tavLst>
                                        <p:tav tm="0">
                                          <p:val>
                                            <p:strVal val="#ppt_y+1"/>
                                          </p:val>
                                        </p:tav>
                                        <p:tav tm="100000">
                                          <p:val>
                                            <p:strVal val="#ppt_y-.03"/>
                                          </p:val>
                                        </p:tav>
                                      </p:tavLst>
                                    </p:anim>
                                    <p:anim calcmode="lin" valueType="num">
                                      <p:cBhvr>
                                        <p:cTn id="31" dur="97" accel="100000" fill="hold">
                                          <p:stCondLst>
                                            <p:cond delay="897"/>
                                          </p:stCondLst>
                                        </p:cTn>
                                        <p:tgtEl>
                                          <p:spTgt spid="267267">
                                            <p:txEl>
                                              <p:pRg st="2" end="2"/>
                                            </p:txEl>
                                          </p:spTgt>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indefinite" fill="hold">
                                          <p:stCondLst>
                                            <p:cond delay="0"/>
                                          </p:stCondLst>
                                        </p:cTn>
                                        <p:tgtEl>
                                          <p:spTgt spid="267267">
                                            <p:txEl>
                                              <p:pRg st="4" end="4"/>
                                            </p:txEl>
                                          </p:spTgt>
                                        </p:tgtEl>
                                        <p:attrNameLst>
                                          <p:attrName>style.visibility</p:attrName>
                                        </p:attrNameLst>
                                      </p:cBhvr>
                                      <p:to>
                                        <p:strVal val="visible"/>
                                      </p:to>
                                    </p:set>
                                    <p:animEffect transition="in" filter="fade">
                                      <p:cBhvr>
                                        <p:cTn id="35" dur="1000"/>
                                        <p:tgtEl>
                                          <p:spTgt spid="267267">
                                            <p:txEl>
                                              <p:pRg st="4" end="4"/>
                                            </p:txEl>
                                          </p:spTgt>
                                        </p:tgtEl>
                                      </p:cBhvr>
                                    </p:animEffect>
                                    <p:anim calcmode="lin" valueType="num">
                                      <p:cBhvr>
                                        <p:cTn id="36" dur="1000" fill="hold"/>
                                        <p:tgtEl>
                                          <p:spTgt spid="267267">
                                            <p:txEl>
                                              <p:pRg st="4" end="4"/>
                                            </p:txEl>
                                          </p:spTgt>
                                        </p:tgtEl>
                                        <p:attrNameLst>
                                          <p:attrName>ppt_x</p:attrName>
                                        </p:attrNameLst>
                                      </p:cBhvr>
                                      <p:tavLst>
                                        <p:tav tm="0">
                                          <p:val>
                                            <p:strVal val="#ppt_x"/>
                                          </p:val>
                                        </p:tav>
                                        <p:tav tm="100000">
                                          <p:val>
                                            <p:strVal val="#ppt_x"/>
                                          </p:val>
                                        </p:tav>
                                      </p:tavLst>
                                    </p:anim>
                                    <p:anim calcmode="lin" valueType="num">
                                      <p:cBhvr>
                                        <p:cTn id="37" dur="897" decel="100000" fill="hold"/>
                                        <p:tgtEl>
                                          <p:spTgt spid="267267">
                                            <p:txEl>
                                              <p:pRg st="4" end="4"/>
                                            </p:txEl>
                                          </p:spTgt>
                                        </p:tgtEl>
                                        <p:attrNameLst>
                                          <p:attrName>ppt_y</p:attrName>
                                        </p:attrNameLst>
                                      </p:cBhvr>
                                      <p:tavLst>
                                        <p:tav tm="0">
                                          <p:val>
                                            <p:strVal val="#ppt_y+1"/>
                                          </p:val>
                                        </p:tav>
                                        <p:tav tm="100000">
                                          <p:val>
                                            <p:strVal val="#ppt_y-.03"/>
                                          </p:val>
                                        </p:tav>
                                      </p:tavLst>
                                    </p:anim>
                                    <p:anim calcmode="lin" valueType="num">
                                      <p:cBhvr>
                                        <p:cTn id="38" dur="97" accel="100000" fill="hold">
                                          <p:stCondLst>
                                            <p:cond delay="897"/>
                                          </p:stCondLst>
                                        </p:cTn>
                                        <p:tgtEl>
                                          <p:spTgt spid="267267">
                                            <p:txEl>
                                              <p:pRg st="4" end="4"/>
                                            </p:txEl>
                                          </p:spTgt>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grpId="0" nodeType="afterEffect">
                                  <p:stCondLst>
                                    <p:cond delay="0"/>
                                  </p:stCondLst>
                                  <p:childTnLst>
                                    <p:set>
                                      <p:cBhvr>
                                        <p:cTn id="41" dur="indefinite" fill="hold">
                                          <p:stCondLst>
                                            <p:cond delay="0"/>
                                          </p:stCondLst>
                                        </p:cTn>
                                        <p:tgtEl>
                                          <p:spTgt spid="267267">
                                            <p:txEl>
                                              <p:pRg st="5" end="5"/>
                                            </p:txEl>
                                          </p:spTgt>
                                        </p:tgtEl>
                                        <p:attrNameLst>
                                          <p:attrName>style.visibility</p:attrName>
                                        </p:attrNameLst>
                                      </p:cBhvr>
                                      <p:to>
                                        <p:strVal val="visible"/>
                                      </p:to>
                                    </p:set>
                                    <p:animEffect transition="in" filter="fade">
                                      <p:cBhvr>
                                        <p:cTn id="42" dur="1000"/>
                                        <p:tgtEl>
                                          <p:spTgt spid="267267">
                                            <p:txEl>
                                              <p:pRg st="5" end="5"/>
                                            </p:txEl>
                                          </p:spTgt>
                                        </p:tgtEl>
                                      </p:cBhvr>
                                    </p:animEffect>
                                    <p:anim calcmode="lin" valueType="num">
                                      <p:cBhvr>
                                        <p:cTn id="43" dur="1000" fill="hold"/>
                                        <p:tgtEl>
                                          <p:spTgt spid="267267">
                                            <p:txEl>
                                              <p:pRg st="5" end="5"/>
                                            </p:txEl>
                                          </p:spTgt>
                                        </p:tgtEl>
                                        <p:attrNameLst>
                                          <p:attrName>ppt_x</p:attrName>
                                        </p:attrNameLst>
                                      </p:cBhvr>
                                      <p:tavLst>
                                        <p:tav tm="0">
                                          <p:val>
                                            <p:strVal val="#ppt_x"/>
                                          </p:val>
                                        </p:tav>
                                        <p:tav tm="100000">
                                          <p:val>
                                            <p:strVal val="#ppt_x"/>
                                          </p:val>
                                        </p:tav>
                                      </p:tavLst>
                                    </p:anim>
                                    <p:anim calcmode="lin" valueType="num">
                                      <p:cBhvr>
                                        <p:cTn id="44" dur="897" decel="100000" fill="hold"/>
                                        <p:tgtEl>
                                          <p:spTgt spid="267267">
                                            <p:txEl>
                                              <p:pRg st="5" end="5"/>
                                            </p:txEl>
                                          </p:spTgt>
                                        </p:tgtEl>
                                        <p:attrNameLst>
                                          <p:attrName>ppt_y</p:attrName>
                                        </p:attrNameLst>
                                      </p:cBhvr>
                                      <p:tavLst>
                                        <p:tav tm="0">
                                          <p:val>
                                            <p:strVal val="#ppt_y+1"/>
                                          </p:val>
                                        </p:tav>
                                        <p:tav tm="100000">
                                          <p:val>
                                            <p:strVal val="#ppt_y-.03"/>
                                          </p:val>
                                        </p:tav>
                                      </p:tavLst>
                                    </p:anim>
                                    <p:anim calcmode="lin" valueType="num">
                                      <p:cBhvr>
                                        <p:cTn id="45" dur="97" accel="100000" fill="hold">
                                          <p:stCondLst>
                                            <p:cond delay="897"/>
                                          </p:stCondLst>
                                        </p:cTn>
                                        <p:tgtEl>
                                          <p:spTgt spid="267267">
                                            <p:txEl>
                                              <p:pRg st="5" end="5"/>
                                            </p:txEl>
                                          </p:spTgt>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37" presetClass="entr" presetSubtype="0" fill="hold" grpId="0" nodeType="afterEffect">
                                  <p:stCondLst>
                                    <p:cond delay="0"/>
                                  </p:stCondLst>
                                  <p:childTnLst>
                                    <p:set>
                                      <p:cBhvr>
                                        <p:cTn id="48" dur="indefinite" fill="hold">
                                          <p:stCondLst>
                                            <p:cond delay="0"/>
                                          </p:stCondLst>
                                        </p:cTn>
                                        <p:tgtEl>
                                          <p:spTgt spid="267267">
                                            <p:txEl>
                                              <p:pRg st="6" end="6"/>
                                            </p:txEl>
                                          </p:spTgt>
                                        </p:tgtEl>
                                        <p:attrNameLst>
                                          <p:attrName>style.visibility</p:attrName>
                                        </p:attrNameLst>
                                      </p:cBhvr>
                                      <p:to>
                                        <p:strVal val="visible"/>
                                      </p:to>
                                    </p:set>
                                    <p:animEffect transition="in" filter="fade">
                                      <p:cBhvr>
                                        <p:cTn id="49" dur="1000"/>
                                        <p:tgtEl>
                                          <p:spTgt spid="267267">
                                            <p:txEl>
                                              <p:pRg st="6" end="6"/>
                                            </p:txEl>
                                          </p:spTgt>
                                        </p:tgtEl>
                                      </p:cBhvr>
                                    </p:animEffect>
                                    <p:anim calcmode="lin" valueType="num">
                                      <p:cBhvr>
                                        <p:cTn id="50" dur="1000" fill="hold"/>
                                        <p:tgtEl>
                                          <p:spTgt spid="267267">
                                            <p:txEl>
                                              <p:pRg st="6" end="6"/>
                                            </p:txEl>
                                          </p:spTgt>
                                        </p:tgtEl>
                                        <p:attrNameLst>
                                          <p:attrName>ppt_x</p:attrName>
                                        </p:attrNameLst>
                                      </p:cBhvr>
                                      <p:tavLst>
                                        <p:tav tm="0">
                                          <p:val>
                                            <p:strVal val="#ppt_x"/>
                                          </p:val>
                                        </p:tav>
                                        <p:tav tm="100000">
                                          <p:val>
                                            <p:strVal val="#ppt_x"/>
                                          </p:val>
                                        </p:tav>
                                      </p:tavLst>
                                    </p:anim>
                                    <p:anim calcmode="lin" valueType="num">
                                      <p:cBhvr>
                                        <p:cTn id="51" dur="897" decel="100000" fill="hold"/>
                                        <p:tgtEl>
                                          <p:spTgt spid="267267">
                                            <p:txEl>
                                              <p:pRg st="6" end="6"/>
                                            </p:txEl>
                                          </p:spTgt>
                                        </p:tgtEl>
                                        <p:attrNameLst>
                                          <p:attrName>ppt_y</p:attrName>
                                        </p:attrNameLst>
                                      </p:cBhvr>
                                      <p:tavLst>
                                        <p:tav tm="0">
                                          <p:val>
                                            <p:strVal val="#ppt_y+1"/>
                                          </p:val>
                                        </p:tav>
                                        <p:tav tm="100000">
                                          <p:val>
                                            <p:strVal val="#ppt_y-.03"/>
                                          </p:val>
                                        </p:tav>
                                      </p:tavLst>
                                    </p:anim>
                                    <p:anim calcmode="lin" valueType="num">
                                      <p:cBhvr>
                                        <p:cTn id="52" dur="97" accel="100000" fill="hold">
                                          <p:stCondLst>
                                            <p:cond delay="897"/>
                                          </p:stCondLst>
                                        </p:cTn>
                                        <p:tgtEl>
                                          <p:spTgt spid="267267">
                                            <p:txEl>
                                              <p:pRg st="6" end="6"/>
                                            </p:txEl>
                                          </p:spTgt>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37" presetClass="entr" presetSubtype="0" fill="hold" grpId="0" nodeType="afterEffect">
                                  <p:stCondLst>
                                    <p:cond delay="0"/>
                                  </p:stCondLst>
                                  <p:childTnLst>
                                    <p:set>
                                      <p:cBhvr>
                                        <p:cTn id="55" dur="indefinite" fill="hold">
                                          <p:stCondLst>
                                            <p:cond delay="0"/>
                                          </p:stCondLst>
                                        </p:cTn>
                                        <p:tgtEl>
                                          <p:spTgt spid="267267">
                                            <p:txEl>
                                              <p:pRg st="7" end="7"/>
                                            </p:txEl>
                                          </p:spTgt>
                                        </p:tgtEl>
                                        <p:attrNameLst>
                                          <p:attrName>style.visibility</p:attrName>
                                        </p:attrNameLst>
                                      </p:cBhvr>
                                      <p:to>
                                        <p:strVal val="visible"/>
                                      </p:to>
                                    </p:set>
                                    <p:animEffect transition="in" filter="fade">
                                      <p:cBhvr>
                                        <p:cTn id="56" dur="1000"/>
                                        <p:tgtEl>
                                          <p:spTgt spid="267267">
                                            <p:txEl>
                                              <p:pRg st="7" end="7"/>
                                            </p:txEl>
                                          </p:spTgt>
                                        </p:tgtEl>
                                      </p:cBhvr>
                                    </p:animEffect>
                                    <p:anim calcmode="lin" valueType="num">
                                      <p:cBhvr>
                                        <p:cTn id="57" dur="1000" fill="hold"/>
                                        <p:tgtEl>
                                          <p:spTgt spid="267267">
                                            <p:txEl>
                                              <p:pRg st="7" end="7"/>
                                            </p:txEl>
                                          </p:spTgt>
                                        </p:tgtEl>
                                        <p:attrNameLst>
                                          <p:attrName>ppt_x</p:attrName>
                                        </p:attrNameLst>
                                      </p:cBhvr>
                                      <p:tavLst>
                                        <p:tav tm="0">
                                          <p:val>
                                            <p:strVal val="#ppt_x"/>
                                          </p:val>
                                        </p:tav>
                                        <p:tav tm="100000">
                                          <p:val>
                                            <p:strVal val="#ppt_x"/>
                                          </p:val>
                                        </p:tav>
                                      </p:tavLst>
                                    </p:anim>
                                    <p:anim calcmode="lin" valueType="num">
                                      <p:cBhvr>
                                        <p:cTn id="58" dur="897" decel="100000" fill="hold"/>
                                        <p:tgtEl>
                                          <p:spTgt spid="267267">
                                            <p:txEl>
                                              <p:pRg st="7" end="7"/>
                                            </p:txEl>
                                          </p:spTgt>
                                        </p:tgtEl>
                                        <p:attrNameLst>
                                          <p:attrName>ppt_y</p:attrName>
                                        </p:attrNameLst>
                                      </p:cBhvr>
                                      <p:tavLst>
                                        <p:tav tm="0">
                                          <p:val>
                                            <p:strVal val="#ppt_y+1"/>
                                          </p:val>
                                        </p:tav>
                                        <p:tav tm="100000">
                                          <p:val>
                                            <p:strVal val="#ppt_y-.03"/>
                                          </p:val>
                                        </p:tav>
                                      </p:tavLst>
                                    </p:anim>
                                    <p:anim calcmode="lin" valueType="num">
                                      <p:cBhvr>
                                        <p:cTn id="59" dur="97" accel="100000" fill="hold">
                                          <p:stCondLst>
                                            <p:cond delay="897"/>
                                          </p:stCondLst>
                                        </p:cTn>
                                        <p:tgtEl>
                                          <p:spTgt spid="267267">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6" grpId="0"/>
      <p:bldP spid="267267"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30" name="Rectangle 2"/>
          <p:cNvSpPr>
            <a:spLocks noGrp="1" noRot="1" noChangeArrowheads="1"/>
          </p:cNvSpPr>
          <p:nvPr>
            <p:ph type="title"/>
          </p:nvPr>
        </p:nvSpPr>
        <p:spPr>
          <a:xfrm>
            <a:off x="1385888" y="1160860"/>
            <a:ext cx="6460331" cy="628650"/>
          </a:xfrm>
        </p:spPr>
        <p:txBody>
          <a:bodyPr/>
          <a:lstStyle/>
          <a:p>
            <a:r>
              <a:rPr lang="zh-CN" altLang="en-US" sz="3600">
                <a:solidFill>
                  <a:srgbClr val="66FF33"/>
                </a:solidFill>
                <a:latin typeface="黑体" panose="02010609060101010101" pitchFamily="49" charset="-122"/>
                <a:ea typeface="黑体" panose="02010609060101010101" pitchFamily="49" charset="-122"/>
              </a:rPr>
              <a:t>三、节能监管主要任务</a:t>
            </a:r>
          </a:p>
        </p:txBody>
      </p:sp>
      <p:sp>
        <p:nvSpPr>
          <p:cNvPr id="227331" name="Rectangle 3"/>
          <p:cNvSpPr>
            <a:spLocks noGrp="1" noRot="1" noChangeArrowheads="1"/>
          </p:cNvSpPr>
          <p:nvPr>
            <p:ph type="body" sz="half" idx="1"/>
          </p:nvPr>
        </p:nvSpPr>
        <p:spPr>
          <a:xfrm>
            <a:off x="1439466" y="2132410"/>
            <a:ext cx="6373415" cy="3401615"/>
          </a:xfrm>
        </p:spPr>
        <p:txBody>
          <a:bodyPr/>
          <a:lstStyle/>
          <a:p>
            <a:pPr algn="just">
              <a:buFont typeface="Wingdings" panose="05000000000000000000" pitchFamily="2" charset="2"/>
              <a:buNone/>
            </a:pPr>
            <a:r>
              <a:rPr lang="en-US" altLang="zh-CN" sz="2700" b="1">
                <a:solidFill>
                  <a:schemeClr val="hlink"/>
                </a:solidFill>
                <a:effectLst/>
              </a:rPr>
              <a:t>1</a:t>
            </a:r>
            <a:r>
              <a:rPr lang="zh-CN" altLang="en-US" sz="2700" b="1">
                <a:solidFill>
                  <a:schemeClr val="hlink"/>
                </a:solidFill>
                <a:effectLst/>
              </a:rPr>
              <a:t>、构建特种设备节能法规标准体系</a:t>
            </a:r>
            <a:r>
              <a:rPr lang="zh-CN" altLang="en-US" sz="2700" b="1">
                <a:solidFill>
                  <a:schemeClr val="hlink"/>
                </a:solidFill>
              </a:rPr>
              <a:t> </a:t>
            </a:r>
          </a:p>
          <a:p>
            <a:pPr>
              <a:buFont typeface="Wingdings" panose="05000000000000000000" pitchFamily="2" charset="2"/>
              <a:buNone/>
            </a:pPr>
            <a:r>
              <a:rPr lang="zh-CN" altLang="en-US" b="1">
                <a:effectLst/>
              </a:rPr>
              <a:t>         法律法规</a:t>
            </a:r>
            <a:r>
              <a:rPr lang="zh-CN" altLang="en-US" sz="2400" b="1">
                <a:solidFill>
                  <a:srgbClr val="FF0000"/>
                </a:solidFill>
                <a:latin typeface="宋体" panose="02010600030101010101" pitchFamily="2" charset="-122"/>
              </a:rPr>
              <a:t>→</a:t>
            </a:r>
            <a:r>
              <a:rPr lang="zh-CN" altLang="en-US" b="1">
                <a:solidFill>
                  <a:srgbClr val="FFFF00"/>
                </a:solidFill>
                <a:effectLst/>
              </a:rPr>
              <a:t>依据</a:t>
            </a:r>
          </a:p>
          <a:p>
            <a:pPr>
              <a:buFont typeface="Wingdings" panose="05000000000000000000" pitchFamily="2" charset="2"/>
              <a:buNone/>
            </a:pPr>
            <a:r>
              <a:rPr lang="zh-CN" altLang="en-US" b="1">
                <a:effectLst/>
              </a:rPr>
              <a:t>         安全技术规范</a:t>
            </a:r>
            <a:r>
              <a:rPr lang="zh-CN" altLang="en-US" sz="2400" b="1">
                <a:solidFill>
                  <a:srgbClr val="FF0000"/>
                </a:solidFill>
                <a:latin typeface="宋体" panose="02010600030101010101" pitchFamily="2" charset="-122"/>
              </a:rPr>
              <a:t>→</a:t>
            </a:r>
            <a:r>
              <a:rPr lang="zh-CN" altLang="en-US" b="1">
                <a:solidFill>
                  <a:srgbClr val="FFFF00"/>
                </a:solidFill>
                <a:effectLst/>
              </a:rPr>
              <a:t>基本要求</a:t>
            </a:r>
          </a:p>
          <a:p>
            <a:pPr>
              <a:buFont typeface="Wingdings" panose="05000000000000000000" pitchFamily="2" charset="2"/>
              <a:buNone/>
            </a:pPr>
            <a:r>
              <a:rPr lang="zh-CN" altLang="en-US" b="1">
                <a:effectLst/>
              </a:rPr>
              <a:t>          技术标准</a:t>
            </a:r>
            <a:r>
              <a:rPr lang="zh-CN" altLang="en-US" sz="2400" b="1">
                <a:solidFill>
                  <a:srgbClr val="FF0000"/>
                </a:solidFill>
                <a:latin typeface="宋体" panose="02010600030101010101" pitchFamily="2" charset="-122"/>
              </a:rPr>
              <a:t>→</a:t>
            </a:r>
            <a:r>
              <a:rPr lang="zh-CN" altLang="en-US" b="1">
                <a:effectLst/>
              </a:rPr>
              <a:t> </a:t>
            </a:r>
            <a:r>
              <a:rPr lang="zh-CN" altLang="en-US" b="1">
                <a:solidFill>
                  <a:srgbClr val="FFFF00"/>
                </a:solidFill>
                <a:effectLst/>
              </a:rPr>
              <a:t>基础</a:t>
            </a:r>
            <a:endParaRPr lang="zh-CN" altLang="en-US" b="1"/>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第18页/共55页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227330">
                                            <p:txEl>
                                              <p:pRg st="0" end="0"/>
                                            </p:txEl>
                                          </p:spTgt>
                                        </p:tgtEl>
                                        <p:attrNameLst>
                                          <p:attrName>style.visibility</p:attrName>
                                        </p:attrNameLst>
                                      </p:cBhvr>
                                      <p:to>
                                        <p:strVal val="visible"/>
                                      </p:to>
                                    </p:set>
                                    <p:anim calcmode="lin" valueType="num">
                                      <p:cBhvr additive="base">
                                        <p:cTn id="7" dur="500" fill="hold"/>
                                        <p:tgtEl>
                                          <p:spTgt spid="22733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2733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5" fill="hold" grpId="0" nodeType="afterEffect">
                                  <p:stCondLst>
                                    <p:cond delay="0"/>
                                  </p:stCondLst>
                                  <p:childTnLst>
                                    <p:set>
                                      <p:cBhvr>
                                        <p:cTn id="11" dur="1" fill="hold">
                                          <p:stCondLst>
                                            <p:cond delay="0"/>
                                          </p:stCondLst>
                                        </p:cTn>
                                        <p:tgtEl>
                                          <p:spTgt spid="227331">
                                            <p:txEl>
                                              <p:pRg st="0" end="0"/>
                                            </p:txEl>
                                          </p:spTgt>
                                        </p:tgtEl>
                                        <p:attrNameLst>
                                          <p:attrName>style.visibility</p:attrName>
                                        </p:attrNameLst>
                                      </p:cBhvr>
                                      <p:to>
                                        <p:strVal val="visible"/>
                                      </p:to>
                                    </p:set>
                                    <p:animEffect transition="in" filter="blinds(vertical)">
                                      <p:cBhvr>
                                        <p:cTn id="12" dur="500"/>
                                        <p:tgtEl>
                                          <p:spTgt spid="227331">
                                            <p:txEl>
                                              <p:pRg st="0" end="0"/>
                                            </p:txEl>
                                          </p:spTgt>
                                        </p:tgtEl>
                                      </p:cBhvr>
                                    </p:animEffect>
                                  </p:childTnLst>
                                </p:cTn>
                              </p:par>
                            </p:childTnLst>
                          </p:cTn>
                        </p:par>
                        <p:par>
                          <p:cTn id="13" fill="hold">
                            <p:stCondLst>
                              <p:cond delay="1000"/>
                            </p:stCondLst>
                            <p:childTnLst>
                              <p:par>
                                <p:cTn id="14" presetID="3" presetClass="entr" presetSubtype="5" fill="hold" grpId="0" nodeType="afterEffect">
                                  <p:stCondLst>
                                    <p:cond delay="0"/>
                                  </p:stCondLst>
                                  <p:childTnLst>
                                    <p:set>
                                      <p:cBhvr>
                                        <p:cTn id="15" dur="1" fill="hold">
                                          <p:stCondLst>
                                            <p:cond delay="0"/>
                                          </p:stCondLst>
                                        </p:cTn>
                                        <p:tgtEl>
                                          <p:spTgt spid="227331">
                                            <p:txEl>
                                              <p:pRg st="1" end="1"/>
                                            </p:txEl>
                                          </p:spTgt>
                                        </p:tgtEl>
                                        <p:attrNameLst>
                                          <p:attrName>style.visibility</p:attrName>
                                        </p:attrNameLst>
                                      </p:cBhvr>
                                      <p:to>
                                        <p:strVal val="visible"/>
                                      </p:to>
                                    </p:set>
                                    <p:animEffect transition="in" filter="blinds(vertical)">
                                      <p:cBhvr>
                                        <p:cTn id="16" dur="500"/>
                                        <p:tgtEl>
                                          <p:spTgt spid="227331">
                                            <p:txEl>
                                              <p:pRg st="1" end="1"/>
                                            </p:txEl>
                                          </p:spTgt>
                                        </p:tgtEl>
                                      </p:cBhvr>
                                    </p:animEffect>
                                  </p:childTnLst>
                                </p:cTn>
                              </p:par>
                            </p:childTnLst>
                          </p:cTn>
                        </p:par>
                        <p:par>
                          <p:cTn id="17" fill="hold">
                            <p:stCondLst>
                              <p:cond delay="1500"/>
                            </p:stCondLst>
                            <p:childTnLst>
                              <p:par>
                                <p:cTn id="18" presetID="3" presetClass="entr" presetSubtype="5" fill="hold" grpId="0" nodeType="afterEffect">
                                  <p:stCondLst>
                                    <p:cond delay="0"/>
                                  </p:stCondLst>
                                  <p:childTnLst>
                                    <p:set>
                                      <p:cBhvr>
                                        <p:cTn id="19" dur="1" fill="hold">
                                          <p:stCondLst>
                                            <p:cond delay="0"/>
                                          </p:stCondLst>
                                        </p:cTn>
                                        <p:tgtEl>
                                          <p:spTgt spid="227331">
                                            <p:txEl>
                                              <p:pRg st="2" end="2"/>
                                            </p:txEl>
                                          </p:spTgt>
                                        </p:tgtEl>
                                        <p:attrNameLst>
                                          <p:attrName>style.visibility</p:attrName>
                                        </p:attrNameLst>
                                      </p:cBhvr>
                                      <p:to>
                                        <p:strVal val="visible"/>
                                      </p:to>
                                    </p:set>
                                    <p:animEffect transition="in" filter="blinds(vertical)">
                                      <p:cBhvr>
                                        <p:cTn id="20" dur="500"/>
                                        <p:tgtEl>
                                          <p:spTgt spid="227331">
                                            <p:txEl>
                                              <p:pRg st="2" end="2"/>
                                            </p:txEl>
                                          </p:spTgt>
                                        </p:tgtEl>
                                      </p:cBhvr>
                                    </p:animEffect>
                                  </p:childTnLst>
                                </p:cTn>
                              </p:par>
                            </p:childTnLst>
                          </p:cTn>
                        </p:par>
                        <p:par>
                          <p:cTn id="21" fill="hold">
                            <p:stCondLst>
                              <p:cond delay="2000"/>
                            </p:stCondLst>
                            <p:childTnLst>
                              <p:par>
                                <p:cTn id="22" presetID="3" presetClass="entr" presetSubtype="5" fill="hold" grpId="0" nodeType="afterEffect">
                                  <p:stCondLst>
                                    <p:cond delay="0"/>
                                  </p:stCondLst>
                                  <p:childTnLst>
                                    <p:set>
                                      <p:cBhvr>
                                        <p:cTn id="23" dur="1" fill="hold">
                                          <p:stCondLst>
                                            <p:cond delay="0"/>
                                          </p:stCondLst>
                                        </p:cTn>
                                        <p:tgtEl>
                                          <p:spTgt spid="227331">
                                            <p:txEl>
                                              <p:pRg st="3" end="3"/>
                                            </p:txEl>
                                          </p:spTgt>
                                        </p:tgtEl>
                                        <p:attrNameLst>
                                          <p:attrName>style.visibility</p:attrName>
                                        </p:attrNameLst>
                                      </p:cBhvr>
                                      <p:to>
                                        <p:strVal val="visible"/>
                                      </p:to>
                                    </p:set>
                                    <p:animEffect transition="in" filter="blinds(vertical)">
                                      <p:cBhvr>
                                        <p:cTn id="24" dur="500"/>
                                        <p:tgtEl>
                                          <p:spTgt spid="227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0" grpId="0" build="p" autoUpdateAnimBg="0" advAuto="0"/>
      <p:bldP spid="227331"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3410" name="Rectangle 2"/>
          <p:cNvSpPr>
            <a:spLocks noGrp="1" noRot="1" noChangeArrowheads="1"/>
          </p:cNvSpPr>
          <p:nvPr>
            <p:ph type="title"/>
          </p:nvPr>
        </p:nvSpPr>
        <p:spPr>
          <a:xfrm>
            <a:off x="1385888" y="944166"/>
            <a:ext cx="6443663" cy="617934"/>
          </a:xfrm>
        </p:spPr>
        <p:txBody>
          <a:bodyPr/>
          <a:lstStyle/>
          <a:p>
            <a:r>
              <a:rPr lang="zh-CN" altLang="en-US" sz="3600">
                <a:solidFill>
                  <a:srgbClr val="66FF33"/>
                </a:solidFill>
                <a:latin typeface="黑体" panose="02010609060101010101" pitchFamily="49" charset="-122"/>
                <a:ea typeface="黑体" panose="02010609060101010101" pitchFamily="49" charset="-122"/>
              </a:rPr>
              <a:t>三、节能监管主要任务</a:t>
            </a:r>
          </a:p>
        </p:txBody>
      </p:sp>
      <p:sp>
        <p:nvSpPr>
          <p:cNvPr id="273411" name="Rectangle 3"/>
          <p:cNvSpPr>
            <a:spLocks noGrp="1" noRot="1" noChangeArrowheads="1"/>
          </p:cNvSpPr>
          <p:nvPr>
            <p:ph type="body" idx="1"/>
          </p:nvPr>
        </p:nvSpPr>
        <p:spPr>
          <a:xfrm>
            <a:off x="1331119" y="1538288"/>
            <a:ext cx="6426994" cy="4158854"/>
          </a:xfrm>
        </p:spPr>
        <p:txBody>
          <a:bodyPr/>
          <a:lstStyle/>
          <a:p>
            <a:pPr>
              <a:buFont typeface="Wingdings" panose="05000000000000000000" pitchFamily="2" charset="2"/>
              <a:buNone/>
            </a:pPr>
            <a:r>
              <a:rPr lang="en-US" altLang="zh-CN" sz="2700" b="1">
                <a:solidFill>
                  <a:schemeClr val="hlink"/>
                </a:solidFill>
                <a:effectLst/>
              </a:rPr>
              <a:t>2</a:t>
            </a:r>
            <a:r>
              <a:rPr lang="zh-CN" altLang="en-US" sz="2700" b="1">
                <a:solidFill>
                  <a:schemeClr val="hlink"/>
                </a:solidFill>
                <a:effectLst/>
              </a:rPr>
              <a:t>、构建节能动态监管体系</a:t>
            </a:r>
            <a:r>
              <a:rPr lang="zh-CN" altLang="en-US" sz="2700" b="1">
                <a:solidFill>
                  <a:schemeClr val="hlink"/>
                </a:solidFill>
              </a:rPr>
              <a:t> </a:t>
            </a:r>
          </a:p>
          <a:p>
            <a:pPr>
              <a:buFont typeface="Wingdings" panose="05000000000000000000" pitchFamily="2" charset="2"/>
              <a:buNone/>
            </a:pPr>
            <a:r>
              <a:rPr lang="zh-CN" altLang="en-US" sz="2100" b="1">
                <a:effectLst/>
              </a:rPr>
              <a:t>    在安全监察组织网络和信息化网络的基础上，增加节能动态监管内容</a:t>
            </a:r>
            <a:endParaRPr lang="zh-CN" altLang="en-US" sz="2100" b="1"/>
          </a:p>
          <a:p>
            <a:pPr>
              <a:buFont typeface="Wingdings" panose="05000000000000000000" pitchFamily="2" charset="2"/>
              <a:buNone/>
            </a:pPr>
            <a:r>
              <a:rPr lang="zh-CN" altLang="en-US" sz="2100" b="1">
                <a:effectLst/>
              </a:rPr>
              <a:t>    对设计、制造和在用的高耗能特种设备能效及耗能状况进行实时、动态跟踪监督</a:t>
            </a:r>
            <a:r>
              <a:rPr lang="zh-CN" altLang="en-US" sz="2100"/>
              <a:t> </a:t>
            </a:r>
          </a:p>
          <a:p>
            <a:pPr>
              <a:buFont typeface="Wingdings" panose="05000000000000000000" pitchFamily="2" charset="2"/>
              <a:buNone/>
            </a:pPr>
            <a:r>
              <a:rPr lang="en-US" altLang="zh-CN" sz="2700" b="1">
                <a:solidFill>
                  <a:schemeClr val="hlink"/>
                </a:solidFill>
                <a:effectLst/>
              </a:rPr>
              <a:t>3</a:t>
            </a:r>
            <a:r>
              <a:rPr lang="zh-CN" altLang="en-US" sz="2700" b="1">
                <a:solidFill>
                  <a:schemeClr val="hlink"/>
                </a:solidFill>
                <a:effectLst/>
              </a:rPr>
              <a:t>、构建节能责任体系</a:t>
            </a:r>
          </a:p>
          <a:p>
            <a:pPr>
              <a:buFont typeface="Wingdings" panose="05000000000000000000" pitchFamily="2" charset="2"/>
              <a:buNone/>
            </a:pPr>
            <a:r>
              <a:rPr lang="zh-CN" altLang="en-US" sz="2100" b="1"/>
              <a:t>    明确特种设备生产、使用和检验检测单位以及政府部门的节能责任、责任定位及相互关系</a:t>
            </a:r>
          </a:p>
          <a:p>
            <a:pPr>
              <a:buFont typeface="Wingdings" panose="05000000000000000000" pitchFamily="2" charset="2"/>
              <a:buNone/>
            </a:pPr>
            <a:r>
              <a:rPr lang="zh-CN" altLang="en-US" sz="2100" b="1"/>
              <a:t>    完善落实责任的机制与措施</a:t>
            </a:r>
            <a:r>
              <a:rPr lang="zh-CN" altLang="en-US" sz="2100"/>
              <a:t> </a:t>
            </a:r>
          </a:p>
          <a:p>
            <a:pPr>
              <a:buFont typeface="Wingdings" panose="05000000000000000000" pitchFamily="2" charset="2"/>
              <a:buNone/>
            </a:pPr>
            <a:r>
              <a:rPr lang="zh-CN" altLang="en-US" sz="2100" b="1"/>
              <a:t>    加强执法与监督</a:t>
            </a:r>
            <a:r>
              <a:rPr lang="zh-CN" altLang="en-US" sz="2100"/>
              <a:t> </a:t>
            </a:r>
            <a:endParaRPr lang="zh-CN" altLang="en-US" sz="2100" b="1"/>
          </a:p>
          <a:p>
            <a:pPr>
              <a:buFont typeface="Wingdings" panose="05000000000000000000" pitchFamily="2" charset="2"/>
              <a:buNone/>
            </a:pPr>
            <a:endParaRPr lang="en-US" altLang="zh-CN" sz="3000">
              <a:solidFill>
                <a:srgbClr val="FFFF00"/>
              </a:solidFill>
              <a:effectLst/>
              <a:latin typeface="宋体" panose="02010600030101010101" pitchFamily="2" charset="-122"/>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第19页/共55页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73410"/>
                                        </p:tgtEl>
                                        <p:attrNameLst>
                                          <p:attrName>style.visibility</p:attrName>
                                        </p:attrNameLst>
                                      </p:cBhvr>
                                      <p:to>
                                        <p:strVal val="visible"/>
                                      </p:to>
                                    </p:set>
                                    <p:animEffect transition="in" filter="fade">
                                      <p:cBhvr>
                                        <p:cTn id="7" dur="1000">
                                          <p:stCondLst>
                                            <p:cond delay="0"/>
                                          </p:stCondLst>
                                        </p:cTn>
                                        <p:tgtEl>
                                          <p:spTgt spid="273410"/>
                                        </p:tgtEl>
                                      </p:cBhvr>
                                    </p:animEffect>
                                  </p:childTnLst>
                                </p:cTn>
                              </p:par>
                            </p:childTnLst>
                          </p:cTn>
                        </p:par>
                        <p:par>
                          <p:cTn id="8" fill="hold">
                            <p:stCondLst>
                              <p:cond delay="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273411">
                                            <p:txEl>
                                              <p:pRg st="0" end="0"/>
                                            </p:txEl>
                                          </p:spTgt>
                                        </p:tgtEl>
                                        <p:attrNameLst>
                                          <p:attrName>style.visibility</p:attrName>
                                        </p:attrNameLst>
                                      </p:cBhvr>
                                      <p:to>
                                        <p:strVal val="visible"/>
                                      </p:to>
                                    </p:set>
                                    <p:animEffect transition="in" filter="fade">
                                      <p:cBhvr>
                                        <p:cTn id="11" dur="500">
                                          <p:stCondLst>
                                            <p:cond delay="0"/>
                                          </p:stCondLst>
                                        </p:cTn>
                                        <p:tgtEl>
                                          <p:spTgt spid="273411">
                                            <p:txEl>
                                              <p:pRg st="0" end="0"/>
                                            </p:txEl>
                                          </p:spTgt>
                                        </p:tgtEl>
                                      </p:cBhvr>
                                    </p:animEffect>
                                  </p:childTnLst>
                                </p:cTn>
                              </p:par>
                            </p:childTnLst>
                          </p:cTn>
                        </p:par>
                        <p:par>
                          <p:cTn id="12" fill="hold">
                            <p:stCondLst>
                              <p:cond delay="11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273411">
                                            <p:txEl>
                                              <p:pRg st="1" end="1"/>
                                            </p:txEl>
                                          </p:spTgt>
                                        </p:tgtEl>
                                        <p:attrNameLst>
                                          <p:attrName>style.visibility</p:attrName>
                                        </p:attrNameLst>
                                      </p:cBhvr>
                                      <p:to>
                                        <p:strVal val="visible"/>
                                      </p:to>
                                    </p:set>
                                    <p:animEffect transition="in" filter="fade">
                                      <p:cBhvr>
                                        <p:cTn id="15" dur="500">
                                          <p:stCondLst>
                                            <p:cond delay="0"/>
                                          </p:stCondLst>
                                        </p:cTn>
                                        <p:tgtEl>
                                          <p:spTgt spid="273411">
                                            <p:txEl>
                                              <p:pRg st="1" end="1"/>
                                            </p:txEl>
                                          </p:spTgt>
                                        </p:tgtEl>
                                      </p:cBhvr>
                                    </p:animEffect>
                                  </p:childTnLst>
                                </p:cTn>
                              </p:par>
                            </p:childTnLst>
                          </p:cTn>
                        </p:par>
                        <p:par>
                          <p:cTn id="16" fill="hold">
                            <p:stCondLst>
                              <p:cond delay="325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273411">
                                            <p:txEl>
                                              <p:pRg st="2" end="2"/>
                                            </p:txEl>
                                          </p:spTgt>
                                        </p:tgtEl>
                                        <p:attrNameLst>
                                          <p:attrName>style.visibility</p:attrName>
                                        </p:attrNameLst>
                                      </p:cBhvr>
                                      <p:to>
                                        <p:strVal val="visible"/>
                                      </p:to>
                                    </p:set>
                                    <p:animEffect transition="in" filter="fade">
                                      <p:cBhvr>
                                        <p:cTn id="19" dur="500">
                                          <p:stCondLst>
                                            <p:cond delay="0"/>
                                          </p:stCondLst>
                                        </p:cTn>
                                        <p:tgtEl>
                                          <p:spTgt spid="273411">
                                            <p:txEl>
                                              <p:pRg st="2" end="2"/>
                                            </p:txEl>
                                          </p:spTgt>
                                        </p:tgtEl>
                                      </p:cBhvr>
                                    </p:animEffect>
                                  </p:childTnLst>
                                </p:cTn>
                              </p:par>
                            </p:childTnLst>
                          </p:cTn>
                        </p:par>
                        <p:par>
                          <p:cTn id="20" fill="hold">
                            <p:stCondLst>
                              <p:cond delay="57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73411">
                                            <p:txEl>
                                              <p:pRg st="3" end="3"/>
                                            </p:txEl>
                                          </p:spTgt>
                                        </p:tgtEl>
                                        <p:attrNameLst>
                                          <p:attrName>style.visibility</p:attrName>
                                        </p:attrNameLst>
                                      </p:cBhvr>
                                      <p:to>
                                        <p:strVal val="visible"/>
                                      </p:to>
                                    </p:set>
                                    <p:animEffect transition="in" filter="fade">
                                      <p:cBhvr>
                                        <p:cTn id="23" dur="500">
                                          <p:stCondLst>
                                            <p:cond delay="0"/>
                                          </p:stCondLst>
                                        </p:cTn>
                                        <p:tgtEl>
                                          <p:spTgt spid="273411">
                                            <p:txEl>
                                              <p:pRg st="3" end="3"/>
                                            </p:txEl>
                                          </p:spTgt>
                                        </p:tgtEl>
                                      </p:cBhvr>
                                    </p:animEffect>
                                  </p:childTnLst>
                                </p:cTn>
                              </p:par>
                            </p:childTnLst>
                          </p:cTn>
                        </p:par>
                        <p:par>
                          <p:cTn id="24" fill="hold">
                            <p:stCondLst>
                              <p:cond delay="665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73411">
                                            <p:txEl>
                                              <p:pRg st="4" end="4"/>
                                            </p:txEl>
                                          </p:spTgt>
                                        </p:tgtEl>
                                        <p:attrNameLst>
                                          <p:attrName>style.visibility</p:attrName>
                                        </p:attrNameLst>
                                      </p:cBhvr>
                                      <p:to>
                                        <p:strVal val="visible"/>
                                      </p:to>
                                    </p:set>
                                    <p:animEffect transition="in" filter="fade">
                                      <p:cBhvr>
                                        <p:cTn id="27" dur="500">
                                          <p:stCondLst>
                                            <p:cond delay="0"/>
                                          </p:stCondLst>
                                        </p:cTn>
                                        <p:tgtEl>
                                          <p:spTgt spid="2734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273411">
                                            <p:txEl>
                                              <p:pRg st="5" end="5"/>
                                            </p:txEl>
                                          </p:spTgt>
                                        </p:tgtEl>
                                        <p:attrNameLst>
                                          <p:attrName>style.visibility</p:attrName>
                                        </p:attrNameLst>
                                      </p:cBhvr>
                                      <p:to>
                                        <p:strVal val="visible"/>
                                      </p:to>
                                    </p:set>
                                    <p:animEffect transition="in" filter="fade">
                                      <p:cBhvr>
                                        <p:cTn id="32" dur="500">
                                          <p:stCondLst>
                                            <p:cond delay="0"/>
                                          </p:stCondLst>
                                        </p:cTn>
                                        <p:tgtEl>
                                          <p:spTgt spid="2734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273411">
                                            <p:txEl>
                                              <p:pRg st="6" end="6"/>
                                            </p:txEl>
                                          </p:spTgt>
                                        </p:tgtEl>
                                        <p:attrNameLst>
                                          <p:attrName>style.visibility</p:attrName>
                                        </p:attrNameLst>
                                      </p:cBhvr>
                                      <p:to>
                                        <p:strVal val="visible"/>
                                      </p:to>
                                    </p:set>
                                    <p:animEffect transition="in" filter="fade">
                                      <p:cBhvr>
                                        <p:cTn id="37" dur="500">
                                          <p:stCondLst>
                                            <p:cond delay="0"/>
                                          </p:stCondLst>
                                        </p:cTn>
                                        <p:tgtEl>
                                          <p:spTgt spid="2734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0" grpId="0"/>
      <p:bldP spid="273411"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9314" name="Rectangle 2"/>
          <p:cNvSpPr>
            <a:spLocks noGrp="1" noRot="1" noChangeArrowheads="1"/>
          </p:cNvSpPr>
          <p:nvPr>
            <p:ph type="title"/>
          </p:nvPr>
        </p:nvSpPr>
        <p:spPr>
          <a:xfrm>
            <a:off x="1331119" y="1269206"/>
            <a:ext cx="6550819" cy="617935"/>
          </a:xfrm>
        </p:spPr>
        <p:txBody>
          <a:bodyPr/>
          <a:lstStyle/>
          <a:p>
            <a:r>
              <a:rPr lang="zh-CN" altLang="en-US" sz="3600">
                <a:solidFill>
                  <a:srgbClr val="66FF33"/>
                </a:solidFill>
                <a:latin typeface="黑体" panose="02010609060101010101" pitchFamily="49" charset="-122"/>
                <a:ea typeface="黑体" panose="02010609060101010101" pitchFamily="49" charset="-122"/>
              </a:rPr>
              <a:t>三、节能监管主要任务</a:t>
            </a:r>
          </a:p>
        </p:txBody>
      </p:sp>
      <p:sp>
        <p:nvSpPr>
          <p:cNvPr id="269315" name="Rectangle 3"/>
          <p:cNvSpPr>
            <a:spLocks noGrp="1" noRot="1" noChangeArrowheads="1"/>
          </p:cNvSpPr>
          <p:nvPr>
            <p:ph type="body" idx="1"/>
          </p:nvPr>
        </p:nvSpPr>
        <p:spPr>
          <a:xfrm>
            <a:off x="1277541" y="2132410"/>
            <a:ext cx="6480572" cy="3725465"/>
          </a:xfrm>
        </p:spPr>
        <p:txBody>
          <a:bodyPr/>
          <a:lstStyle/>
          <a:p>
            <a:pPr>
              <a:buFont typeface="Wingdings" panose="05000000000000000000" pitchFamily="2" charset="2"/>
              <a:buNone/>
            </a:pPr>
            <a:r>
              <a:rPr lang="en-US" altLang="zh-CN" sz="3000" b="1">
                <a:solidFill>
                  <a:schemeClr val="hlink"/>
                </a:solidFill>
                <a:effectLst/>
              </a:rPr>
              <a:t>4</a:t>
            </a:r>
            <a:r>
              <a:rPr lang="zh-CN" altLang="en-US" sz="3000" b="1">
                <a:solidFill>
                  <a:schemeClr val="hlink"/>
                </a:solidFill>
                <a:effectLst/>
              </a:rPr>
              <a:t>、构建节能绩效评价体系</a:t>
            </a:r>
          </a:p>
          <a:p>
            <a:pPr>
              <a:buFont typeface="Wingdings" panose="05000000000000000000" pitchFamily="2" charset="2"/>
              <a:buNone/>
            </a:pPr>
            <a:r>
              <a:rPr lang="zh-CN" altLang="en-US" b="1">
                <a:effectLst/>
              </a:rPr>
              <a:t>     科学评价节能监管部门、检验检测机构和相关企业的工作效果及对经济社会发展的贡</a:t>
            </a:r>
          </a:p>
          <a:p>
            <a:pPr>
              <a:buFont typeface="Wingdings" panose="05000000000000000000" pitchFamily="2" charset="2"/>
              <a:buNone/>
            </a:pPr>
            <a:r>
              <a:rPr lang="en-US" altLang="zh-CN" sz="3000" b="1">
                <a:solidFill>
                  <a:schemeClr val="hlink"/>
                </a:solidFill>
                <a:effectLst/>
              </a:rPr>
              <a:t>5</a:t>
            </a:r>
            <a:r>
              <a:rPr lang="zh-CN" altLang="en-US" sz="3000" b="1">
                <a:solidFill>
                  <a:schemeClr val="hlink"/>
                </a:solidFill>
                <a:effectLst/>
              </a:rPr>
              <a:t>、构建技术服务体系</a:t>
            </a:r>
            <a:r>
              <a:rPr lang="zh-CN" altLang="en-US" sz="3000" b="1">
                <a:solidFill>
                  <a:schemeClr val="hlink"/>
                </a:solidFill>
              </a:rPr>
              <a:t> </a:t>
            </a:r>
          </a:p>
          <a:p>
            <a:pPr>
              <a:buFont typeface="Wingdings" panose="05000000000000000000" pitchFamily="2" charset="2"/>
              <a:buNone/>
            </a:pPr>
            <a:r>
              <a:rPr lang="zh-CN" altLang="en-US" b="1">
                <a:effectLst/>
              </a:rPr>
              <a:t>    建立和完善涵盖特种设备节能</a:t>
            </a:r>
            <a:r>
              <a:rPr lang="zh-CN" altLang="en-US" b="1">
                <a:solidFill>
                  <a:srgbClr val="E9172B"/>
                </a:solidFill>
                <a:effectLst/>
              </a:rPr>
              <a:t>咨询、设计、评估、检测、审计、认证、工程实施、运营管理</a:t>
            </a:r>
            <a:r>
              <a:rPr lang="zh-CN" altLang="en-US" b="1">
                <a:effectLst/>
              </a:rPr>
              <a:t>和</a:t>
            </a:r>
            <a:r>
              <a:rPr lang="zh-CN" altLang="en-US" b="1">
                <a:solidFill>
                  <a:srgbClr val="FF0000"/>
                </a:solidFill>
                <a:effectLst/>
              </a:rPr>
              <a:t>节能技术、产品的推广示范</a:t>
            </a:r>
            <a:r>
              <a:rPr lang="zh-CN" altLang="en-US" b="1">
                <a:effectLst/>
              </a:rPr>
              <a:t>等服务领域的技术服务体系</a:t>
            </a:r>
            <a:endParaRPr lang="zh-CN" altLang="en-US"/>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第20页/共55页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69315">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69315">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69315">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269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5"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5458" name="Rectangle 2"/>
          <p:cNvSpPr>
            <a:spLocks noGrp="1" noRot="1" noChangeArrowheads="1"/>
          </p:cNvSpPr>
          <p:nvPr>
            <p:ph type="title"/>
          </p:nvPr>
        </p:nvSpPr>
        <p:spPr>
          <a:xfrm>
            <a:off x="1369219" y="1028700"/>
            <a:ext cx="6388894" cy="726281"/>
          </a:xfrm>
        </p:spPr>
        <p:txBody>
          <a:bodyPr/>
          <a:lstStyle/>
          <a:p>
            <a:r>
              <a:rPr lang="zh-CN" altLang="en-US" sz="3600">
                <a:solidFill>
                  <a:srgbClr val="66FF33"/>
                </a:solidFill>
                <a:latin typeface="黑体" panose="02010609060101010101" pitchFamily="49" charset="-122"/>
                <a:ea typeface="黑体" panose="02010609060101010101" pitchFamily="49" charset="-122"/>
              </a:rPr>
              <a:t>三、节能监管主要任务</a:t>
            </a:r>
          </a:p>
        </p:txBody>
      </p:sp>
      <p:sp>
        <p:nvSpPr>
          <p:cNvPr id="275459" name="Rectangle 3"/>
          <p:cNvSpPr>
            <a:spLocks noGrp="1" noRot="1" noChangeArrowheads="1"/>
          </p:cNvSpPr>
          <p:nvPr>
            <p:ph type="body" idx="1"/>
          </p:nvPr>
        </p:nvSpPr>
        <p:spPr>
          <a:xfrm>
            <a:off x="1385888" y="1808560"/>
            <a:ext cx="6372225" cy="3564731"/>
          </a:xfrm>
        </p:spPr>
        <p:txBody>
          <a:bodyPr/>
          <a:lstStyle/>
          <a:p>
            <a:pPr>
              <a:lnSpc>
                <a:spcPct val="90000"/>
              </a:lnSpc>
              <a:buFont typeface="Wingdings" panose="05000000000000000000" pitchFamily="2" charset="2"/>
              <a:buNone/>
            </a:pPr>
            <a:r>
              <a:rPr lang="en-US" altLang="zh-CN" sz="3000" b="1">
                <a:solidFill>
                  <a:schemeClr val="hlink"/>
                </a:solidFill>
                <a:effectLst/>
              </a:rPr>
              <a:t>6</a:t>
            </a:r>
            <a:r>
              <a:rPr lang="zh-CN" altLang="en-US" sz="3000" b="1">
                <a:solidFill>
                  <a:schemeClr val="hlink"/>
                </a:solidFill>
                <a:effectLst/>
              </a:rPr>
              <a:t>、构建科技支撑体系</a:t>
            </a:r>
          </a:p>
          <a:p>
            <a:pPr>
              <a:lnSpc>
                <a:spcPct val="90000"/>
              </a:lnSpc>
              <a:buFont typeface="Wingdings" panose="05000000000000000000" pitchFamily="2" charset="2"/>
              <a:buNone/>
            </a:pPr>
            <a:r>
              <a:rPr lang="zh-CN" altLang="en-US" b="1">
                <a:effectLst/>
              </a:rPr>
              <a:t>     组织检验检测技术机构、科研单位、企业、行业协会等建立</a:t>
            </a:r>
            <a:r>
              <a:rPr lang="zh-CN" altLang="en-US" b="1">
                <a:solidFill>
                  <a:srgbClr val="E9172B"/>
                </a:solidFill>
                <a:effectLst/>
              </a:rPr>
              <a:t>行业大科技工作平台</a:t>
            </a:r>
          </a:p>
          <a:p>
            <a:pPr>
              <a:lnSpc>
                <a:spcPct val="90000"/>
              </a:lnSpc>
              <a:buFont typeface="Wingdings" panose="05000000000000000000" pitchFamily="2" charset="2"/>
              <a:buNone/>
            </a:pPr>
            <a:r>
              <a:rPr lang="zh-CN" altLang="en-US" sz="2700" b="1">
                <a:solidFill>
                  <a:srgbClr val="FF0000"/>
                </a:solidFill>
                <a:latin typeface="宋体" panose="02010600030101010101" pitchFamily="2" charset="-122"/>
              </a:rPr>
              <a:t>→</a:t>
            </a:r>
            <a:r>
              <a:rPr lang="zh-CN" altLang="en-US" b="1">
                <a:effectLst/>
              </a:rPr>
              <a:t>整合特种设备科技资源</a:t>
            </a:r>
          </a:p>
          <a:p>
            <a:pPr>
              <a:lnSpc>
                <a:spcPct val="90000"/>
              </a:lnSpc>
              <a:buFont typeface="Wingdings" panose="05000000000000000000" pitchFamily="2" charset="2"/>
              <a:buNone/>
            </a:pPr>
            <a:r>
              <a:rPr lang="zh-CN" altLang="en-US" sz="2700" b="1">
                <a:solidFill>
                  <a:srgbClr val="FF0000"/>
                </a:solidFill>
                <a:latin typeface="宋体" panose="02010600030101010101" pitchFamily="2" charset="-122"/>
              </a:rPr>
              <a:t>→</a:t>
            </a:r>
            <a:r>
              <a:rPr lang="zh-CN" altLang="en-US" b="1">
                <a:effectLst/>
              </a:rPr>
              <a:t>提升技术能力</a:t>
            </a:r>
          </a:p>
          <a:p>
            <a:pPr>
              <a:lnSpc>
                <a:spcPct val="90000"/>
              </a:lnSpc>
              <a:buFont typeface="Wingdings" panose="05000000000000000000" pitchFamily="2" charset="2"/>
              <a:buNone/>
            </a:pPr>
            <a:r>
              <a:rPr lang="zh-CN" altLang="en-US" sz="2700" b="1">
                <a:solidFill>
                  <a:srgbClr val="FF0000"/>
                </a:solidFill>
                <a:latin typeface="宋体" panose="02010600030101010101" pitchFamily="2" charset="-122"/>
              </a:rPr>
              <a:t>→</a:t>
            </a:r>
            <a:r>
              <a:rPr lang="zh-CN" altLang="en-US" b="1">
                <a:effectLst/>
              </a:rPr>
              <a:t>组织对节能关键技术和共性技术开展攻关</a:t>
            </a:r>
          </a:p>
          <a:p>
            <a:pPr>
              <a:lnSpc>
                <a:spcPct val="90000"/>
              </a:lnSpc>
              <a:buFont typeface="Wingdings" panose="05000000000000000000" pitchFamily="2" charset="2"/>
              <a:buNone/>
            </a:pPr>
            <a:r>
              <a:rPr lang="zh-CN" altLang="en-US" sz="2700" b="1">
                <a:solidFill>
                  <a:srgbClr val="FF0000"/>
                </a:solidFill>
                <a:latin typeface="宋体" panose="02010600030101010101" pitchFamily="2" charset="-122"/>
              </a:rPr>
              <a:t>→</a:t>
            </a:r>
            <a:r>
              <a:rPr lang="zh-CN" altLang="en-US" b="1">
                <a:effectLst/>
              </a:rPr>
              <a:t>促进科技成果转化和推广应用</a:t>
            </a:r>
          </a:p>
          <a:p>
            <a:pPr>
              <a:lnSpc>
                <a:spcPct val="90000"/>
              </a:lnSpc>
              <a:buFont typeface="Wingdings" panose="05000000000000000000" pitchFamily="2" charset="2"/>
              <a:buNone/>
            </a:pPr>
            <a:r>
              <a:rPr lang="zh-CN" altLang="en-US" sz="2700" b="1">
                <a:solidFill>
                  <a:srgbClr val="FF0000"/>
                </a:solidFill>
                <a:latin typeface="宋体" panose="02010600030101010101" pitchFamily="2" charset="-122"/>
              </a:rPr>
              <a:t>→</a:t>
            </a:r>
            <a:r>
              <a:rPr lang="zh-CN" altLang="en-US" b="1"/>
              <a:t>发挥科技的支撑、保障和促进作用</a:t>
            </a:r>
            <a:r>
              <a:rPr lang="zh-CN" altLang="en-US"/>
              <a:t> </a:t>
            </a:r>
          </a:p>
          <a:p>
            <a:pPr>
              <a:lnSpc>
                <a:spcPct val="90000"/>
              </a:lnSpc>
              <a:buFont typeface="Wingdings" panose="05000000000000000000" pitchFamily="2" charset="2"/>
              <a:buNone/>
            </a:pPr>
            <a:endParaRPr lang="en-US" altLang="zh-CN"/>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第21页/共55页</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5458"/>
                                        </p:tgtEl>
                                        <p:attrNameLst>
                                          <p:attrName>style.visibility</p:attrName>
                                        </p:attrNameLst>
                                      </p:cBhvr>
                                      <p:to>
                                        <p:strVal val="visible"/>
                                      </p:to>
                                    </p:set>
                                    <p:animEffect transition="in" filter="fade">
                                      <p:cBhvr>
                                        <p:cTn id="7" dur="2000"/>
                                        <p:tgtEl>
                                          <p:spTgt spid="2754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5459"/>
                                        </p:tgtEl>
                                        <p:attrNameLst>
                                          <p:attrName>style.visibility</p:attrName>
                                        </p:attrNameLst>
                                      </p:cBhvr>
                                      <p:to>
                                        <p:strVal val="visible"/>
                                      </p:to>
                                    </p:set>
                                    <p:animEffect transition="in" filter="fade">
                                      <p:cBhvr>
                                        <p:cTn id="10" dur="2000"/>
                                        <p:tgtEl>
                                          <p:spTgt spid="275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8" grpId="0"/>
      <p:bldP spid="27545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4" name="Rectangle 2"/>
          <p:cNvSpPr>
            <a:spLocks noGrp="1" noRot="1" noChangeArrowheads="1"/>
          </p:cNvSpPr>
          <p:nvPr>
            <p:ph type="title"/>
          </p:nvPr>
        </p:nvSpPr>
        <p:spPr>
          <a:xfrm>
            <a:off x="1385888" y="1269206"/>
            <a:ext cx="6403181" cy="571500"/>
          </a:xfrm>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28355" name="Rectangle 3"/>
          <p:cNvSpPr>
            <a:spLocks noGrp="1" noRot="1" noChangeArrowheads="1"/>
          </p:cNvSpPr>
          <p:nvPr>
            <p:ph type="body" idx="1"/>
          </p:nvPr>
        </p:nvSpPr>
        <p:spPr>
          <a:xfrm>
            <a:off x="1277541" y="1916906"/>
            <a:ext cx="6609159" cy="3328988"/>
          </a:xfrm>
        </p:spPr>
        <p:txBody>
          <a:bodyPr/>
          <a:lstStyle/>
          <a:p>
            <a:pPr algn="just">
              <a:buFont typeface="Wingdings" panose="05000000000000000000" pitchFamily="2" charset="2"/>
              <a:buNone/>
            </a:pPr>
            <a:r>
              <a:rPr lang="en-US" altLang="zh-CN" sz="2700">
                <a:solidFill>
                  <a:srgbClr val="FFFF00"/>
                </a:solidFill>
                <a:effectLst/>
                <a:latin typeface="宋体" panose="02010600030101010101" pitchFamily="2" charset="-122"/>
              </a:rPr>
              <a:t>1</a:t>
            </a:r>
            <a:r>
              <a:rPr lang="zh-CN" altLang="en-US" sz="2700">
                <a:solidFill>
                  <a:srgbClr val="FFFF00"/>
                </a:solidFill>
                <a:effectLst/>
                <a:latin typeface="宋体" panose="02010600030101010101" pitchFamily="2" charset="-122"/>
              </a:rPr>
              <a:t>、</a:t>
            </a:r>
            <a:r>
              <a:rPr lang="zh-CN" altLang="en-US" sz="2700" b="1">
                <a:solidFill>
                  <a:srgbClr val="FFFF00"/>
                </a:solidFill>
              </a:rPr>
              <a:t>统一认识，明确职责</a:t>
            </a:r>
          </a:p>
          <a:p>
            <a:pPr algn="just">
              <a:buFont typeface="Wingdings" panose="05000000000000000000" pitchFamily="2" charset="2"/>
              <a:buNone/>
            </a:pPr>
            <a:r>
              <a:rPr lang="zh-CN" altLang="en-US"/>
              <a:t>      </a:t>
            </a:r>
            <a:r>
              <a:rPr lang="en-US" altLang="zh-CN"/>
              <a:t>--</a:t>
            </a:r>
            <a:r>
              <a:rPr lang="zh-CN" altLang="en-US"/>
              <a:t>监管与服务并举，服务优先；  </a:t>
            </a:r>
            <a:r>
              <a:rPr lang="zh-CN" altLang="en-US">
                <a:latin typeface="宋体" panose="02010600030101010101" pitchFamily="2" charset="-122"/>
              </a:rPr>
              <a:t> </a:t>
            </a:r>
          </a:p>
          <a:p>
            <a:pPr algn="just">
              <a:buFont typeface="Wingdings" panose="05000000000000000000" pitchFamily="2" charset="2"/>
              <a:buNone/>
            </a:pPr>
            <a:r>
              <a:rPr lang="zh-CN" altLang="en-US">
                <a:effectLst/>
              </a:rPr>
              <a:t>      </a:t>
            </a:r>
            <a:r>
              <a:rPr lang="en-US" altLang="zh-CN">
                <a:effectLst/>
              </a:rPr>
              <a:t>--</a:t>
            </a:r>
            <a:r>
              <a:rPr lang="zh-CN" altLang="en-US">
                <a:effectLst/>
              </a:rPr>
              <a:t>强化和落实企业节能工作主体责任；</a:t>
            </a:r>
            <a:r>
              <a:rPr lang="zh-CN" altLang="en-US"/>
              <a:t> </a:t>
            </a:r>
          </a:p>
          <a:p>
            <a:pPr algn="just">
              <a:buFont typeface="Wingdings" panose="05000000000000000000" pitchFamily="2" charset="2"/>
              <a:buNone/>
            </a:pPr>
            <a:r>
              <a:rPr lang="zh-CN" altLang="en-US"/>
              <a:t>      </a:t>
            </a:r>
            <a:r>
              <a:rPr lang="en-US" altLang="zh-CN"/>
              <a:t>--</a:t>
            </a:r>
            <a:r>
              <a:rPr lang="zh-CN" altLang="en-US"/>
              <a:t>充分利用社会资源开展节能工作。</a:t>
            </a:r>
            <a:endParaRPr lang="zh-CN" altLang="en-US" sz="2700" b="1">
              <a:solidFill>
                <a:srgbClr val="FFFF00"/>
              </a:solidFill>
            </a:endParaRPr>
          </a:p>
          <a:p>
            <a:pPr algn="just">
              <a:buFont typeface="Wingdings" panose="05000000000000000000" pitchFamily="2" charset="2"/>
              <a:buNone/>
            </a:pPr>
            <a:r>
              <a:rPr lang="zh-CN" altLang="en-US" sz="2700">
                <a:solidFill>
                  <a:srgbClr val="FF0000"/>
                </a:solidFill>
                <a:effectLst/>
              </a:rPr>
              <a:t>☆</a:t>
            </a:r>
            <a:r>
              <a:rPr lang="zh-CN" altLang="en-US" sz="2700">
                <a:solidFill>
                  <a:schemeClr val="hlink"/>
                </a:solidFill>
                <a:effectLst/>
              </a:rPr>
              <a:t>树立忧患意识，增强危机感、责任感和使命感</a:t>
            </a:r>
            <a:r>
              <a:rPr lang="zh-CN" altLang="en-US"/>
              <a:t> </a:t>
            </a:r>
            <a:endParaRPr lang="zh-CN" altLang="en-US" sz="2700" b="1">
              <a:solidFill>
                <a:srgbClr val="FFFF00"/>
              </a:solidFill>
              <a:latin typeface="宋体" panose="02010600030101010101" pitchFamily="2" charset="-122"/>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第22页/共55页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8354"/>
                                        </p:tgtEl>
                                        <p:attrNameLst>
                                          <p:attrName>style.visibility</p:attrName>
                                        </p:attrNameLst>
                                      </p:cBhvr>
                                      <p:to>
                                        <p:strVal val="visible"/>
                                      </p:to>
                                    </p:set>
                                    <p:animEffect transition="in" filter="fade">
                                      <p:cBhvr>
                                        <p:cTn id="7" dur="2000"/>
                                        <p:tgtEl>
                                          <p:spTgt spid="22835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28355">
                                            <p:txEl>
                                              <p:pRg st="0" end="0"/>
                                            </p:txEl>
                                          </p:spTgt>
                                        </p:tgtEl>
                                        <p:attrNameLst>
                                          <p:attrName>style.visibility</p:attrName>
                                        </p:attrNameLst>
                                      </p:cBhvr>
                                      <p:to>
                                        <p:strVal val="visible"/>
                                      </p:to>
                                    </p:set>
                                    <p:animEffect transition="in" filter="wipe(left)">
                                      <p:cBhvr>
                                        <p:cTn id="11" dur="500"/>
                                        <p:tgtEl>
                                          <p:spTgt spid="22835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28355">
                                            <p:txEl>
                                              <p:pRg st="1" end="1"/>
                                            </p:txEl>
                                          </p:spTgt>
                                        </p:tgtEl>
                                        <p:attrNameLst>
                                          <p:attrName>style.visibility</p:attrName>
                                        </p:attrNameLst>
                                      </p:cBhvr>
                                      <p:to>
                                        <p:strVal val="visible"/>
                                      </p:to>
                                    </p:set>
                                    <p:animEffect transition="in" filter="wipe(left)">
                                      <p:cBhvr>
                                        <p:cTn id="16" dur="500"/>
                                        <p:tgtEl>
                                          <p:spTgt spid="22835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28355">
                                            <p:txEl>
                                              <p:pRg st="2" end="2"/>
                                            </p:txEl>
                                          </p:spTgt>
                                        </p:tgtEl>
                                        <p:attrNameLst>
                                          <p:attrName>style.visibility</p:attrName>
                                        </p:attrNameLst>
                                      </p:cBhvr>
                                      <p:to>
                                        <p:strVal val="visible"/>
                                      </p:to>
                                    </p:set>
                                    <p:animEffect transition="in" filter="wipe(left)">
                                      <p:cBhvr>
                                        <p:cTn id="21" dur="500"/>
                                        <p:tgtEl>
                                          <p:spTgt spid="22835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28355">
                                            <p:txEl>
                                              <p:pRg st="3" end="3"/>
                                            </p:txEl>
                                          </p:spTgt>
                                        </p:tgtEl>
                                        <p:attrNameLst>
                                          <p:attrName>style.visibility</p:attrName>
                                        </p:attrNameLst>
                                      </p:cBhvr>
                                      <p:to>
                                        <p:strVal val="visible"/>
                                      </p:to>
                                    </p:set>
                                    <p:animEffect transition="in" filter="wipe(left)">
                                      <p:cBhvr>
                                        <p:cTn id="26" dur="500"/>
                                        <p:tgtEl>
                                          <p:spTgt spid="228355">
                                            <p:txEl>
                                              <p:pRg st="3" end="3"/>
                                            </p:txEl>
                                          </p:spTgt>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228355">
                                            <p:txEl>
                                              <p:pRg st="4" end="4"/>
                                            </p:txEl>
                                          </p:spTgt>
                                        </p:tgtEl>
                                        <p:attrNameLst>
                                          <p:attrName>style.visibility</p:attrName>
                                        </p:attrNameLst>
                                      </p:cBhvr>
                                      <p:to>
                                        <p:strVal val="visible"/>
                                      </p:to>
                                    </p:set>
                                    <p:animEffect transition="in" filter="wipe(left)">
                                      <p:cBhvr>
                                        <p:cTn id="30" dur="500"/>
                                        <p:tgtEl>
                                          <p:spTgt spid="2283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4" grpId="0"/>
      <p:bldP spid="22835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77507" name="Rectangle 3"/>
          <p:cNvSpPr>
            <a:spLocks noGrp="1" noRot="1" noChangeArrowheads="1"/>
          </p:cNvSpPr>
          <p:nvPr>
            <p:ph type="body" idx="1"/>
          </p:nvPr>
        </p:nvSpPr>
        <p:spPr/>
        <p:txBody>
          <a:bodyPr/>
          <a:lstStyle/>
          <a:p>
            <a:pPr>
              <a:buFont typeface="Wingdings" panose="05000000000000000000" pitchFamily="2" charset="2"/>
              <a:buNone/>
            </a:pPr>
            <a:r>
              <a:rPr lang="en-US" altLang="zh-CN">
                <a:solidFill>
                  <a:srgbClr val="FFFF00"/>
                </a:solidFill>
                <a:effectLst/>
                <a:latin typeface="宋体" panose="02010600030101010101" pitchFamily="2" charset="-122"/>
              </a:rPr>
              <a:t>2</a:t>
            </a:r>
            <a:r>
              <a:rPr lang="zh-CN" altLang="en-US">
                <a:solidFill>
                  <a:srgbClr val="FFFF00"/>
                </a:solidFill>
                <a:effectLst/>
                <a:latin typeface="宋体" panose="02010600030101010101" pitchFamily="2" charset="-122"/>
              </a:rPr>
              <a:t>、</a:t>
            </a:r>
            <a:r>
              <a:rPr lang="zh-CN" altLang="en-US" sz="2100" b="1">
                <a:solidFill>
                  <a:srgbClr val="FFFF00"/>
                </a:solidFill>
              </a:rPr>
              <a:t>建立安全监察与节能监管相结合的工作机制</a:t>
            </a:r>
            <a:r>
              <a:rPr lang="zh-CN" altLang="en-US" sz="2100"/>
              <a:t> </a:t>
            </a:r>
          </a:p>
          <a:p>
            <a:pPr>
              <a:buFont typeface="Wingdings" panose="05000000000000000000" pitchFamily="2" charset="2"/>
              <a:buNone/>
            </a:pPr>
            <a:r>
              <a:rPr lang="zh-CN" altLang="en-US" sz="2100" b="1">
                <a:effectLst/>
                <a:latin typeface="宋体" panose="02010600030101010101" pitchFamily="2" charset="-122"/>
              </a:rPr>
              <a:t>   </a:t>
            </a:r>
            <a:r>
              <a:rPr lang="en-US" altLang="zh-CN"/>
              <a:t>--</a:t>
            </a:r>
            <a:r>
              <a:rPr lang="zh-CN" altLang="en-US" sz="2100" b="1">
                <a:effectLst/>
                <a:latin typeface="宋体" panose="02010600030101010101" pitchFamily="2" charset="-122"/>
              </a:rPr>
              <a:t>不设立新的行政许可项目，用现行有效的抓手向节能监管方面延伸</a:t>
            </a:r>
            <a:r>
              <a:rPr lang="zh-CN" altLang="en-US" sz="2100" b="1">
                <a:latin typeface="宋体" panose="02010600030101010101" pitchFamily="2" charset="-122"/>
              </a:rPr>
              <a:t>；</a:t>
            </a:r>
          </a:p>
          <a:p>
            <a:pPr>
              <a:buFont typeface="Wingdings" panose="05000000000000000000" pitchFamily="2" charset="2"/>
              <a:buNone/>
            </a:pPr>
            <a:r>
              <a:rPr lang="zh-CN" altLang="en-US" sz="2100" b="1">
                <a:effectLst/>
                <a:latin typeface="宋体" panose="02010600030101010101" pitchFamily="2" charset="-122"/>
              </a:rPr>
              <a:t>   </a:t>
            </a:r>
            <a:r>
              <a:rPr lang="en-US" altLang="zh-CN"/>
              <a:t>--</a:t>
            </a:r>
            <a:r>
              <a:rPr lang="zh-CN" altLang="en-US" sz="2100" b="1">
                <a:effectLst/>
                <a:latin typeface="宋体" panose="02010600030101010101" pitchFamily="2" charset="-122"/>
              </a:rPr>
              <a:t>在全过程安全监察的各个工作环节中提出节能的具体要求</a:t>
            </a:r>
            <a:r>
              <a:rPr lang="zh-CN" altLang="en-US" sz="2100" b="1"/>
              <a:t>；</a:t>
            </a:r>
            <a:endParaRPr lang="zh-CN" altLang="en-US" sz="2100" b="1">
              <a:latin typeface="宋体" panose="02010600030101010101" pitchFamily="2" charset="-122"/>
            </a:endParaRPr>
          </a:p>
          <a:p>
            <a:pPr>
              <a:buFont typeface="Wingdings" panose="05000000000000000000" pitchFamily="2" charset="2"/>
              <a:buNone/>
            </a:pPr>
            <a:r>
              <a:rPr lang="zh-CN" altLang="en-US" sz="2100" b="1">
                <a:effectLst/>
                <a:latin typeface="宋体" panose="02010600030101010101" pitchFamily="2" charset="-122"/>
              </a:rPr>
              <a:t>   </a:t>
            </a:r>
            <a:r>
              <a:rPr lang="en-US" altLang="zh-CN"/>
              <a:t>--</a:t>
            </a:r>
            <a:r>
              <a:rPr lang="zh-CN" altLang="en-US" sz="2100" b="1">
                <a:latin typeface="宋体" panose="02010600030101010101" pitchFamily="2" charset="-122"/>
              </a:rPr>
              <a:t>形成“企业主动、政府推动、部门联动、典型带动”的工作格局； </a:t>
            </a:r>
            <a:endParaRPr lang="zh-CN" altLang="en-US" sz="2100" b="1">
              <a:effectLst/>
              <a:latin typeface="宋体" panose="02010600030101010101" pitchFamily="2" charset="-122"/>
            </a:endParaRPr>
          </a:p>
          <a:p>
            <a:pPr>
              <a:buFont typeface="Wingdings" panose="05000000000000000000" pitchFamily="2" charset="2"/>
              <a:buNone/>
            </a:pPr>
            <a:r>
              <a:rPr lang="zh-CN" altLang="en-US" sz="2100" b="1">
                <a:effectLst/>
                <a:latin typeface="宋体" panose="02010600030101010101" pitchFamily="2" charset="-122"/>
              </a:rPr>
              <a:t>   </a:t>
            </a:r>
            <a:r>
              <a:rPr lang="en-US" altLang="zh-CN"/>
              <a:t>--</a:t>
            </a:r>
            <a:r>
              <a:rPr lang="zh-CN" altLang="en-US" sz="2100" b="1">
                <a:effectLst/>
                <a:latin typeface="宋体" panose="02010600030101010101" pitchFamily="2" charset="-122"/>
              </a:rPr>
              <a:t>实现“确保安全、节能降耗”双重目标</a:t>
            </a:r>
            <a:r>
              <a:rPr lang="zh-CN" altLang="en-US" sz="2100" b="1"/>
              <a:t> </a:t>
            </a:r>
          </a:p>
          <a:p>
            <a:pPr>
              <a:buFont typeface="Wingdings" panose="05000000000000000000" pitchFamily="2" charset="2"/>
              <a:buNone/>
            </a:pPr>
            <a:endParaRPr lang="en-US" altLang="zh-CN" b="1">
              <a:solidFill>
                <a:srgbClr val="FFFF00"/>
              </a:solidFill>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第23页/共55页</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9378" name="Rectangle 2"/>
          <p:cNvSpPr>
            <a:spLocks noGrp="1" noRot="1" noChangeArrowheads="1"/>
          </p:cNvSpPr>
          <p:nvPr>
            <p:ph type="title"/>
          </p:nvPr>
        </p:nvSpPr>
        <p:spPr>
          <a:xfrm>
            <a:off x="1331119" y="1160860"/>
            <a:ext cx="6460331" cy="571500"/>
          </a:xfrm>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29379" name="Rectangle 3"/>
          <p:cNvSpPr>
            <a:spLocks noGrp="1" noRot="1" noChangeArrowheads="1"/>
          </p:cNvSpPr>
          <p:nvPr>
            <p:ph type="body" idx="1"/>
          </p:nvPr>
        </p:nvSpPr>
        <p:spPr>
          <a:xfrm>
            <a:off x="1277541" y="2187179"/>
            <a:ext cx="6572250" cy="4057650"/>
          </a:xfrm>
        </p:spPr>
        <p:txBody>
          <a:bodyPr/>
          <a:lstStyle/>
          <a:p>
            <a:pPr>
              <a:lnSpc>
                <a:spcPct val="90000"/>
              </a:lnSpc>
              <a:buFont typeface="Wingdings" panose="05000000000000000000" pitchFamily="2" charset="2"/>
              <a:buNone/>
            </a:pPr>
            <a:r>
              <a:rPr lang="en-US" altLang="zh-CN" sz="2700">
                <a:solidFill>
                  <a:srgbClr val="FFFF00"/>
                </a:solidFill>
                <a:effectLst/>
                <a:latin typeface="宋体" panose="02010600030101010101" pitchFamily="2" charset="-122"/>
              </a:rPr>
              <a:t>3</a:t>
            </a:r>
            <a:r>
              <a:rPr lang="zh-CN" altLang="en-US" sz="2700">
                <a:solidFill>
                  <a:srgbClr val="FFFF00"/>
                </a:solidFill>
                <a:effectLst/>
                <a:latin typeface="宋体" panose="02010600030101010101" pitchFamily="2" charset="-122"/>
              </a:rPr>
              <a:t>、全面掌握本地高耗能特种设备能效状况</a:t>
            </a:r>
            <a:r>
              <a:rPr lang="zh-CN" altLang="en-US" sz="1800">
                <a:latin typeface="宋体" panose="02010600030101010101" pitchFamily="2" charset="-122"/>
              </a:rPr>
              <a:t> </a:t>
            </a:r>
            <a:endParaRPr lang="zh-CN" altLang="en-US" sz="3000" b="1">
              <a:latin typeface="宋体" panose="02010600030101010101" pitchFamily="2" charset="-122"/>
            </a:endParaRPr>
          </a:p>
          <a:p>
            <a:pPr>
              <a:lnSpc>
                <a:spcPct val="90000"/>
              </a:lnSpc>
              <a:buFont typeface="Wingdings" panose="05000000000000000000" pitchFamily="2" charset="2"/>
              <a:buNone/>
            </a:pPr>
            <a:endParaRPr lang="zh-CN" altLang="en-US" sz="3000" b="1">
              <a:latin typeface="宋体" panose="02010600030101010101" pitchFamily="2" charset="-122"/>
            </a:endParaRPr>
          </a:p>
          <a:p>
            <a:pPr>
              <a:lnSpc>
                <a:spcPct val="90000"/>
              </a:lnSpc>
              <a:buFont typeface="Wingdings" panose="05000000000000000000" pitchFamily="2" charset="2"/>
              <a:buNone/>
            </a:pPr>
            <a:r>
              <a:rPr lang="zh-CN" altLang="en-US" sz="3000" b="1">
                <a:solidFill>
                  <a:srgbClr val="FF0000"/>
                </a:solidFill>
                <a:effectLst/>
              </a:rPr>
              <a:t>☆</a:t>
            </a:r>
            <a:r>
              <a:rPr lang="zh-CN" altLang="en-US" sz="3000" b="1">
                <a:solidFill>
                  <a:schemeClr val="hlink"/>
                </a:solidFill>
                <a:effectLst/>
              </a:rPr>
              <a:t>普查   摸清情况</a:t>
            </a:r>
          </a:p>
          <a:p>
            <a:pPr>
              <a:lnSpc>
                <a:spcPct val="90000"/>
              </a:lnSpc>
              <a:buFont typeface="Wingdings" panose="05000000000000000000" pitchFamily="2" charset="2"/>
              <a:buNone/>
            </a:pPr>
            <a:r>
              <a:rPr lang="zh-CN" altLang="en-US" sz="3000" b="1">
                <a:solidFill>
                  <a:srgbClr val="FF0000"/>
                </a:solidFill>
                <a:effectLst/>
              </a:rPr>
              <a:t>☆</a:t>
            </a:r>
            <a:r>
              <a:rPr lang="zh-CN" altLang="en-US" sz="3000" b="1">
                <a:solidFill>
                  <a:schemeClr val="hlink"/>
                </a:solidFill>
                <a:effectLst/>
              </a:rPr>
              <a:t>确定试点，探索经验；</a:t>
            </a:r>
          </a:p>
          <a:p>
            <a:pPr>
              <a:lnSpc>
                <a:spcPct val="90000"/>
              </a:lnSpc>
              <a:buFont typeface="Wingdings" panose="05000000000000000000" pitchFamily="2" charset="2"/>
              <a:buNone/>
            </a:pPr>
            <a:r>
              <a:rPr lang="zh-CN" altLang="en-US" sz="3000" b="1">
                <a:solidFill>
                  <a:srgbClr val="FF0000"/>
                </a:solidFill>
                <a:effectLst/>
              </a:rPr>
              <a:t>☆</a:t>
            </a:r>
            <a:r>
              <a:rPr lang="zh-CN" altLang="en-US" sz="3000" b="1">
                <a:solidFill>
                  <a:schemeClr val="hlink"/>
                </a:solidFill>
                <a:effectLst/>
              </a:rPr>
              <a:t>采取</a:t>
            </a:r>
            <a:r>
              <a:rPr lang="zh-CN" altLang="en-US" sz="3000" b="1">
                <a:solidFill>
                  <a:schemeClr val="hlink"/>
                </a:solidFill>
              </a:rPr>
              <a:t>针对性监管和节能措施</a:t>
            </a:r>
          </a:p>
          <a:p>
            <a:pPr>
              <a:lnSpc>
                <a:spcPct val="90000"/>
              </a:lnSpc>
              <a:buFont typeface="Wingdings" panose="05000000000000000000" pitchFamily="2" charset="2"/>
              <a:buNone/>
            </a:pPr>
            <a:endParaRPr lang="en-US" altLang="zh-CN" sz="3000" b="1">
              <a:solidFill>
                <a:srgbClr val="FF0000"/>
              </a:solidFill>
              <a:effectLst/>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第24页/共55页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indefinite" fill="hold">
                                          <p:stCondLst>
                                            <p:cond delay="0"/>
                                          </p:stCondLst>
                                        </p:cTn>
                                        <p:tgtEl>
                                          <p:spTgt spid="229378"/>
                                        </p:tgtEl>
                                        <p:attrNameLst>
                                          <p:attrName>style.visibility</p:attrName>
                                        </p:attrNameLst>
                                      </p:cBhvr>
                                      <p:to>
                                        <p:strVal val="visible"/>
                                      </p:to>
                                    </p:set>
                                    <p:anim calcmode="lin" valueType="num">
                                      <p:cBhvr>
                                        <p:cTn id="7" dur="500" fill="hold"/>
                                        <p:tgtEl>
                                          <p:spTgt spid="229378"/>
                                        </p:tgtEl>
                                        <p:attrNameLst>
                                          <p:attrName>ppt_w</p:attrName>
                                        </p:attrNameLst>
                                      </p:cBhvr>
                                      <p:tavLst>
                                        <p:tav tm="0">
                                          <p:val>
                                            <p:fltVal val="0"/>
                                          </p:val>
                                        </p:tav>
                                        <p:tav tm="100000">
                                          <p:val>
                                            <p:strVal val="#ppt_w"/>
                                          </p:val>
                                        </p:tav>
                                      </p:tavLst>
                                    </p:anim>
                                    <p:anim calcmode="lin" valueType="num">
                                      <p:cBhvr>
                                        <p:cTn id="8" dur="500" fill="hold"/>
                                        <p:tgtEl>
                                          <p:spTgt spid="229378"/>
                                        </p:tgtEl>
                                        <p:attrNameLst>
                                          <p:attrName>ppt_h</p:attrName>
                                        </p:attrNameLst>
                                      </p:cBhvr>
                                      <p:tavLst>
                                        <p:tav tm="0">
                                          <p:val>
                                            <p:fltVal val="0"/>
                                          </p:val>
                                        </p:tav>
                                        <p:tav tm="100000">
                                          <p:val>
                                            <p:strVal val="#ppt_h"/>
                                          </p:val>
                                        </p:tav>
                                      </p:tavLst>
                                    </p:anim>
                                    <p:anim calcmode="lin" valueType="num">
                                      <p:cBhvr>
                                        <p:cTn id="9" dur="500" fill="hold"/>
                                        <p:tgtEl>
                                          <p:spTgt spid="229378"/>
                                        </p:tgtEl>
                                        <p:attrNameLst>
                                          <p:attrName>style.rotation</p:attrName>
                                        </p:attrNameLst>
                                      </p:cBhvr>
                                      <p:tavLst>
                                        <p:tav tm="0">
                                          <p:val>
                                            <p:fltVal val="360"/>
                                          </p:val>
                                        </p:tav>
                                        <p:tav tm="100000">
                                          <p:val>
                                            <p:fltVal val="0"/>
                                          </p:val>
                                        </p:tav>
                                      </p:tavLst>
                                    </p:anim>
                                    <p:animEffect transition="in" filter="fade">
                                      <p:cBhvr>
                                        <p:cTn id="10" dur="500"/>
                                        <p:tgtEl>
                                          <p:spTgt spid="229378"/>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iterate type="lt">
                                    <p:tmPct val="10000"/>
                                  </p:iterate>
                                  <p:childTnLst>
                                    <p:set>
                                      <p:cBhvr>
                                        <p:cTn id="13" dur="indefinite" fill="hold">
                                          <p:stCondLst>
                                            <p:cond delay="0"/>
                                          </p:stCondLst>
                                        </p:cTn>
                                        <p:tgtEl>
                                          <p:spTgt spid="229379">
                                            <p:txEl>
                                              <p:pRg st="0" end="0"/>
                                            </p:txEl>
                                          </p:spTgt>
                                        </p:tgtEl>
                                        <p:attrNameLst>
                                          <p:attrName>style.visibility</p:attrName>
                                        </p:attrNameLst>
                                      </p:cBhvr>
                                      <p:to>
                                        <p:strVal val="visible"/>
                                      </p:to>
                                    </p:set>
                                    <p:anim calcmode="lin" valueType="num">
                                      <p:cBhvr>
                                        <p:cTn id="14" dur="500" fill="hold"/>
                                        <p:tgtEl>
                                          <p:spTgt spid="22937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29379">
                                            <p:txEl>
                                              <p:pRg st="0" end="0"/>
                                            </p:txEl>
                                          </p:spTgt>
                                        </p:tgtEl>
                                        <p:attrNameLst>
                                          <p:attrName>ppt_h</p:attrName>
                                        </p:attrNameLst>
                                      </p:cBhvr>
                                      <p:tavLst>
                                        <p:tav tm="0">
                                          <p:val>
                                            <p:fltVal val="0"/>
                                          </p:val>
                                        </p:tav>
                                        <p:tav tm="100000">
                                          <p:val>
                                            <p:strVal val="#ppt_h"/>
                                          </p:val>
                                        </p:tav>
                                      </p:tavLst>
                                    </p:anim>
                                    <p:anim calcmode="lin" valueType="num">
                                      <p:cBhvr>
                                        <p:cTn id="16" dur="500" fill="hold"/>
                                        <p:tgtEl>
                                          <p:spTgt spid="229379">
                                            <p:txEl>
                                              <p:pRg st="0" end="0"/>
                                            </p:txEl>
                                          </p:spTgt>
                                        </p:tgtEl>
                                        <p:attrNameLst>
                                          <p:attrName>style.rotation</p:attrName>
                                        </p:attrNameLst>
                                      </p:cBhvr>
                                      <p:tavLst>
                                        <p:tav tm="0">
                                          <p:val>
                                            <p:fltVal val="360"/>
                                          </p:val>
                                        </p:tav>
                                        <p:tav tm="100000">
                                          <p:val>
                                            <p:fltVal val="0"/>
                                          </p:val>
                                        </p:tav>
                                      </p:tavLst>
                                    </p:anim>
                                    <p:animEffect transition="in" filter="fade">
                                      <p:cBhvr>
                                        <p:cTn id="17" dur="500"/>
                                        <p:tgtEl>
                                          <p:spTgt spid="229379">
                                            <p:txEl>
                                              <p:pRg st="0" end="0"/>
                                            </p:txEl>
                                          </p:spTgt>
                                        </p:tgtEl>
                                      </p:cBhvr>
                                    </p:animEffect>
                                  </p:childTnLst>
                                </p:cTn>
                              </p:par>
                            </p:childTnLst>
                          </p:cTn>
                        </p:par>
                        <p:par>
                          <p:cTn id="18" fill="hold">
                            <p:stCondLst>
                              <p:cond delay="1450"/>
                            </p:stCondLst>
                            <p:childTnLst>
                              <p:par>
                                <p:cTn id="19" presetID="49" presetClass="entr" presetSubtype="0" decel="100000" fill="hold" grpId="0" nodeType="afterEffect">
                                  <p:stCondLst>
                                    <p:cond delay="0"/>
                                  </p:stCondLst>
                                  <p:iterate type="lt">
                                    <p:tmPct val="10000"/>
                                  </p:iterate>
                                  <p:childTnLst>
                                    <p:set>
                                      <p:cBhvr>
                                        <p:cTn id="20" dur="indefinite" fill="hold">
                                          <p:stCondLst>
                                            <p:cond delay="0"/>
                                          </p:stCondLst>
                                        </p:cTn>
                                        <p:tgtEl>
                                          <p:spTgt spid="229379">
                                            <p:txEl>
                                              <p:pRg st="2" end="2"/>
                                            </p:txEl>
                                          </p:spTgt>
                                        </p:tgtEl>
                                        <p:attrNameLst>
                                          <p:attrName>style.visibility</p:attrName>
                                        </p:attrNameLst>
                                      </p:cBhvr>
                                      <p:to>
                                        <p:strVal val="visible"/>
                                      </p:to>
                                    </p:set>
                                    <p:anim calcmode="lin" valueType="num">
                                      <p:cBhvr>
                                        <p:cTn id="21" dur="500" fill="hold"/>
                                        <p:tgtEl>
                                          <p:spTgt spid="22937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29379">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229379">
                                            <p:txEl>
                                              <p:pRg st="2" end="2"/>
                                            </p:txEl>
                                          </p:spTgt>
                                        </p:tgtEl>
                                        <p:attrNameLst>
                                          <p:attrName>style.rotation</p:attrName>
                                        </p:attrNameLst>
                                      </p:cBhvr>
                                      <p:tavLst>
                                        <p:tav tm="0">
                                          <p:val>
                                            <p:fltVal val="360"/>
                                          </p:val>
                                        </p:tav>
                                        <p:tav tm="100000">
                                          <p:val>
                                            <p:fltVal val="0"/>
                                          </p:val>
                                        </p:tav>
                                      </p:tavLst>
                                    </p:anim>
                                    <p:animEffect transition="in" filter="fade">
                                      <p:cBhvr>
                                        <p:cTn id="24" dur="500"/>
                                        <p:tgtEl>
                                          <p:spTgt spid="22937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grpId="0" nodeType="clickEffect">
                                  <p:stCondLst>
                                    <p:cond delay="0"/>
                                  </p:stCondLst>
                                  <p:iterate type="lt">
                                    <p:tmPct val="10000"/>
                                  </p:iterate>
                                  <p:childTnLst>
                                    <p:set>
                                      <p:cBhvr>
                                        <p:cTn id="28" dur="indefinite" fill="hold">
                                          <p:stCondLst>
                                            <p:cond delay="0"/>
                                          </p:stCondLst>
                                        </p:cTn>
                                        <p:tgtEl>
                                          <p:spTgt spid="229379">
                                            <p:txEl>
                                              <p:pRg st="3" end="3"/>
                                            </p:txEl>
                                          </p:spTgt>
                                        </p:tgtEl>
                                        <p:attrNameLst>
                                          <p:attrName>style.visibility</p:attrName>
                                        </p:attrNameLst>
                                      </p:cBhvr>
                                      <p:to>
                                        <p:strVal val="visible"/>
                                      </p:to>
                                    </p:set>
                                    <p:anim calcmode="lin" valueType="num">
                                      <p:cBhvr>
                                        <p:cTn id="29" dur="500" fill="hold"/>
                                        <p:tgtEl>
                                          <p:spTgt spid="229379">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229379">
                                            <p:txEl>
                                              <p:pRg st="3" end="3"/>
                                            </p:txEl>
                                          </p:spTgt>
                                        </p:tgtEl>
                                        <p:attrNameLst>
                                          <p:attrName>ppt_h</p:attrName>
                                        </p:attrNameLst>
                                      </p:cBhvr>
                                      <p:tavLst>
                                        <p:tav tm="0">
                                          <p:val>
                                            <p:fltVal val="0"/>
                                          </p:val>
                                        </p:tav>
                                        <p:tav tm="100000">
                                          <p:val>
                                            <p:strVal val="#ppt_h"/>
                                          </p:val>
                                        </p:tav>
                                      </p:tavLst>
                                    </p:anim>
                                    <p:anim calcmode="lin" valueType="num">
                                      <p:cBhvr>
                                        <p:cTn id="31" dur="500" fill="hold"/>
                                        <p:tgtEl>
                                          <p:spTgt spid="229379">
                                            <p:txEl>
                                              <p:pRg st="3" end="3"/>
                                            </p:txEl>
                                          </p:spTgt>
                                        </p:tgtEl>
                                        <p:attrNameLst>
                                          <p:attrName>style.rotation</p:attrName>
                                        </p:attrNameLst>
                                      </p:cBhvr>
                                      <p:tavLst>
                                        <p:tav tm="0">
                                          <p:val>
                                            <p:fltVal val="360"/>
                                          </p:val>
                                        </p:tav>
                                        <p:tav tm="100000">
                                          <p:val>
                                            <p:fltVal val="0"/>
                                          </p:val>
                                        </p:tav>
                                      </p:tavLst>
                                    </p:anim>
                                    <p:animEffect transition="in" filter="fade">
                                      <p:cBhvr>
                                        <p:cTn id="32" dur="500"/>
                                        <p:tgtEl>
                                          <p:spTgt spid="229379">
                                            <p:txEl>
                                              <p:pRg st="3" end="3"/>
                                            </p:txEl>
                                          </p:spTgt>
                                        </p:tgtEl>
                                      </p:cBhvr>
                                    </p:animEffect>
                                  </p:childTnLst>
                                </p:cTn>
                              </p:par>
                            </p:childTnLst>
                          </p:cTn>
                        </p:par>
                        <p:par>
                          <p:cTn id="33" fill="hold">
                            <p:stCondLst>
                              <p:cond delay="1000"/>
                            </p:stCondLst>
                            <p:childTnLst>
                              <p:par>
                                <p:cTn id="34" presetID="49" presetClass="entr" presetSubtype="0" decel="100000" fill="hold" grpId="0" nodeType="afterEffect">
                                  <p:stCondLst>
                                    <p:cond delay="0"/>
                                  </p:stCondLst>
                                  <p:iterate type="lt">
                                    <p:tmPct val="10000"/>
                                  </p:iterate>
                                  <p:childTnLst>
                                    <p:set>
                                      <p:cBhvr>
                                        <p:cTn id="35" dur="indefinite" fill="hold">
                                          <p:stCondLst>
                                            <p:cond delay="0"/>
                                          </p:stCondLst>
                                        </p:cTn>
                                        <p:tgtEl>
                                          <p:spTgt spid="229379">
                                            <p:txEl>
                                              <p:pRg st="4" end="4"/>
                                            </p:txEl>
                                          </p:spTgt>
                                        </p:tgtEl>
                                        <p:attrNameLst>
                                          <p:attrName>style.visibility</p:attrName>
                                        </p:attrNameLst>
                                      </p:cBhvr>
                                      <p:to>
                                        <p:strVal val="visible"/>
                                      </p:to>
                                    </p:set>
                                    <p:anim calcmode="lin" valueType="num">
                                      <p:cBhvr>
                                        <p:cTn id="36" dur="500" fill="hold"/>
                                        <p:tgtEl>
                                          <p:spTgt spid="229379">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229379">
                                            <p:txEl>
                                              <p:pRg st="4" end="4"/>
                                            </p:txEl>
                                          </p:spTgt>
                                        </p:tgtEl>
                                        <p:attrNameLst>
                                          <p:attrName>ppt_h</p:attrName>
                                        </p:attrNameLst>
                                      </p:cBhvr>
                                      <p:tavLst>
                                        <p:tav tm="0">
                                          <p:val>
                                            <p:fltVal val="0"/>
                                          </p:val>
                                        </p:tav>
                                        <p:tav tm="100000">
                                          <p:val>
                                            <p:strVal val="#ppt_h"/>
                                          </p:val>
                                        </p:tav>
                                      </p:tavLst>
                                    </p:anim>
                                    <p:anim calcmode="lin" valueType="num">
                                      <p:cBhvr>
                                        <p:cTn id="38" dur="500" fill="hold"/>
                                        <p:tgtEl>
                                          <p:spTgt spid="229379">
                                            <p:txEl>
                                              <p:pRg st="4" end="4"/>
                                            </p:txEl>
                                          </p:spTgt>
                                        </p:tgtEl>
                                        <p:attrNameLst>
                                          <p:attrName>style.rotation</p:attrName>
                                        </p:attrNameLst>
                                      </p:cBhvr>
                                      <p:tavLst>
                                        <p:tav tm="0">
                                          <p:val>
                                            <p:fltVal val="360"/>
                                          </p:val>
                                        </p:tav>
                                        <p:tav tm="100000">
                                          <p:val>
                                            <p:fltVal val="0"/>
                                          </p:val>
                                        </p:tav>
                                      </p:tavLst>
                                    </p:anim>
                                    <p:animEffect transition="in" filter="fade">
                                      <p:cBhvr>
                                        <p:cTn id="39" dur="500"/>
                                        <p:tgtEl>
                                          <p:spTgt spid="229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8" grpId="0"/>
      <p:bldP spid="22937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78531" name="Rectangle 3"/>
          <p:cNvSpPr>
            <a:spLocks noGrp="1" noRot="1" noChangeArrowheads="1"/>
          </p:cNvSpPr>
          <p:nvPr>
            <p:ph type="body" idx="1"/>
          </p:nvPr>
        </p:nvSpPr>
        <p:spPr/>
        <p:txBody>
          <a:bodyPr/>
          <a:lstStyle/>
          <a:p>
            <a:pPr>
              <a:lnSpc>
                <a:spcPct val="90000"/>
              </a:lnSpc>
              <a:buFont typeface="Wingdings" panose="05000000000000000000" pitchFamily="2" charset="2"/>
              <a:buNone/>
            </a:pPr>
            <a:r>
              <a:rPr lang="en-US" altLang="zh-CN" sz="2100">
                <a:solidFill>
                  <a:srgbClr val="FFFF00"/>
                </a:solidFill>
                <a:effectLst/>
                <a:latin typeface="宋体" panose="02010600030101010101" pitchFamily="2" charset="-122"/>
              </a:rPr>
              <a:t>4</a:t>
            </a:r>
            <a:r>
              <a:rPr lang="zh-CN" altLang="en-US" sz="2100">
                <a:solidFill>
                  <a:srgbClr val="FFFF00"/>
                </a:solidFill>
                <a:effectLst/>
                <a:latin typeface="宋体" panose="02010600030101010101" pitchFamily="2" charset="-122"/>
              </a:rPr>
              <a:t>、</a:t>
            </a:r>
            <a:r>
              <a:rPr lang="zh-CN" altLang="en-US" sz="1800" b="1">
                <a:solidFill>
                  <a:srgbClr val="FFFF00"/>
                </a:solidFill>
                <a:effectLst/>
                <a:latin typeface="宋体" panose="02010600030101010101" pitchFamily="2" charset="-122"/>
              </a:rPr>
              <a:t>建立完善高耗能特种设备节能法规标准</a:t>
            </a:r>
            <a:endParaRPr lang="zh-CN" altLang="en-US" sz="1800" b="1">
              <a:solidFill>
                <a:srgbClr val="FFFF00"/>
              </a:solidFill>
              <a:effectLst/>
            </a:endParaRPr>
          </a:p>
          <a:p>
            <a:pPr>
              <a:lnSpc>
                <a:spcPct val="90000"/>
              </a:lnSpc>
              <a:buFont typeface="Wingdings" panose="05000000000000000000" pitchFamily="2" charset="2"/>
              <a:buNone/>
            </a:pPr>
            <a:r>
              <a:rPr lang="zh-CN" altLang="en-US" b="1">
                <a:solidFill>
                  <a:srgbClr val="FF0000"/>
                </a:solidFill>
                <a:effectLst/>
              </a:rPr>
              <a:t>☆</a:t>
            </a:r>
            <a:r>
              <a:rPr lang="zh-CN" altLang="en-US" sz="1800" b="1">
                <a:solidFill>
                  <a:schemeClr val="hlink"/>
                </a:solidFill>
                <a:effectLst/>
              </a:rPr>
              <a:t>提出节能法规标准体系框架，实现依法监管；</a:t>
            </a:r>
          </a:p>
          <a:p>
            <a:pPr>
              <a:lnSpc>
                <a:spcPct val="90000"/>
              </a:lnSpc>
              <a:buFont typeface="Wingdings" panose="05000000000000000000" pitchFamily="2" charset="2"/>
              <a:buNone/>
            </a:pPr>
            <a:r>
              <a:rPr lang="zh-CN" altLang="en-US" b="1">
                <a:solidFill>
                  <a:srgbClr val="FF0000"/>
                </a:solidFill>
                <a:effectLst/>
              </a:rPr>
              <a:t>☆</a:t>
            </a:r>
            <a:r>
              <a:rPr lang="zh-CN" altLang="en-US" sz="1800" b="1">
                <a:solidFill>
                  <a:schemeClr val="hlink"/>
                </a:solidFill>
                <a:effectLst/>
              </a:rPr>
              <a:t>制定部门规章规范高耗能特种设备节能监管工作；</a:t>
            </a:r>
          </a:p>
          <a:p>
            <a:pPr>
              <a:lnSpc>
                <a:spcPct val="90000"/>
              </a:lnSpc>
              <a:buFont typeface="Wingdings" panose="05000000000000000000" pitchFamily="2" charset="2"/>
              <a:buNone/>
            </a:pPr>
            <a:r>
              <a:rPr lang="zh-CN" altLang="en-US" b="1">
                <a:solidFill>
                  <a:srgbClr val="FF0000"/>
                </a:solidFill>
                <a:effectLst/>
              </a:rPr>
              <a:t>☆</a:t>
            </a:r>
            <a:r>
              <a:rPr lang="zh-CN" altLang="en-US" sz="1800" b="1">
                <a:solidFill>
                  <a:schemeClr val="hlink"/>
                </a:solidFill>
                <a:effectLst/>
              </a:rPr>
              <a:t>对高耗能特种设备节能技术规范和标准的制定、修</a:t>
            </a:r>
          </a:p>
          <a:p>
            <a:pPr>
              <a:lnSpc>
                <a:spcPct val="90000"/>
              </a:lnSpc>
              <a:buFont typeface="Wingdings" panose="05000000000000000000" pitchFamily="2" charset="2"/>
              <a:buNone/>
            </a:pPr>
            <a:r>
              <a:rPr lang="zh-CN" altLang="en-US" sz="1800" b="1">
                <a:solidFill>
                  <a:schemeClr val="hlink"/>
                </a:solidFill>
                <a:effectLst/>
              </a:rPr>
              <a:t>订做出整体规划，制定和不断完善节能技术规范； </a:t>
            </a:r>
          </a:p>
          <a:p>
            <a:pPr>
              <a:lnSpc>
                <a:spcPct val="90000"/>
              </a:lnSpc>
              <a:buFont typeface="Wingdings" panose="05000000000000000000" pitchFamily="2" charset="2"/>
              <a:buNone/>
            </a:pPr>
            <a:r>
              <a:rPr lang="zh-CN" altLang="en-US" b="1">
                <a:solidFill>
                  <a:srgbClr val="FF0000"/>
                </a:solidFill>
                <a:effectLst/>
              </a:rPr>
              <a:t>☆</a:t>
            </a:r>
            <a:r>
              <a:rPr lang="zh-CN" altLang="en-US" sz="1800" b="1">
                <a:solidFill>
                  <a:schemeClr val="hlink"/>
                </a:solidFill>
                <a:effectLst/>
              </a:rPr>
              <a:t>推动高耗能特种设备设计制造、运行能效测试评价</a:t>
            </a:r>
          </a:p>
          <a:p>
            <a:pPr>
              <a:lnSpc>
                <a:spcPct val="90000"/>
              </a:lnSpc>
              <a:buFont typeface="Wingdings" panose="05000000000000000000" pitchFamily="2" charset="2"/>
              <a:buNone/>
            </a:pPr>
            <a:r>
              <a:rPr lang="zh-CN" altLang="en-US" sz="1800" b="1">
                <a:solidFill>
                  <a:schemeClr val="hlink"/>
                </a:solidFill>
                <a:effectLst/>
              </a:rPr>
              <a:t>方法等标准的制修订工作； </a:t>
            </a:r>
          </a:p>
          <a:p>
            <a:pPr>
              <a:lnSpc>
                <a:spcPct val="90000"/>
              </a:lnSpc>
              <a:buFont typeface="Wingdings" panose="05000000000000000000" pitchFamily="2" charset="2"/>
              <a:buNone/>
            </a:pPr>
            <a:r>
              <a:rPr lang="zh-CN" altLang="en-US" b="1">
                <a:solidFill>
                  <a:srgbClr val="FF0000"/>
                </a:solidFill>
                <a:effectLst/>
              </a:rPr>
              <a:t>☆</a:t>
            </a:r>
            <a:r>
              <a:rPr lang="zh-CN" altLang="en-US" sz="1800" b="1">
                <a:solidFill>
                  <a:schemeClr val="hlink"/>
                </a:solidFill>
                <a:effectLst/>
              </a:rPr>
              <a:t>规划并理顺节能技术规范与标准的关系，提高节能</a:t>
            </a:r>
          </a:p>
          <a:p>
            <a:pPr>
              <a:lnSpc>
                <a:spcPct val="90000"/>
              </a:lnSpc>
              <a:buFont typeface="Wingdings" panose="05000000000000000000" pitchFamily="2" charset="2"/>
              <a:buNone/>
            </a:pPr>
            <a:r>
              <a:rPr lang="zh-CN" altLang="en-US" sz="1800" b="1">
                <a:solidFill>
                  <a:schemeClr val="hlink"/>
                </a:solidFill>
                <a:effectLst/>
              </a:rPr>
              <a:t>法规标准的协调性、有效性。</a:t>
            </a:r>
          </a:p>
          <a:p>
            <a:pPr>
              <a:lnSpc>
                <a:spcPct val="90000"/>
              </a:lnSpc>
              <a:buFont typeface="Wingdings" panose="05000000000000000000" pitchFamily="2" charset="2"/>
              <a:buNone/>
            </a:pPr>
            <a:endParaRPr lang="en-US" altLang="zh-CN" sz="2100">
              <a:solidFill>
                <a:schemeClr val="hlink"/>
              </a:solidFill>
              <a:effectLst/>
              <a:latin typeface="宋体" panose="02010600030101010101" pitchFamily="2" charset="-122"/>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第25页/共55页</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0402" name="Rectangle 2"/>
          <p:cNvSpPr>
            <a:spLocks noGrp="1" noRot="1" noChangeArrowheads="1"/>
          </p:cNvSpPr>
          <p:nvPr>
            <p:ph type="title"/>
          </p:nvPr>
        </p:nvSpPr>
        <p:spPr>
          <a:xfrm>
            <a:off x="1369219" y="1028700"/>
            <a:ext cx="6403181" cy="685800"/>
          </a:xfrm>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30403" name="Rectangle 3"/>
          <p:cNvSpPr>
            <a:spLocks noGrp="1" noRot="1" noChangeArrowheads="1"/>
          </p:cNvSpPr>
          <p:nvPr>
            <p:ph type="body" idx="1"/>
          </p:nvPr>
        </p:nvSpPr>
        <p:spPr>
          <a:xfrm>
            <a:off x="1428750" y="1714500"/>
            <a:ext cx="6400800" cy="4171950"/>
          </a:xfrm>
        </p:spPr>
        <p:txBody>
          <a:bodyPr/>
          <a:lstStyle/>
          <a:p>
            <a:pPr algn="just">
              <a:lnSpc>
                <a:spcPct val="90000"/>
              </a:lnSpc>
              <a:buFont typeface="Wingdings" panose="05000000000000000000" pitchFamily="2" charset="2"/>
              <a:buNone/>
            </a:pPr>
            <a:r>
              <a:rPr lang="en-US" altLang="zh-CN">
                <a:solidFill>
                  <a:srgbClr val="FFFF00"/>
                </a:solidFill>
                <a:effectLst/>
                <a:latin typeface="宋体" panose="02010600030101010101" pitchFamily="2" charset="-122"/>
              </a:rPr>
              <a:t>5</a:t>
            </a:r>
            <a:r>
              <a:rPr lang="zh-CN" altLang="en-US">
                <a:solidFill>
                  <a:srgbClr val="FFFF00"/>
                </a:solidFill>
                <a:effectLst/>
                <a:latin typeface="宋体" panose="02010600030101010101" pitchFamily="2" charset="-122"/>
              </a:rPr>
              <a:t>、</a:t>
            </a:r>
            <a:r>
              <a:rPr lang="zh-CN" altLang="en-US" b="1">
                <a:solidFill>
                  <a:srgbClr val="FFFF00"/>
                </a:solidFill>
              </a:rPr>
              <a:t>完善节能服务体系，提高服务能力</a:t>
            </a:r>
            <a:endParaRPr lang="zh-CN" altLang="en-US" b="1"/>
          </a:p>
          <a:p>
            <a:pPr algn="just">
              <a:lnSpc>
                <a:spcPct val="90000"/>
              </a:lnSpc>
              <a:buFont typeface="Wingdings" panose="05000000000000000000" pitchFamily="2" charset="2"/>
              <a:buNone/>
            </a:pPr>
            <a:r>
              <a:rPr lang="zh-CN" altLang="en-US" sz="2100" b="1">
                <a:solidFill>
                  <a:srgbClr val="FF0000"/>
                </a:solidFill>
                <a:effectLst/>
              </a:rPr>
              <a:t>☆</a:t>
            </a:r>
            <a:r>
              <a:rPr lang="zh-CN" altLang="en-US" sz="1800" b="1">
                <a:solidFill>
                  <a:srgbClr val="ED1D40"/>
                </a:solidFill>
                <a:effectLst/>
              </a:rPr>
              <a:t>鼓励、支持专业化节能服务</a:t>
            </a:r>
            <a:r>
              <a:rPr lang="zh-CN" altLang="en-US" sz="1800" b="1">
                <a:solidFill>
                  <a:schemeClr val="hlink"/>
                </a:solidFill>
                <a:effectLst/>
              </a:rPr>
              <a:t>公司提供节能设计、节能改造工程实施、运营管理等服务。倡导由专业化供暖服务公司提供锅炉供暖服务</a:t>
            </a:r>
            <a:r>
              <a:rPr lang="zh-CN" altLang="en-US" sz="1800" b="1">
                <a:solidFill>
                  <a:schemeClr val="hlink"/>
                </a:solidFill>
              </a:rPr>
              <a:t> </a:t>
            </a:r>
          </a:p>
          <a:p>
            <a:pPr algn="just">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在有条件的地区和行业，组织专家认定一批</a:t>
            </a:r>
            <a:r>
              <a:rPr lang="zh-CN" altLang="en-US" sz="1800" b="1">
                <a:solidFill>
                  <a:srgbClr val="ED1D40"/>
                </a:solidFill>
                <a:effectLst/>
              </a:rPr>
              <a:t>节能技术措施</a:t>
            </a:r>
            <a:r>
              <a:rPr lang="zh-CN" altLang="en-US" sz="1800" b="1">
                <a:solidFill>
                  <a:schemeClr val="hlink"/>
                </a:solidFill>
                <a:effectLst/>
              </a:rPr>
              <a:t>，在试点示范项目中、技术培训工作中、其它相关活动中进行推广服务，创造良好的节能技术环境</a:t>
            </a:r>
            <a:r>
              <a:rPr lang="zh-CN" altLang="en-US" sz="1800" b="1">
                <a:solidFill>
                  <a:schemeClr val="hlink"/>
                </a:solidFill>
              </a:rPr>
              <a:t> </a:t>
            </a:r>
            <a:endParaRPr lang="zh-CN" altLang="en-US" sz="2100" b="1">
              <a:solidFill>
                <a:schemeClr val="hlink"/>
              </a:solidFill>
              <a:effectLst/>
            </a:endParaRPr>
          </a:p>
          <a:p>
            <a:pPr algn="just">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促进对使用单位提供高耗能特种设备节能管理技术服务工作的开展，促进能效和考核等</a:t>
            </a:r>
            <a:r>
              <a:rPr lang="zh-CN" altLang="en-US" sz="1800" b="1">
                <a:solidFill>
                  <a:srgbClr val="ED1D40"/>
                </a:solidFill>
                <a:effectLst/>
              </a:rPr>
              <a:t>管理制度</a:t>
            </a:r>
            <a:r>
              <a:rPr lang="zh-CN" altLang="en-US" sz="1800" b="1">
                <a:solidFill>
                  <a:schemeClr val="hlink"/>
                </a:solidFill>
                <a:effectLst/>
              </a:rPr>
              <a:t>、岗位责任制度、技术档案、能效监测及数据记录、能耗计量统计等规范化、标准化，提高使用单位节能管理水平</a:t>
            </a:r>
            <a:endParaRPr lang="zh-CN" altLang="en-US" sz="2100" b="1">
              <a:solidFill>
                <a:schemeClr val="hlink"/>
              </a:solidFill>
              <a:effectLst/>
            </a:endParaRPr>
          </a:p>
          <a:p>
            <a:pPr algn="just">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建立在用工业锅炉、换热压力容器</a:t>
            </a:r>
            <a:r>
              <a:rPr lang="zh-CN" altLang="en-US" sz="1800" b="1">
                <a:solidFill>
                  <a:srgbClr val="ED1D40"/>
                </a:solidFill>
                <a:effectLst/>
              </a:rPr>
              <a:t>节能管理</a:t>
            </a:r>
            <a:r>
              <a:rPr lang="zh-CN" altLang="en-US" sz="1800" b="1">
                <a:solidFill>
                  <a:schemeClr val="folHlink"/>
                </a:solidFill>
                <a:effectLst/>
              </a:rPr>
              <a:t>标准化</a:t>
            </a:r>
            <a:r>
              <a:rPr lang="zh-CN" altLang="en-US" sz="1800" b="1">
                <a:solidFill>
                  <a:srgbClr val="ED1D40"/>
                </a:solidFill>
                <a:effectLst/>
              </a:rPr>
              <a:t>示范点</a:t>
            </a:r>
            <a:r>
              <a:rPr lang="zh-CN" altLang="en-US" sz="1800" b="1">
                <a:solidFill>
                  <a:schemeClr val="hlink"/>
                </a:solidFill>
                <a:effectLst/>
              </a:rPr>
              <a:t>，树立样板，组织相关使用单位参观学习，促进使用单位节能管理水平的提高。</a:t>
            </a:r>
            <a:r>
              <a:rPr lang="zh-CN" altLang="en-US" sz="1800" b="1">
                <a:solidFill>
                  <a:schemeClr val="hlink"/>
                </a:solidFill>
              </a:rPr>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第26页/共55页</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indefinite" fill="hold">
                                          <p:stCondLst>
                                            <p:cond delay="0"/>
                                          </p:stCondLst>
                                        </p:cTn>
                                        <p:tgtEl>
                                          <p:spTgt spid="230402"/>
                                        </p:tgtEl>
                                        <p:attrNameLst>
                                          <p:attrName>style.visibility</p:attrName>
                                        </p:attrNameLst>
                                      </p:cBhvr>
                                      <p:to>
                                        <p:strVal val="visible"/>
                                      </p:to>
                                    </p:set>
                                    <p:animEffect transition="in" filter="fade">
                                      <p:cBhvr>
                                        <p:cTn id="7" dur="799" decel="100000"/>
                                        <p:tgtEl>
                                          <p:spTgt spid="230402"/>
                                        </p:tgtEl>
                                      </p:cBhvr>
                                    </p:animEffect>
                                    <p:anim calcmode="lin" valueType="num">
                                      <p:cBhvr>
                                        <p:cTn id="8" dur="799" decel="100000" fill="hold"/>
                                        <p:tgtEl>
                                          <p:spTgt spid="230402"/>
                                        </p:tgtEl>
                                        <p:attrNameLst>
                                          <p:attrName>style.rotation</p:attrName>
                                        </p:attrNameLst>
                                      </p:cBhvr>
                                      <p:tavLst>
                                        <p:tav tm="0">
                                          <p:val>
                                            <p:fltVal val="-90"/>
                                          </p:val>
                                        </p:tav>
                                        <p:tav tm="100000">
                                          <p:val>
                                            <p:fltVal val="0"/>
                                          </p:val>
                                        </p:tav>
                                      </p:tavLst>
                                    </p:anim>
                                    <p:anim calcmode="lin" valueType="num">
                                      <p:cBhvr>
                                        <p:cTn id="9" dur="799" decel="100000" fill="hold"/>
                                        <p:tgtEl>
                                          <p:spTgt spid="230402"/>
                                        </p:tgtEl>
                                        <p:attrNameLst>
                                          <p:attrName>ppt_x</p:attrName>
                                        </p:attrNameLst>
                                      </p:cBhvr>
                                      <p:tavLst>
                                        <p:tav tm="0">
                                          <p:val>
                                            <p:strVal val="#ppt_x+0.4"/>
                                          </p:val>
                                        </p:tav>
                                        <p:tav tm="100000">
                                          <p:val>
                                            <p:strVal val="#ppt_x-0.05"/>
                                          </p:val>
                                        </p:tav>
                                      </p:tavLst>
                                    </p:anim>
                                    <p:anim calcmode="lin" valueType="num">
                                      <p:cBhvr>
                                        <p:cTn id="10" dur="799" decel="100000" fill="hold"/>
                                        <p:tgtEl>
                                          <p:spTgt spid="230402"/>
                                        </p:tgtEl>
                                        <p:attrNameLst>
                                          <p:attrName>ppt_y</p:attrName>
                                        </p:attrNameLst>
                                      </p:cBhvr>
                                      <p:tavLst>
                                        <p:tav tm="0">
                                          <p:val>
                                            <p:strVal val="#ppt_y-0.4"/>
                                          </p:val>
                                        </p:tav>
                                        <p:tav tm="100000">
                                          <p:val>
                                            <p:strVal val="#ppt_y+0.1"/>
                                          </p:val>
                                        </p:tav>
                                      </p:tavLst>
                                    </p:anim>
                                    <p:anim calcmode="lin" valueType="num">
                                      <p:cBhvr>
                                        <p:cTn id="11" dur="199" accel="100000" fill="hold">
                                          <p:stCondLst>
                                            <p:cond delay="799"/>
                                          </p:stCondLst>
                                        </p:cTn>
                                        <p:tgtEl>
                                          <p:spTgt spid="230402"/>
                                        </p:tgtEl>
                                        <p:attrNameLst>
                                          <p:attrName>ppt_x</p:attrName>
                                        </p:attrNameLst>
                                      </p:cBhvr>
                                      <p:tavLst>
                                        <p:tav tm="0">
                                          <p:val>
                                            <p:strVal val="#ppt_x-0.05"/>
                                          </p:val>
                                        </p:tav>
                                        <p:tav tm="100000">
                                          <p:val>
                                            <p:strVal val="#ppt_x"/>
                                          </p:val>
                                        </p:tav>
                                      </p:tavLst>
                                    </p:anim>
                                    <p:anim calcmode="lin" valueType="num">
                                      <p:cBhvr>
                                        <p:cTn id="12" dur="199" accel="100000" fill="hold">
                                          <p:stCondLst>
                                            <p:cond delay="799"/>
                                          </p:stCondLst>
                                        </p:cTn>
                                        <p:tgtEl>
                                          <p:spTgt spid="23040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indefinite" fill="hold">
                                          <p:stCondLst>
                                            <p:cond delay="0"/>
                                          </p:stCondLst>
                                        </p:cTn>
                                        <p:tgtEl>
                                          <p:spTgt spid="230403">
                                            <p:txEl>
                                              <p:pRg st="0" end="0"/>
                                            </p:txEl>
                                          </p:spTgt>
                                        </p:tgtEl>
                                        <p:attrNameLst>
                                          <p:attrName>style.visibility</p:attrName>
                                        </p:attrNameLst>
                                      </p:cBhvr>
                                      <p:to>
                                        <p:strVal val="visible"/>
                                      </p:to>
                                    </p:set>
                                    <p:animEffect transition="in" filter="fade">
                                      <p:cBhvr>
                                        <p:cTn id="16" dur="1000"/>
                                        <p:tgtEl>
                                          <p:spTgt spid="230403">
                                            <p:txEl>
                                              <p:pRg st="0" end="0"/>
                                            </p:txEl>
                                          </p:spTgt>
                                        </p:tgtEl>
                                      </p:cBhvr>
                                    </p:animEffect>
                                    <p:anim calcmode="lin" valueType="num">
                                      <p:cBhvr>
                                        <p:cTn id="17" dur="1000" fill="hold"/>
                                        <p:tgtEl>
                                          <p:spTgt spid="23040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230403">
                                            <p:txEl>
                                              <p:pRg st="0" end="0"/>
                                            </p:txEl>
                                          </p:spTgt>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grpId="0" nodeType="afterEffect">
                                  <p:stCondLst>
                                    <p:cond delay="0"/>
                                  </p:stCondLst>
                                  <p:childTnLst>
                                    <p:set>
                                      <p:cBhvr>
                                        <p:cTn id="21" dur="indefinite" fill="hold">
                                          <p:stCondLst>
                                            <p:cond delay="0"/>
                                          </p:stCondLst>
                                        </p:cTn>
                                        <p:tgtEl>
                                          <p:spTgt spid="230403">
                                            <p:txEl>
                                              <p:pRg st="1" end="1"/>
                                            </p:txEl>
                                          </p:spTgt>
                                        </p:tgtEl>
                                        <p:attrNameLst>
                                          <p:attrName>style.visibility</p:attrName>
                                        </p:attrNameLst>
                                      </p:cBhvr>
                                      <p:to>
                                        <p:strVal val="visible"/>
                                      </p:to>
                                    </p:set>
                                    <p:animEffect transition="in" filter="fade">
                                      <p:cBhvr>
                                        <p:cTn id="22" dur="1000"/>
                                        <p:tgtEl>
                                          <p:spTgt spid="230403">
                                            <p:txEl>
                                              <p:pRg st="1" end="1"/>
                                            </p:txEl>
                                          </p:spTgt>
                                        </p:tgtEl>
                                      </p:cBhvr>
                                    </p:animEffect>
                                    <p:anim calcmode="lin" valueType="num">
                                      <p:cBhvr>
                                        <p:cTn id="23" dur="1000" fill="hold"/>
                                        <p:tgtEl>
                                          <p:spTgt spid="23040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230403">
                                            <p:txEl>
                                              <p:pRg st="1" end="1"/>
                                            </p:txEl>
                                          </p:spTgt>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7" presetClass="entr" presetSubtype="0" fill="hold" grpId="0" nodeType="afterEffect">
                                  <p:stCondLst>
                                    <p:cond delay="0"/>
                                  </p:stCondLst>
                                  <p:childTnLst>
                                    <p:set>
                                      <p:cBhvr>
                                        <p:cTn id="27" dur="indefinite" fill="hold">
                                          <p:stCondLst>
                                            <p:cond delay="0"/>
                                          </p:stCondLst>
                                        </p:cTn>
                                        <p:tgtEl>
                                          <p:spTgt spid="230403">
                                            <p:txEl>
                                              <p:pRg st="2" end="2"/>
                                            </p:txEl>
                                          </p:spTgt>
                                        </p:tgtEl>
                                        <p:attrNameLst>
                                          <p:attrName>style.visibility</p:attrName>
                                        </p:attrNameLst>
                                      </p:cBhvr>
                                      <p:to>
                                        <p:strVal val="visible"/>
                                      </p:to>
                                    </p:set>
                                    <p:animEffect transition="in" filter="fade">
                                      <p:cBhvr>
                                        <p:cTn id="28" dur="1000"/>
                                        <p:tgtEl>
                                          <p:spTgt spid="230403">
                                            <p:txEl>
                                              <p:pRg st="2" end="2"/>
                                            </p:txEl>
                                          </p:spTgt>
                                        </p:tgtEl>
                                      </p:cBhvr>
                                    </p:animEffect>
                                    <p:anim calcmode="lin" valueType="num">
                                      <p:cBhvr>
                                        <p:cTn id="29" dur="1000" fill="hold"/>
                                        <p:tgtEl>
                                          <p:spTgt spid="23040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30403">
                                            <p:txEl>
                                              <p:pRg st="2" end="2"/>
                                            </p:txEl>
                                          </p:spTgt>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7" presetClass="entr" presetSubtype="0" fill="hold" grpId="0" nodeType="afterEffect">
                                  <p:stCondLst>
                                    <p:cond delay="0"/>
                                  </p:stCondLst>
                                  <p:childTnLst>
                                    <p:set>
                                      <p:cBhvr>
                                        <p:cTn id="33" dur="indefinite" fill="hold">
                                          <p:stCondLst>
                                            <p:cond delay="0"/>
                                          </p:stCondLst>
                                        </p:cTn>
                                        <p:tgtEl>
                                          <p:spTgt spid="230403">
                                            <p:txEl>
                                              <p:pRg st="3" end="3"/>
                                            </p:txEl>
                                          </p:spTgt>
                                        </p:tgtEl>
                                        <p:attrNameLst>
                                          <p:attrName>style.visibility</p:attrName>
                                        </p:attrNameLst>
                                      </p:cBhvr>
                                      <p:to>
                                        <p:strVal val="visible"/>
                                      </p:to>
                                    </p:set>
                                    <p:animEffect transition="in" filter="fade">
                                      <p:cBhvr>
                                        <p:cTn id="34" dur="1000"/>
                                        <p:tgtEl>
                                          <p:spTgt spid="230403">
                                            <p:txEl>
                                              <p:pRg st="3" end="3"/>
                                            </p:txEl>
                                          </p:spTgt>
                                        </p:tgtEl>
                                      </p:cBhvr>
                                    </p:animEffect>
                                    <p:anim calcmode="lin" valueType="num">
                                      <p:cBhvr>
                                        <p:cTn id="35" dur="1000" fill="hold"/>
                                        <p:tgtEl>
                                          <p:spTgt spid="23040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30403">
                                            <p:txEl>
                                              <p:pRg st="3" end="3"/>
                                            </p:txEl>
                                          </p:spTgt>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7" presetClass="entr" presetSubtype="0" fill="hold" grpId="0" nodeType="afterEffect">
                                  <p:stCondLst>
                                    <p:cond delay="0"/>
                                  </p:stCondLst>
                                  <p:childTnLst>
                                    <p:set>
                                      <p:cBhvr>
                                        <p:cTn id="39" dur="indefinite" fill="hold">
                                          <p:stCondLst>
                                            <p:cond delay="0"/>
                                          </p:stCondLst>
                                        </p:cTn>
                                        <p:tgtEl>
                                          <p:spTgt spid="230403">
                                            <p:txEl>
                                              <p:pRg st="4" end="4"/>
                                            </p:txEl>
                                          </p:spTgt>
                                        </p:tgtEl>
                                        <p:attrNameLst>
                                          <p:attrName>style.visibility</p:attrName>
                                        </p:attrNameLst>
                                      </p:cBhvr>
                                      <p:to>
                                        <p:strVal val="visible"/>
                                      </p:to>
                                    </p:set>
                                    <p:animEffect transition="in" filter="fade">
                                      <p:cBhvr>
                                        <p:cTn id="40" dur="1000"/>
                                        <p:tgtEl>
                                          <p:spTgt spid="230403">
                                            <p:txEl>
                                              <p:pRg st="4" end="4"/>
                                            </p:txEl>
                                          </p:spTgt>
                                        </p:tgtEl>
                                      </p:cBhvr>
                                    </p:animEffect>
                                    <p:anim calcmode="lin" valueType="num">
                                      <p:cBhvr>
                                        <p:cTn id="41" dur="1000" fill="hold"/>
                                        <p:tgtEl>
                                          <p:spTgt spid="23040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23040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2" grpId="0"/>
      <p:bldP spid="23040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79555" name="Rectangle 3"/>
          <p:cNvSpPr>
            <a:spLocks noGrp="1" noRot="1" noChangeArrowheads="1"/>
          </p:cNvSpPr>
          <p:nvPr>
            <p:ph type="body" idx="1"/>
          </p:nvPr>
        </p:nvSpPr>
        <p:spPr/>
        <p:txBody>
          <a:bodyPr/>
          <a:lstStyle/>
          <a:p>
            <a:pPr>
              <a:lnSpc>
                <a:spcPct val="90000"/>
              </a:lnSpc>
              <a:buFont typeface="Wingdings" panose="05000000000000000000" pitchFamily="2" charset="2"/>
              <a:buNone/>
            </a:pPr>
            <a:r>
              <a:rPr lang="en-US" altLang="zh-CN" sz="1800" b="1">
                <a:solidFill>
                  <a:srgbClr val="FFFF00"/>
                </a:solidFill>
              </a:rPr>
              <a:t>6</a:t>
            </a:r>
            <a:r>
              <a:rPr lang="zh-CN" altLang="en-US" sz="1800" b="1">
                <a:solidFill>
                  <a:srgbClr val="FFFF00"/>
                </a:solidFill>
              </a:rPr>
              <a:t>、加快推动节能科技进步</a:t>
            </a:r>
            <a:r>
              <a:rPr lang="zh-CN" altLang="en-US" sz="1800"/>
              <a:t> </a:t>
            </a:r>
          </a:p>
          <a:p>
            <a:pPr>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制定高耗能特种设备安全与节能科技中长期发展规划；</a:t>
            </a:r>
          </a:p>
          <a:p>
            <a:pPr>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开展节能法规规范标准修订支撑课题研究；</a:t>
            </a:r>
          </a:p>
          <a:p>
            <a:pPr>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开展能效测试技术与方法的研究、系统能效评价方法的研究、重大性特种设备应用系统能效测试与评价等工作，加快成果转化和推广应用。</a:t>
            </a:r>
          </a:p>
          <a:p>
            <a:pPr>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建立高耗能特种设备节能研究试验平台和技术服务平台。</a:t>
            </a:r>
          </a:p>
          <a:p>
            <a:pPr>
              <a:lnSpc>
                <a:spcPct val="90000"/>
              </a:lnSpc>
              <a:buFont typeface="Wingdings" panose="05000000000000000000" pitchFamily="2" charset="2"/>
              <a:buNone/>
            </a:pPr>
            <a:r>
              <a:rPr lang="zh-CN" altLang="en-US" sz="2100" b="1">
                <a:solidFill>
                  <a:srgbClr val="FF0000"/>
                </a:solidFill>
                <a:effectLst/>
              </a:rPr>
              <a:t>☆</a:t>
            </a:r>
            <a:r>
              <a:rPr lang="zh-CN" altLang="en-US" sz="1800" b="1">
                <a:solidFill>
                  <a:schemeClr val="hlink"/>
                </a:solidFill>
                <a:effectLst/>
              </a:rPr>
              <a:t>建立具有国际先进水平的国家级高耗能特种设备节能测试与研究机构。</a:t>
            </a:r>
          </a:p>
          <a:p>
            <a:pPr>
              <a:lnSpc>
                <a:spcPct val="90000"/>
              </a:lnSpc>
              <a:buFont typeface="Wingdings" panose="05000000000000000000" pitchFamily="2" charset="2"/>
              <a:buNone/>
            </a:pPr>
            <a:endParaRPr lang="en-US" altLang="zh-CN" sz="1800">
              <a:solidFill>
                <a:schemeClr val="hlink"/>
              </a:solidFill>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第27页/共55页</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80579" name="Rectangle 3"/>
          <p:cNvSpPr>
            <a:spLocks noGrp="1" noRot="1" noChangeArrowheads="1"/>
          </p:cNvSpPr>
          <p:nvPr>
            <p:ph type="body" idx="1"/>
          </p:nvPr>
        </p:nvSpPr>
        <p:spPr/>
        <p:txBody>
          <a:bodyPr/>
          <a:lstStyle/>
          <a:p>
            <a:pPr>
              <a:lnSpc>
                <a:spcPct val="90000"/>
              </a:lnSpc>
              <a:buFont typeface="Wingdings" panose="05000000000000000000" pitchFamily="2" charset="2"/>
              <a:buNone/>
            </a:pPr>
            <a:r>
              <a:rPr lang="en-US" altLang="zh-CN" sz="2100" b="1">
                <a:solidFill>
                  <a:srgbClr val="FFFF00"/>
                </a:solidFill>
                <a:effectLst/>
                <a:latin typeface="宋体" panose="02010600030101010101" pitchFamily="2" charset="-122"/>
              </a:rPr>
              <a:t>7</a:t>
            </a:r>
            <a:r>
              <a:rPr lang="zh-CN" altLang="en-US" sz="2100" b="1">
                <a:solidFill>
                  <a:srgbClr val="FFFF00"/>
                </a:solidFill>
                <a:effectLst/>
                <a:latin typeface="宋体" panose="02010600030101010101" pitchFamily="2" charset="-122"/>
              </a:rPr>
              <a:t>、</a:t>
            </a:r>
            <a:r>
              <a:rPr lang="zh-CN" altLang="en-US" b="1">
                <a:solidFill>
                  <a:srgbClr val="FFFF00"/>
                </a:solidFill>
                <a:effectLst/>
              </a:rPr>
              <a:t>实施市场准入制度，促进特种设备本质节能</a:t>
            </a:r>
          </a:p>
          <a:p>
            <a:pPr>
              <a:lnSpc>
                <a:spcPct val="90000"/>
              </a:lnSpc>
              <a:buFont typeface="Wingdings" panose="05000000000000000000" pitchFamily="2" charset="2"/>
              <a:buNone/>
            </a:pPr>
            <a:r>
              <a:rPr lang="zh-CN" altLang="en-US" b="1">
                <a:solidFill>
                  <a:srgbClr val="FF0000"/>
                </a:solidFill>
                <a:effectLst/>
              </a:rPr>
              <a:t>☆</a:t>
            </a:r>
            <a:r>
              <a:rPr lang="zh-CN" altLang="en-US" b="1">
                <a:solidFill>
                  <a:schemeClr val="hlink"/>
                </a:solidFill>
                <a:effectLst/>
              </a:rPr>
              <a:t>制定并公布各类高耗能特种设备节能产品和淘汰产品能效指标（目标值和限定值）</a:t>
            </a:r>
            <a:r>
              <a:rPr lang="zh-CN" altLang="en-US" b="1">
                <a:solidFill>
                  <a:schemeClr val="hlink"/>
                </a:solidFill>
              </a:rPr>
              <a:t> </a:t>
            </a:r>
            <a:endParaRPr lang="zh-CN" altLang="en-US" b="1">
              <a:solidFill>
                <a:schemeClr val="hlink"/>
              </a:solidFill>
              <a:effectLst/>
            </a:endParaRPr>
          </a:p>
          <a:p>
            <a:pPr>
              <a:lnSpc>
                <a:spcPct val="90000"/>
              </a:lnSpc>
              <a:buFont typeface="Wingdings" panose="05000000000000000000" pitchFamily="2" charset="2"/>
              <a:buNone/>
            </a:pPr>
            <a:r>
              <a:rPr lang="zh-CN" altLang="en-US" b="1">
                <a:solidFill>
                  <a:srgbClr val="FF0000"/>
                </a:solidFill>
                <a:effectLst/>
              </a:rPr>
              <a:t>☆</a:t>
            </a:r>
            <a:r>
              <a:rPr lang="zh-CN" altLang="en-US" b="1">
                <a:solidFill>
                  <a:schemeClr val="hlink"/>
                </a:solidFill>
                <a:effectLst/>
              </a:rPr>
              <a:t>根据国家特种设备能效测试机构测试结果，定期公布满足能效指标要求的产品目录，公布能效达到限定值和目标值产品及达不到限定值产品目录。</a:t>
            </a:r>
            <a:r>
              <a:rPr lang="zh-CN" altLang="en-US" b="1">
                <a:solidFill>
                  <a:schemeClr val="hlink"/>
                </a:solidFill>
              </a:rPr>
              <a:t> </a:t>
            </a:r>
            <a:endParaRPr lang="zh-CN" altLang="en-US" b="1">
              <a:solidFill>
                <a:schemeClr val="hlink"/>
              </a:solidFill>
              <a:effectLst/>
            </a:endParaRPr>
          </a:p>
          <a:p>
            <a:pPr>
              <a:lnSpc>
                <a:spcPct val="90000"/>
              </a:lnSpc>
              <a:buFont typeface="Wingdings" panose="05000000000000000000" pitchFamily="2" charset="2"/>
              <a:buNone/>
            </a:pPr>
            <a:r>
              <a:rPr lang="zh-CN" altLang="en-US" b="1">
                <a:solidFill>
                  <a:srgbClr val="FF0000"/>
                </a:solidFill>
                <a:effectLst/>
              </a:rPr>
              <a:t>☆</a:t>
            </a:r>
            <a:r>
              <a:rPr lang="zh-CN" altLang="en-US" b="1">
                <a:solidFill>
                  <a:schemeClr val="hlink"/>
                </a:solidFill>
                <a:effectLst/>
              </a:rPr>
              <a:t>与国家发改委共同公布特种设备节能产品和淘汰产品目录。</a:t>
            </a:r>
            <a:r>
              <a:rPr lang="zh-CN" altLang="en-US" sz="2100" b="1">
                <a:solidFill>
                  <a:schemeClr val="hlink"/>
                </a:solidFill>
              </a:rPr>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第28页/共55页</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1426" name="Rectangle 2"/>
          <p:cNvSpPr>
            <a:spLocks noGrp="1" noRot="1" noChangeArrowheads="1"/>
          </p:cNvSpPr>
          <p:nvPr>
            <p:ph type="title"/>
          </p:nvPr>
        </p:nvSpPr>
        <p:spPr>
          <a:xfrm>
            <a:off x="1369219" y="1028700"/>
            <a:ext cx="6460331" cy="628650"/>
          </a:xfrm>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31427" name="Rectangle 3"/>
          <p:cNvSpPr>
            <a:spLocks noGrp="1" noRot="1" noChangeArrowheads="1"/>
          </p:cNvSpPr>
          <p:nvPr>
            <p:ph type="body" idx="1"/>
          </p:nvPr>
        </p:nvSpPr>
        <p:spPr>
          <a:xfrm>
            <a:off x="1428750" y="1771650"/>
            <a:ext cx="6400800" cy="3943350"/>
          </a:xfrm>
        </p:spPr>
        <p:txBody>
          <a:bodyPr/>
          <a:lstStyle/>
          <a:p>
            <a:pPr>
              <a:lnSpc>
                <a:spcPct val="80000"/>
              </a:lnSpc>
              <a:buFont typeface="Wingdings" panose="05000000000000000000" pitchFamily="2" charset="2"/>
              <a:buNone/>
            </a:pPr>
            <a:r>
              <a:rPr lang="en-US" altLang="zh-CN" sz="2700">
                <a:solidFill>
                  <a:srgbClr val="FFFF00"/>
                </a:solidFill>
                <a:effectLst/>
                <a:latin typeface="宋体" panose="02010600030101010101" pitchFamily="2" charset="-122"/>
              </a:rPr>
              <a:t>8</a:t>
            </a:r>
            <a:r>
              <a:rPr lang="zh-CN" altLang="en-US" sz="2700">
                <a:solidFill>
                  <a:srgbClr val="FFFF00"/>
                </a:solidFill>
                <a:effectLst/>
                <a:latin typeface="宋体" panose="02010600030101010101" pitchFamily="2" charset="-122"/>
              </a:rPr>
              <a:t>、</a:t>
            </a:r>
            <a:r>
              <a:rPr lang="zh-CN" altLang="en-US" sz="2700" b="1">
                <a:solidFill>
                  <a:srgbClr val="FFFF00"/>
                </a:solidFill>
                <a:effectLst/>
              </a:rPr>
              <a:t>加强生产使用环节的节能监管与服务</a:t>
            </a:r>
            <a:r>
              <a:rPr lang="zh-CN" altLang="en-US" sz="2100"/>
              <a:t> </a:t>
            </a:r>
            <a:endParaRPr lang="zh-CN" altLang="en-US" sz="2100" b="1">
              <a:solidFill>
                <a:srgbClr val="FFFF00"/>
              </a:solidFill>
            </a:endParaRPr>
          </a:p>
          <a:p>
            <a:pPr>
              <a:lnSpc>
                <a:spcPct val="80000"/>
              </a:lnSpc>
              <a:buFont typeface="Wingdings" panose="05000000000000000000" pitchFamily="2" charset="2"/>
              <a:buNone/>
            </a:pPr>
            <a:r>
              <a:rPr lang="zh-CN" altLang="en-US" b="1">
                <a:solidFill>
                  <a:srgbClr val="FF0000"/>
                </a:solidFill>
                <a:effectLst/>
              </a:rPr>
              <a:t>☆</a:t>
            </a:r>
            <a:r>
              <a:rPr lang="zh-CN" altLang="en-US" sz="2100" b="1">
                <a:solidFill>
                  <a:srgbClr val="66FF33"/>
                </a:solidFill>
              </a:rPr>
              <a:t>强化设计审查</a:t>
            </a:r>
            <a:r>
              <a:rPr lang="zh-CN" altLang="en-US" sz="2100" b="1">
                <a:solidFill>
                  <a:schemeClr val="hlink"/>
                </a:solidFill>
              </a:rPr>
              <a:t>。对高耗能特种设备描述或记录产品节能性能及功能的设计图纸、计算书、说明书及其设计能效指标（目标值和限定值）等进行审查，符合能效标准的方可用于制造。 </a:t>
            </a:r>
          </a:p>
          <a:p>
            <a:pPr>
              <a:lnSpc>
                <a:spcPct val="80000"/>
              </a:lnSpc>
              <a:buFont typeface="Wingdings" panose="05000000000000000000" pitchFamily="2" charset="2"/>
              <a:buNone/>
            </a:pPr>
            <a:r>
              <a:rPr lang="zh-CN" altLang="en-US" b="1">
                <a:solidFill>
                  <a:srgbClr val="FF0000"/>
                </a:solidFill>
                <a:effectLst/>
              </a:rPr>
              <a:t>☆</a:t>
            </a:r>
            <a:r>
              <a:rPr lang="zh-CN" altLang="en-US" sz="2100" b="1">
                <a:solidFill>
                  <a:srgbClr val="66FF33"/>
                </a:solidFill>
              </a:rPr>
              <a:t>加强制造监管</a:t>
            </a:r>
            <a:r>
              <a:rPr lang="zh-CN" altLang="en-US" sz="2100" b="1">
                <a:solidFill>
                  <a:schemeClr val="hlink"/>
                </a:solidFill>
              </a:rPr>
              <a:t>。对试制的特种设备新产品、新部件进行能效测试和等级评定，对未经测试，或没有达到限定值的产品不允许批量生产；产品出厂随机文件应附有最佳运行工况条件及能效说明文件。 </a:t>
            </a:r>
          </a:p>
          <a:p>
            <a:pPr>
              <a:lnSpc>
                <a:spcPct val="80000"/>
              </a:lnSpc>
              <a:buFont typeface="Wingdings" panose="05000000000000000000" pitchFamily="2" charset="2"/>
              <a:buNone/>
            </a:pPr>
            <a:r>
              <a:rPr lang="zh-CN" altLang="en-US" b="1">
                <a:solidFill>
                  <a:srgbClr val="FF0000"/>
                </a:solidFill>
                <a:effectLst/>
              </a:rPr>
              <a:t>☆</a:t>
            </a:r>
            <a:r>
              <a:rPr lang="zh-CN" altLang="en-US" sz="2100" b="1">
                <a:solidFill>
                  <a:srgbClr val="66FF33"/>
                </a:solidFill>
              </a:rPr>
              <a:t>开展安装、维修、改造监管</a:t>
            </a:r>
            <a:r>
              <a:rPr lang="zh-CN" altLang="en-US" sz="2100" b="1">
                <a:solidFill>
                  <a:schemeClr val="hlink"/>
                </a:solidFill>
              </a:rPr>
              <a:t>。由各地测试机构实施相关的特种设备安装、维修、改造后的能效测试，对未达到原产品能效指标要求的不得移交使用单位使用。</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第29页/共55页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indefinite" fill="hold">
                                          <p:stCondLst>
                                            <p:cond delay="0"/>
                                          </p:stCondLst>
                                        </p:cTn>
                                        <p:tgtEl>
                                          <p:spTgt spid="231426"/>
                                        </p:tgtEl>
                                        <p:attrNameLst>
                                          <p:attrName>style.visibility</p:attrName>
                                        </p:attrNameLst>
                                      </p:cBhvr>
                                      <p:to>
                                        <p:strVal val="visible"/>
                                      </p:to>
                                    </p:set>
                                    <p:animEffect transition="in" filter="fade">
                                      <p:cBhvr>
                                        <p:cTn id="7" dur="597">
                                          <p:stCondLst>
                                            <p:cond delay="0"/>
                                          </p:stCondLst>
                                        </p:cTn>
                                        <p:tgtEl>
                                          <p:spTgt spid="231426"/>
                                        </p:tgtEl>
                                      </p:cBhvr>
                                    </p:animEffect>
                                    <p:anim calcmode="lin" valueType="num">
                                      <p:cBhvr>
                                        <p:cTn id="8" dur="597" fill="hold">
                                          <p:stCondLst>
                                            <p:cond delay="0"/>
                                          </p:stCondLst>
                                        </p:cTn>
                                        <p:tgtEl>
                                          <p:spTgt spid="231426"/>
                                        </p:tgtEl>
                                        <p:attrNameLst>
                                          <p:attrName>style.rotation</p:attrName>
                                        </p:attrNameLst>
                                      </p:cBhvr>
                                      <p:tavLst>
                                        <p:tav tm="0">
                                          <p:val>
                                            <p:fltVal val="720"/>
                                          </p:val>
                                        </p:tav>
                                        <p:tav tm="100000">
                                          <p:val>
                                            <p:fltVal val="0"/>
                                          </p:val>
                                        </p:tav>
                                      </p:tavLst>
                                    </p:anim>
                                    <p:anim calcmode="lin" valueType="num">
                                      <p:cBhvr>
                                        <p:cTn id="9" dur="597" fill="hold">
                                          <p:stCondLst>
                                            <p:cond delay="0"/>
                                          </p:stCondLst>
                                        </p:cTn>
                                        <p:tgtEl>
                                          <p:spTgt spid="231426"/>
                                        </p:tgtEl>
                                        <p:attrNameLst>
                                          <p:attrName>ppt_h</p:attrName>
                                        </p:attrNameLst>
                                      </p:cBhvr>
                                      <p:tavLst>
                                        <p:tav tm="0">
                                          <p:val>
                                            <p:fltVal val="0"/>
                                          </p:val>
                                        </p:tav>
                                        <p:tav tm="100000">
                                          <p:val>
                                            <p:strVal val="#ppt_h"/>
                                          </p:val>
                                        </p:tav>
                                      </p:tavLst>
                                    </p:anim>
                                    <p:anim calcmode="lin" valueType="num">
                                      <p:cBhvr>
                                        <p:cTn id="10" dur="597" fill="hold">
                                          <p:stCondLst>
                                            <p:cond delay="0"/>
                                          </p:stCondLst>
                                        </p:cTn>
                                        <p:tgtEl>
                                          <p:spTgt spid="231426"/>
                                        </p:tgtEl>
                                        <p:attrNameLst>
                                          <p:attrName>ppt_w</p:attrName>
                                        </p:attrNameLst>
                                      </p:cBhvr>
                                      <p:tavLst>
                                        <p:tav tm="0">
                                          <p:val>
                                            <p:fltVal val="0"/>
                                          </p:val>
                                        </p:tav>
                                        <p:tav tm="100000">
                                          <p:val>
                                            <p:strVal val="#ppt_w"/>
                                          </p:val>
                                        </p:tav>
                                      </p:tavLst>
                                    </p:anim>
                                  </p:childTnLst>
                                </p:cTn>
                              </p:par>
                            </p:childTnLst>
                          </p:cTn>
                        </p:par>
                        <p:par>
                          <p:cTn id="11" fill="hold">
                            <p:stCondLst>
                              <p:cond delay="0"/>
                            </p:stCondLst>
                            <p:childTnLst>
                              <p:par>
                                <p:cTn id="12" presetID="12" presetClass="entr" presetSubtype="4" fill="hold" grpId="0" nodeType="afterEffect">
                                  <p:stCondLst>
                                    <p:cond delay="0"/>
                                  </p:stCondLst>
                                  <p:childTnLst>
                                    <p:set>
                                      <p:cBhvr>
                                        <p:cTn id="13" dur="indefinite" fill="hold">
                                          <p:stCondLst>
                                            <p:cond delay="0"/>
                                          </p:stCondLst>
                                        </p:cTn>
                                        <p:tgtEl>
                                          <p:spTgt spid="231427">
                                            <p:txEl>
                                              <p:pRg st="0" end="0"/>
                                            </p:txEl>
                                          </p:spTgt>
                                        </p:tgtEl>
                                        <p:attrNameLst>
                                          <p:attrName>style.visibility</p:attrName>
                                        </p:attrNameLst>
                                      </p:cBhvr>
                                      <p:to>
                                        <p:strVal val="visible"/>
                                      </p:to>
                                    </p:set>
                                    <p:animEffect transition="in" filter="slide(fromBottom)">
                                      <p:cBhvr>
                                        <p:cTn id="14" dur="500">
                                          <p:stCondLst>
                                            <p:cond delay="0"/>
                                          </p:stCondLst>
                                        </p:cTn>
                                        <p:tgtEl>
                                          <p:spTgt spid="231427">
                                            <p:txEl>
                                              <p:pRg st="0" end="0"/>
                                            </p:txEl>
                                          </p:spTgt>
                                        </p:tgtEl>
                                      </p:cBhvr>
                                    </p:animEffect>
                                  </p:childTnLst>
                                </p:cTn>
                              </p:par>
                            </p:childTnLst>
                          </p:cTn>
                        </p:par>
                        <p:par>
                          <p:cTn id="15" fill="hold">
                            <p:stCondLst>
                              <p:cond delay="500"/>
                            </p:stCondLst>
                            <p:childTnLst>
                              <p:par>
                                <p:cTn id="16" presetID="12" presetClass="entr" presetSubtype="4" fill="hold" grpId="0" nodeType="afterEffect">
                                  <p:stCondLst>
                                    <p:cond delay="0"/>
                                  </p:stCondLst>
                                  <p:childTnLst>
                                    <p:set>
                                      <p:cBhvr>
                                        <p:cTn id="17" dur="indefinite" fill="hold">
                                          <p:stCondLst>
                                            <p:cond delay="0"/>
                                          </p:stCondLst>
                                        </p:cTn>
                                        <p:tgtEl>
                                          <p:spTgt spid="231427">
                                            <p:txEl>
                                              <p:pRg st="1" end="1"/>
                                            </p:txEl>
                                          </p:spTgt>
                                        </p:tgtEl>
                                        <p:attrNameLst>
                                          <p:attrName>style.visibility</p:attrName>
                                        </p:attrNameLst>
                                      </p:cBhvr>
                                      <p:to>
                                        <p:strVal val="visible"/>
                                      </p:to>
                                    </p:set>
                                    <p:animEffect transition="in" filter="slide(fromBottom)">
                                      <p:cBhvr>
                                        <p:cTn id="18" dur="500">
                                          <p:stCondLst>
                                            <p:cond delay="0"/>
                                          </p:stCondLst>
                                        </p:cTn>
                                        <p:tgtEl>
                                          <p:spTgt spid="231427">
                                            <p:txEl>
                                              <p:pRg st="1" end="1"/>
                                            </p:txEl>
                                          </p:spTgt>
                                        </p:tgtEl>
                                      </p:cBhvr>
                                    </p:animEffect>
                                  </p:childTnLst>
                                </p:cTn>
                              </p:par>
                            </p:childTnLst>
                          </p:cTn>
                        </p:par>
                        <p:par>
                          <p:cTn id="19" fill="hold">
                            <p:stCondLst>
                              <p:cond delay="1000"/>
                            </p:stCondLst>
                            <p:childTnLst>
                              <p:par>
                                <p:cTn id="20" presetID="12" presetClass="entr" presetSubtype="4" fill="hold" grpId="0" nodeType="afterEffect">
                                  <p:stCondLst>
                                    <p:cond delay="0"/>
                                  </p:stCondLst>
                                  <p:childTnLst>
                                    <p:set>
                                      <p:cBhvr>
                                        <p:cTn id="21" dur="indefinite" fill="hold">
                                          <p:stCondLst>
                                            <p:cond delay="0"/>
                                          </p:stCondLst>
                                        </p:cTn>
                                        <p:tgtEl>
                                          <p:spTgt spid="231427">
                                            <p:txEl>
                                              <p:pRg st="2" end="2"/>
                                            </p:txEl>
                                          </p:spTgt>
                                        </p:tgtEl>
                                        <p:attrNameLst>
                                          <p:attrName>style.visibility</p:attrName>
                                        </p:attrNameLst>
                                      </p:cBhvr>
                                      <p:to>
                                        <p:strVal val="visible"/>
                                      </p:to>
                                    </p:set>
                                    <p:animEffect transition="in" filter="slide(fromBottom)">
                                      <p:cBhvr>
                                        <p:cTn id="22" dur="500">
                                          <p:stCondLst>
                                            <p:cond delay="0"/>
                                          </p:stCondLst>
                                        </p:cTn>
                                        <p:tgtEl>
                                          <p:spTgt spid="231427">
                                            <p:txEl>
                                              <p:pRg st="2" end="2"/>
                                            </p:txEl>
                                          </p:spTgt>
                                        </p:tgtEl>
                                      </p:cBhvr>
                                    </p:animEffect>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indefinite" fill="hold">
                                          <p:stCondLst>
                                            <p:cond delay="0"/>
                                          </p:stCondLst>
                                        </p:cTn>
                                        <p:tgtEl>
                                          <p:spTgt spid="231427">
                                            <p:txEl>
                                              <p:pRg st="3" end="3"/>
                                            </p:txEl>
                                          </p:spTgt>
                                        </p:tgtEl>
                                        <p:attrNameLst>
                                          <p:attrName>style.visibility</p:attrName>
                                        </p:attrNameLst>
                                      </p:cBhvr>
                                      <p:to>
                                        <p:strVal val="visible"/>
                                      </p:to>
                                    </p:set>
                                    <p:animEffect transition="in" filter="slide(fromBottom)">
                                      <p:cBhvr>
                                        <p:cTn id="26" dur="500">
                                          <p:stCondLst>
                                            <p:cond delay="0"/>
                                          </p:stCondLst>
                                        </p:cTn>
                                        <p:tgtEl>
                                          <p:spTgt spid="2314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p:bldP spid="231427"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0338" name="Rectangle 2"/>
          <p:cNvSpPr>
            <a:spLocks noGrp="1" noRot="1" noChangeArrowheads="1"/>
          </p:cNvSpPr>
          <p:nvPr>
            <p:ph type="title"/>
          </p:nvPr>
        </p:nvSpPr>
        <p:spPr>
          <a:xfrm>
            <a:off x="1369219" y="1028700"/>
            <a:ext cx="6388894" cy="779860"/>
          </a:xfrm>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70339" name="Rectangle 3"/>
          <p:cNvSpPr>
            <a:spLocks noGrp="1" noRot="1" noChangeArrowheads="1"/>
          </p:cNvSpPr>
          <p:nvPr>
            <p:ph type="body" idx="1"/>
          </p:nvPr>
        </p:nvSpPr>
        <p:spPr>
          <a:xfrm>
            <a:off x="1385888" y="1916906"/>
            <a:ext cx="6480572" cy="3726656"/>
          </a:xfrm>
        </p:spPr>
        <p:txBody>
          <a:bodyPr/>
          <a:lstStyle/>
          <a:p>
            <a:pPr>
              <a:lnSpc>
                <a:spcPct val="90000"/>
              </a:lnSpc>
              <a:buFont typeface="Wingdings" panose="05000000000000000000" pitchFamily="2" charset="2"/>
              <a:buNone/>
            </a:pPr>
            <a:r>
              <a:rPr lang="en-US" altLang="zh-CN" sz="2700">
                <a:solidFill>
                  <a:srgbClr val="FFFF00"/>
                </a:solidFill>
                <a:effectLst/>
                <a:latin typeface="宋体" panose="02010600030101010101" pitchFamily="2" charset="-122"/>
              </a:rPr>
              <a:t>8</a:t>
            </a:r>
            <a:r>
              <a:rPr lang="zh-CN" altLang="en-US" sz="2700">
                <a:solidFill>
                  <a:srgbClr val="FFFF00"/>
                </a:solidFill>
                <a:effectLst/>
                <a:latin typeface="宋体" panose="02010600030101010101" pitchFamily="2" charset="-122"/>
              </a:rPr>
              <a:t>、</a:t>
            </a:r>
            <a:r>
              <a:rPr lang="zh-CN" altLang="en-US" sz="2700" b="1">
                <a:solidFill>
                  <a:srgbClr val="FFFF00"/>
                </a:solidFill>
                <a:effectLst/>
              </a:rPr>
              <a:t>加强生产使用环节的节能监管与服务（续）</a:t>
            </a:r>
            <a:endParaRPr lang="zh-CN" altLang="en-US" sz="2100" b="1">
              <a:solidFill>
                <a:schemeClr val="hlink"/>
              </a:solidFill>
            </a:endParaRPr>
          </a:p>
          <a:p>
            <a:pPr>
              <a:lnSpc>
                <a:spcPct val="90000"/>
              </a:lnSpc>
              <a:buFont typeface="Wingdings" panose="05000000000000000000" pitchFamily="2" charset="2"/>
              <a:buNone/>
            </a:pPr>
            <a:r>
              <a:rPr lang="zh-CN" altLang="en-US" b="1">
                <a:solidFill>
                  <a:srgbClr val="FF0000"/>
                </a:solidFill>
                <a:effectLst/>
              </a:rPr>
              <a:t>☆</a:t>
            </a:r>
            <a:r>
              <a:rPr lang="zh-CN" altLang="en-US" sz="2100" b="1">
                <a:solidFill>
                  <a:schemeClr val="hlink"/>
                </a:solidFill>
              </a:rPr>
              <a:t>逐步推进设备与</a:t>
            </a:r>
            <a:r>
              <a:rPr lang="zh-CN" altLang="en-US" sz="2100" b="1">
                <a:solidFill>
                  <a:srgbClr val="ED1D40"/>
                </a:solidFill>
              </a:rPr>
              <a:t>系统监测、计量装置的配备</a:t>
            </a:r>
            <a:r>
              <a:rPr lang="zh-CN" altLang="en-US" sz="2100" b="1">
                <a:solidFill>
                  <a:schemeClr val="hlink"/>
                </a:solidFill>
              </a:rPr>
              <a:t>，形成使用过程能效监管的必要条件，特种设备检验检测机构对特种设备安全性能定期检验的同时对节能项目的检查；对不符合能效指标的，长期在低效率下运行的高耗能特种设备，使用单位应当分析原因，进行必要的诊断，采取针对性的措施进行整改。 </a:t>
            </a:r>
          </a:p>
          <a:p>
            <a:pPr>
              <a:lnSpc>
                <a:spcPct val="90000"/>
              </a:lnSpc>
              <a:buFont typeface="Wingdings" panose="05000000000000000000" pitchFamily="2" charset="2"/>
              <a:buNone/>
            </a:pPr>
            <a:r>
              <a:rPr lang="zh-CN" altLang="en-US" b="1">
                <a:solidFill>
                  <a:srgbClr val="FF0000"/>
                </a:solidFill>
                <a:effectLst/>
              </a:rPr>
              <a:t>☆</a:t>
            </a:r>
            <a:r>
              <a:rPr lang="zh-CN" altLang="en-US" sz="2100" b="1">
                <a:solidFill>
                  <a:schemeClr val="hlink"/>
                </a:solidFill>
                <a:effectLst/>
              </a:rPr>
              <a:t>对锅炉水（介）质处理定期检验，锅炉清洗进行监督检验。</a:t>
            </a:r>
            <a:r>
              <a:rPr lang="zh-CN" altLang="en-US" sz="2100" b="1">
                <a:solidFill>
                  <a:schemeClr val="hlink"/>
                </a:solidFill>
              </a:rPr>
              <a:t> </a:t>
            </a:r>
          </a:p>
          <a:p>
            <a:pPr>
              <a:lnSpc>
                <a:spcPct val="90000"/>
              </a:lnSpc>
              <a:buFont typeface="Wingdings" panose="05000000000000000000" pitchFamily="2" charset="2"/>
              <a:buNone/>
            </a:pPr>
            <a:r>
              <a:rPr lang="zh-CN" altLang="en-US" sz="2100" b="1">
                <a:solidFill>
                  <a:schemeClr val="hlink"/>
                </a:solidFill>
              </a:rPr>
              <a:t>     </a:t>
            </a:r>
            <a:r>
              <a:rPr lang="zh-CN" altLang="en-US" sz="2100" b="1">
                <a:solidFill>
                  <a:schemeClr val="hlink"/>
                </a:solidFill>
                <a:effectLst/>
              </a:rPr>
              <a:t>建立全国水质数据库</a:t>
            </a:r>
          </a:p>
          <a:p>
            <a:pPr>
              <a:lnSpc>
                <a:spcPct val="90000"/>
              </a:lnSpc>
              <a:buFont typeface="Wingdings" panose="05000000000000000000" pitchFamily="2" charset="2"/>
              <a:buNone/>
            </a:pPr>
            <a:endParaRPr lang="en-US" altLang="zh-CN" sz="2700" b="1">
              <a:solidFill>
                <a:srgbClr val="FFFF00"/>
              </a:solidFill>
              <a:effectLst/>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第30页/共55页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0338"/>
                                        </p:tgtEl>
                                        <p:attrNameLst>
                                          <p:attrName>style.visibility</p:attrName>
                                        </p:attrNameLst>
                                      </p:cBhvr>
                                      <p:to>
                                        <p:strVal val="visible"/>
                                      </p:to>
                                    </p:set>
                                    <p:animEffect transition="in" filter="dissolve">
                                      <p:cBhvr>
                                        <p:cTn id="7" dur="500"/>
                                        <p:tgtEl>
                                          <p:spTgt spid="27033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0339">
                                            <p:txEl>
                                              <p:pRg st="0" end="0"/>
                                            </p:txEl>
                                          </p:spTgt>
                                        </p:tgtEl>
                                        <p:attrNameLst>
                                          <p:attrName>style.visibility</p:attrName>
                                        </p:attrNameLst>
                                      </p:cBhvr>
                                      <p:to>
                                        <p:strVal val="visible"/>
                                      </p:to>
                                    </p:set>
                                    <p:animEffect transition="in" filter="dissolve">
                                      <p:cBhvr>
                                        <p:cTn id="11" dur="500"/>
                                        <p:tgtEl>
                                          <p:spTgt spid="270339">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70339">
                                            <p:txEl>
                                              <p:pRg st="1" end="1"/>
                                            </p:txEl>
                                          </p:spTgt>
                                        </p:tgtEl>
                                        <p:attrNameLst>
                                          <p:attrName>style.visibility</p:attrName>
                                        </p:attrNameLst>
                                      </p:cBhvr>
                                      <p:to>
                                        <p:strVal val="visible"/>
                                      </p:to>
                                    </p:set>
                                    <p:animEffect transition="in" filter="dissolve">
                                      <p:cBhvr>
                                        <p:cTn id="15" dur="500"/>
                                        <p:tgtEl>
                                          <p:spTgt spid="270339">
                                            <p:txEl>
                                              <p:pRg st="1" end="1"/>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270339">
                                            <p:txEl>
                                              <p:pRg st="2" end="2"/>
                                            </p:txEl>
                                          </p:spTgt>
                                        </p:tgtEl>
                                        <p:attrNameLst>
                                          <p:attrName>style.visibility</p:attrName>
                                        </p:attrNameLst>
                                      </p:cBhvr>
                                      <p:to>
                                        <p:strVal val="visible"/>
                                      </p:to>
                                    </p:set>
                                    <p:animEffect transition="in" filter="dissolve">
                                      <p:cBhvr>
                                        <p:cTn id="19" dur="500"/>
                                        <p:tgtEl>
                                          <p:spTgt spid="270339">
                                            <p:txEl>
                                              <p:pRg st="2" end="2"/>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270339">
                                            <p:txEl>
                                              <p:pRg st="3" end="3"/>
                                            </p:txEl>
                                          </p:spTgt>
                                        </p:tgtEl>
                                        <p:attrNameLst>
                                          <p:attrName>style.visibility</p:attrName>
                                        </p:attrNameLst>
                                      </p:cBhvr>
                                      <p:to>
                                        <p:strVal val="visible"/>
                                      </p:to>
                                    </p:set>
                                    <p:animEffect transition="in" filter="dissolve">
                                      <p:cBhvr>
                                        <p:cTn id="23" dur="500"/>
                                        <p:tgtEl>
                                          <p:spTgt spid="270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38" grpId="0"/>
      <p:bldP spid="270339"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2450" name="Rectangle 2"/>
          <p:cNvSpPr>
            <a:spLocks noGrp="1" noRot="1" noChangeArrowheads="1"/>
          </p:cNvSpPr>
          <p:nvPr>
            <p:ph type="title"/>
          </p:nvPr>
        </p:nvSpPr>
        <p:spPr>
          <a:xfrm>
            <a:off x="1369219" y="1028700"/>
            <a:ext cx="6403181" cy="628650"/>
          </a:xfrm>
        </p:spPr>
        <p:txBody>
          <a:bodyPr/>
          <a:lstStyle/>
          <a:p>
            <a:r>
              <a:rPr lang="zh-CN" altLang="en-US" sz="3600">
                <a:solidFill>
                  <a:srgbClr val="66FF33"/>
                </a:solidFill>
                <a:latin typeface="黑体" panose="02010609060101010101" pitchFamily="49" charset="-122"/>
                <a:ea typeface="黑体" panose="02010609060101010101" pitchFamily="49" charset="-122"/>
              </a:rPr>
              <a:t>四、节能监管重点工作</a:t>
            </a:r>
          </a:p>
        </p:txBody>
      </p:sp>
      <p:sp>
        <p:nvSpPr>
          <p:cNvPr id="232451" name="Rectangle 3"/>
          <p:cNvSpPr>
            <a:spLocks noGrp="1" noRot="1" noChangeArrowheads="1"/>
          </p:cNvSpPr>
          <p:nvPr>
            <p:ph type="body" idx="1"/>
          </p:nvPr>
        </p:nvSpPr>
        <p:spPr>
          <a:xfrm>
            <a:off x="1385888" y="1754981"/>
            <a:ext cx="6318647" cy="3456385"/>
          </a:xfrm>
        </p:spPr>
        <p:txBody>
          <a:bodyPr/>
          <a:lstStyle/>
          <a:p>
            <a:pPr>
              <a:buFont typeface="Wingdings" panose="05000000000000000000" pitchFamily="2" charset="2"/>
              <a:buNone/>
            </a:pPr>
            <a:r>
              <a:rPr lang="en-US" altLang="zh-CN">
                <a:solidFill>
                  <a:srgbClr val="FFFF00"/>
                </a:solidFill>
                <a:effectLst/>
                <a:latin typeface="宋体" panose="02010600030101010101" pitchFamily="2" charset="-122"/>
              </a:rPr>
              <a:t>9</a:t>
            </a:r>
            <a:r>
              <a:rPr lang="zh-CN" altLang="en-US">
                <a:solidFill>
                  <a:srgbClr val="FFFF00"/>
                </a:solidFill>
                <a:effectLst/>
                <a:latin typeface="宋体" panose="02010600030101010101" pitchFamily="2" charset="-122"/>
              </a:rPr>
              <a:t>、</a:t>
            </a:r>
            <a:r>
              <a:rPr lang="zh-CN" altLang="en-US" b="1">
                <a:solidFill>
                  <a:srgbClr val="FFFF00"/>
                </a:solidFill>
                <a:effectLst/>
              </a:rPr>
              <a:t>加强高耗能特种设备安全节约文化建设</a:t>
            </a:r>
          </a:p>
          <a:p>
            <a:pPr>
              <a:buFont typeface="Wingdings" panose="05000000000000000000" pitchFamily="2" charset="2"/>
              <a:buNone/>
            </a:pPr>
            <a:r>
              <a:rPr lang="zh-CN" altLang="en-US" b="1">
                <a:effectLst/>
              </a:rPr>
              <a:t>      </a:t>
            </a:r>
            <a:r>
              <a:rPr lang="zh-CN" altLang="en-US" b="1">
                <a:solidFill>
                  <a:srgbClr val="ED1D40"/>
                </a:solidFill>
                <a:effectLst/>
              </a:rPr>
              <a:t>科学发展、安全发展、节约发展</a:t>
            </a:r>
            <a:r>
              <a:rPr lang="zh-CN" altLang="en-US"/>
              <a:t> </a:t>
            </a:r>
            <a:endParaRPr lang="zh-CN" altLang="en-US" b="1">
              <a:effectLst/>
            </a:endParaRPr>
          </a:p>
          <a:p>
            <a:pPr>
              <a:buFont typeface="Wingdings" panose="05000000000000000000" pitchFamily="2" charset="2"/>
              <a:buNone/>
            </a:pPr>
            <a:r>
              <a:rPr lang="zh-CN" altLang="en-US" b="1">
                <a:effectLst/>
              </a:rPr>
              <a:t>   </a:t>
            </a:r>
            <a:r>
              <a:rPr lang="zh-CN" altLang="en-US" sz="2700">
                <a:solidFill>
                  <a:srgbClr val="FF0000"/>
                </a:solidFill>
                <a:effectLst/>
              </a:rPr>
              <a:t>☆</a:t>
            </a:r>
            <a:r>
              <a:rPr lang="zh-CN" altLang="en-US" sz="2700" b="1">
                <a:effectLst/>
              </a:rPr>
              <a:t>理念： “本质安全”、“本质节能” </a:t>
            </a:r>
          </a:p>
          <a:p>
            <a:pPr>
              <a:buFont typeface="Wingdings" panose="05000000000000000000" pitchFamily="2" charset="2"/>
              <a:buNone/>
            </a:pPr>
            <a:r>
              <a:rPr lang="zh-CN" altLang="en-US" sz="2700" b="1">
                <a:effectLst/>
              </a:rPr>
              <a:t>   </a:t>
            </a:r>
            <a:r>
              <a:rPr lang="zh-CN" altLang="en-US" sz="2700">
                <a:solidFill>
                  <a:srgbClr val="FF0000"/>
                </a:solidFill>
                <a:effectLst/>
              </a:rPr>
              <a:t>☆</a:t>
            </a:r>
            <a:r>
              <a:rPr lang="zh-CN" altLang="en-US" sz="2700" b="1">
                <a:effectLst/>
              </a:rPr>
              <a:t>价值观：“生命至上、节约并重”</a:t>
            </a:r>
          </a:p>
          <a:p>
            <a:pPr>
              <a:buFont typeface="Wingdings" panose="05000000000000000000" pitchFamily="2" charset="2"/>
              <a:buNone/>
            </a:pPr>
            <a:r>
              <a:rPr lang="zh-CN" altLang="en-US" sz="2700" b="1">
                <a:effectLst/>
              </a:rPr>
              <a:t>   </a:t>
            </a:r>
            <a:r>
              <a:rPr lang="zh-CN" altLang="en-US" sz="2700">
                <a:solidFill>
                  <a:srgbClr val="FF0000"/>
                </a:solidFill>
                <a:effectLst/>
              </a:rPr>
              <a:t>☆</a:t>
            </a:r>
            <a:r>
              <a:rPr lang="zh-CN" altLang="en-US" sz="2700" b="1">
                <a:effectLst/>
              </a:rPr>
              <a:t>节能文化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第31页/共55页</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indefinite" fill="hold">
                                          <p:stCondLst>
                                            <p:cond delay="0"/>
                                          </p:stCondLst>
                                        </p:cTn>
                                        <p:tgtEl>
                                          <p:spTgt spid="232450"/>
                                        </p:tgtEl>
                                        <p:attrNameLst>
                                          <p:attrName>style.visibility</p:attrName>
                                        </p:attrNameLst>
                                      </p:cBhvr>
                                      <p:to>
                                        <p:strVal val="visible"/>
                                      </p:to>
                                    </p:set>
                                    <p:anim calcmode="lin" valueType="num">
                                      <p:cBhvr>
                                        <p:cTn id="7" dur="500" fill="hold"/>
                                        <p:tgtEl>
                                          <p:spTgt spid="23245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3245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3245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32450"/>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39" presetClass="entr" presetSubtype="0" accel="100000" fill="hold" grpId="0" nodeType="afterEffect">
                                  <p:stCondLst>
                                    <p:cond delay="0"/>
                                  </p:stCondLst>
                                  <p:childTnLst>
                                    <p:set>
                                      <p:cBhvr>
                                        <p:cTn id="13" dur="indefinite" fill="hold">
                                          <p:stCondLst>
                                            <p:cond delay="0"/>
                                          </p:stCondLst>
                                        </p:cTn>
                                        <p:tgtEl>
                                          <p:spTgt spid="232451">
                                            <p:txEl>
                                              <p:pRg st="0" end="0"/>
                                            </p:txEl>
                                          </p:spTgt>
                                        </p:tgtEl>
                                        <p:attrNameLst>
                                          <p:attrName>style.visibility</p:attrName>
                                        </p:attrNameLst>
                                      </p:cBhvr>
                                      <p:to>
                                        <p:strVal val="visible"/>
                                      </p:to>
                                    </p:set>
                                    <p:anim calcmode="lin" valueType="num">
                                      <p:cBhvr>
                                        <p:cTn id="14" dur="500" fill="hold"/>
                                        <p:tgtEl>
                                          <p:spTgt spid="232451">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232451">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232451">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232451">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39" presetClass="entr" presetSubtype="0" accel="100000" fill="hold" grpId="0" nodeType="afterEffect">
                                  <p:stCondLst>
                                    <p:cond delay="0"/>
                                  </p:stCondLst>
                                  <p:childTnLst>
                                    <p:set>
                                      <p:cBhvr>
                                        <p:cTn id="20" dur="indefinite" fill="hold">
                                          <p:stCondLst>
                                            <p:cond delay="0"/>
                                          </p:stCondLst>
                                        </p:cTn>
                                        <p:tgtEl>
                                          <p:spTgt spid="232451">
                                            <p:txEl>
                                              <p:pRg st="1" end="1"/>
                                            </p:txEl>
                                          </p:spTgt>
                                        </p:tgtEl>
                                        <p:attrNameLst>
                                          <p:attrName>style.visibility</p:attrName>
                                        </p:attrNameLst>
                                      </p:cBhvr>
                                      <p:to>
                                        <p:strVal val="visible"/>
                                      </p:to>
                                    </p:set>
                                    <p:anim calcmode="lin" valueType="num">
                                      <p:cBhvr>
                                        <p:cTn id="21" dur="500" fill="hold"/>
                                        <p:tgtEl>
                                          <p:spTgt spid="23245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3245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3245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32451">
                                            <p:txEl>
                                              <p:pRg st="1" end="1"/>
                                            </p:txEl>
                                          </p:spTgt>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39" presetClass="entr" presetSubtype="0" accel="100000" fill="hold" grpId="0" nodeType="afterEffect">
                                  <p:stCondLst>
                                    <p:cond delay="0"/>
                                  </p:stCondLst>
                                  <p:childTnLst>
                                    <p:set>
                                      <p:cBhvr>
                                        <p:cTn id="27" dur="indefinite" fill="hold">
                                          <p:stCondLst>
                                            <p:cond delay="0"/>
                                          </p:stCondLst>
                                        </p:cTn>
                                        <p:tgtEl>
                                          <p:spTgt spid="232451">
                                            <p:txEl>
                                              <p:pRg st="2" end="2"/>
                                            </p:txEl>
                                          </p:spTgt>
                                        </p:tgtEl>
                                        <p:attrNameLst>
                                          <p:attrName>style.visibility</p:attrName>
                                        </p:attrNameLst>
                                      </p:cBhvr>
                                      <p:to>
                                        <p:strVal val="visible"/>
                                      </p:to>
                                    </p:set>
                                    <p:anim calcmode="lin" valueType="num">
                                      <p:cBhvr>
                                        <p:cTn id="28" dur="500" fill="hold"/>
                                        <p:tgtEl>
                                          <p:spTgt spid="23245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9" dur="500" fill="hold"/>
                                        <p:tgtEl>
                                          <p:spTgt spid="23245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0" dur="500" fill="hold"/>
                                        <p:tgtEl>
                                          <p:spTgt spid="23245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1" dur="500" fill="hold"/>
                                        <p:tgtEl>
                                          <p:spTgt spid="232451">
                                            <p:txEl>
                                              <p:pRg st="2" end="2"/>
                                            </p:txEl>
                                          </p:spTgt>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39" presetClass="entr" presetSubtype="0" accel="100000" fill="hold" grpId="0" nodeType="afterEffect">
                                  <p:stCondLst>
                                    <p:cond delay="0"/>
                                  </p:stCondLst>
                                  <p:childTnLst>
                                    <p:set>
                                      <p:cBhvr>
                                        <p:cTn id="34" dur="indefinite" fill="hold">
                                          <p:stCondLst>
                                            <p:cond delay="0"/>
                                          </p:stCondLst>
                                        </p:cTn>
                                        <p:tgtEl>
                                          <p:spTgt spid="232451">
                                            <p:txEl>
                                              <p:pRg st="3" end="3"/>
                                            </p:txEl>
                                          </p:spTgt>
                                        </p:tgtEl>
                                        <p:attrNameLst>
                                          <p:attrName>style.visibility</p:attrName>
                                        </p:attrNameLst>
                                      </p:cBhvr>
                                      <p:to>
                                        <p:strVal val="visible"/>
                                      </p:to>
                                    </p:set>
                                    <p:anim calcmode="lin" valueType="num">
                                      <p:cBhvr>
                                        <p:cTn id="35" dur="500" fill="hold"/>
                                        <p:tgtEl>
                                          <p:spTgt spid="23245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23245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23245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232451">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39" presetClass="entr" presetSubtype="0" accel="100000" fill="hold" grpId="0" nodeType="afterEffect">
                                  <p:stCondLst>
                                    <p:cond delay="0"/>
                                  </p:stCondLst>
                                  <p:childTnLst>
                                    <p:set>
                                      <p:cBhvr>
                                        <p:cTn id="41" dur="indefinite" fill="hold">
                                          <p:stCondLst>
                                            <p:cond delay="0"/>
                                          </p:stCondLst>
                                        </p:cTn>
                                        <p:tgtEl>
                                          <p:spTgt spid="232451">
                                            <p:txEl>
                                              <p:pRg st="4" end="4"/>
                                            </p:txEl>
                                          </p:spTgt>
                                        </p:tgtEl>
                                        <p:attrNameLst>
                                          <p:attrName>style.visibility</p:attrName>
                                        </p:attrNameLst>
                                      </p:cBhvr>
                                      <p:to>
                                        <p:strVal val="visible"/>
                                      </p:to>
                                    </p:set>
                                    <p:anim calcmode="lin" valueType="num">
                                      <p:cBhvr>
                                        <p:cTn id="42" dur="500" fill="hold"/>
                                        <p:tgtEl>
                                          <p:spTgt spid="23245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3" dur="500" fill="hold"/>
                                        <p:tgtEl>
                                          <p:spTgt spid="23245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4" dur="500" fill="hold"/>
                                        <p:tgtEl>
                                          <p:spTgt spid="23245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5" dur="500" fill="hold"/>
                                        <p:tgtEl>
                                          <p:spTgt spid="23245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0" grpId="0"/>
      <p:bldP spid="232451"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3474" name="Rectangle 2"/>
          <p:cNvSpPr>
            <a:spLocks noGrp="1" noRot="1" noChangeArrowheads="1"/>
          </p:cNvSpPr>
          <p:nvPr>
            <p:ph type="title"/>
          </p:nvPr>
        </p:nvSpPr>
        <p:spPr>
          <a:xfrm>
            <a:off x="1369219" y="1028700"/>
            <a:ext cx="6403181" cy="628650"/>
          </a:xfrm>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33475" name="Rectangle 3"/>
          <p:cNvSpPr>
            <a:spLocks noGrp="1" noRot="1" noChangeArrowheads="1"/>
          </p:cNvSpPr>
          <p:nvPr>
            <p:ph type="body" idx="1"/>
          </p:nvPr>
        </p:nvSpPr>
        <p:spPr>
          <a:xfrm>
            <a:off x="1257300" y="1885950"/>
            <a:ext cx="6743700" cy="3657600"/>
          </a:xfrm>
        </p:spPr>
        <p:txBody>
          <a:bodyPr/>
          <a:lstStyle/>
          <a:p>
            <a:pPr>
              <a:buFont typeface="Wingdings" panose="05000000000000000000" pitchFamily="2" charset="2"/>
              <a:buNone/>
            </a:pPr>
            <a:r>
              <a:rPr lang="en-US" altLang="zh-CN" sz="2700">
                <a:solidFill>
                  <a:srgbClr val="FFFF00"/>
                </a:solidFill>
              </a:rPr>
              <a:t>1</a:t>
            </a:r>
            <a:r>
              <a:rPr lang="zh-CN" altLang="en-US" sz="2700">
                <a:solidFill>
                  <a:srgbClr val="FFFF00"/>
                </a:solidFill>
              </a:rPr>
              <a:t>、高耗能特种设备范围</a:t>
            </a:r>
          </a:p>
          <a:p>
            <a:pPr>
              <a:buFont typeface="Wingdings" panose="05000000000000000000" pitchFamily="2" charset="2"/>
              <a:buNone/>
            </a:pPr>
            <a:r>
              <a:rPr lang="zh-CN" altLang="en-US"/>
              <a:t> </a:t>
            </a:r>
            <a:r>
              <a:rPr lang="zh-CN" altLang="en-US" sz="2700" b="1">
                <a:solidFill>
                  <a:srgbClr val="FF0000"/>
                </a:solidFill>
                <a:effectLst/>
              </a:rPr>
              <a:t>☆</a:t>
            </a:r>
            <a:r>
              <a:rPr lang="zh-CN" altLang="en-US" b="1">
                <a:solidFill>
                  <a:schemeClr val="hlink"/>
                </a:solidFill>
              </a:rPr>
              <a:t>指在使用过程中能源消耗量或者转换量大，并具有较大节能空间的锅炉、换热压力容器、电梯等特种设备。</a:t>
            </a:r>
          </a:p>
          <a:p>
            <a:pPr>
              <a:buFont typeface="Wingdings" panose="05000000000000000000" pitchFamily="2" charset="2"/>
              <a:buNone/>
            </a:pPr>
            <a:r>
              <a:rPr lang="zh-CN" altLang="en-US" b="1"/>
              <a:t> </a:t>
            </a:r>
            <a:r>
              <a:rPr lang="zh-CN" altLang="en-US" sz="2700" b="1">
                <a:solidFill>
                  <a:srgbClr val="FF0000"/>
                </a:solidFill>
                <a:effectLst/>
              </a:rPr>
              <a:t>☆</a:t>
            </a:r>
            <a:r>
              <a:rPr lang="zh-CN" altLang="en-US" b="1"/>
              <a:t> </a:t>
            </a:r>
            <a:r>
              <a:rPr lang="zh-CN" altLang="en-US" b="1">
                <a:solidFill>
                  <a:schemeClr val="hlink"/>
                </a:solidFill>
              </a:rPr>
              <a:t>起重机械、游乐设施、客运索道、厂（场）内及动车辆等特种设备也存在节能问题，但由于节能问题相对不突出，且尚无有效的节能技术与监管办法</a:t>
            </a:r>
            <a:r>
              <a:rPr lang="zh-CN" altLang="en-US"/>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第32页/共55页</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indefinite" fill="hold">
                                          <p:stCondLst>
                                            <p:cond delay="0"/>
                                          </p:stCondLst>
                                        </p:cTn>
                                        <p:tgtEl>
                                          <p:spTgt spid="233474"/>
                                        </p:tgtEl>
                                        <p:attrNameLst>
                                          <p:attrName>style.visibility</p:attrName>
                                        </p:attrNameLst>
                                      </p:cBhvr>
                                      <p:to>
                                        <p:strVal val="visible"/>
                                      </p:to>
                                    </p:set>
                                    <p:animEffect transition="in" filter="fade">
                                      <p:cBhvr>
                                        <p:cTn id="7" dur="799" decel="100000"/>
                                        <p:tgtEl>
                                          <p:spTgt spid="233474"/>
                                        </p:tgtEl>
                                      </p:cBhvr>
                                    </p:animEffect>
                                    <p:anim calcmode="lin" valueType="num">
                                      <p:cBhvr>
                                        <p:cTn id="8" dur="799" decel="100000" fill="hold"/>
                                        <p:tgtEl>
                                          <p:spTgt spid="233474"/>
                                        </p:tgtEl>
                                        <p:attrNameLst>
                                          <p:attrName>style.rotation</p:attrName>
                                        </p:attrNameLst>
                                      </p:cBhvr>
                                      <p:tavLst>
                                        <p:tav tm="0">
                                          <p:val>
                                            <p:fltVal val="-90"/>
                                          </p:val>
                                        </p:tav>
                                        <p:tav tm="100000">
                                          <p:val>
                                            <p:fltVal val="0"/>
                                          </p:val>
                                        </p:tav>
                                      </p:tavLst>
                                    </p:anim>
                                    <p:anim calcmode="lin" valueType="num">
                                      <p:cBhvr>
                                        <p:cTn id="9" dur="799" decel="100000" fill="hold"/>
                                        <p:tgtEl>
                                          <p:spTgt spid="233474"/>
                                        </p:tgtEl>
                                        <p:attrNameLst>
                                          <p:attrName>ppt_x</p:attrName>
                                        </p:attrNameLst>
                                      </p:cBhvr>
                                      <p:tavLst>
                                        <p:tav tm="0">
                                          <p:val>
                                            <p:strVal val="#ppt_x+0.4"/>
                                          </p:val>
                                        </p:tav>
                                        <p:tav tm="100000">
                                          <p:val>
                                            <p:strVal val="#ppt_x-0.05"/>
                                          </p:val>
                                        </p:tav>
                                      </p:tavLst>
                                    </p:anim>
                                    <p:anim calcmode="lin" valueType="num">
                                      <p:cBhvr>
                                        <p:cTn id="10" dur="799" decel="100000" fill="hold"/>
                                        <p:tgtEl>
                                          <p:spTgt spid="233474"/>
                                        </p:tgtEl>
                                        <p:attrNameLst>
                                          <p:attrName>ppt_y</p:attrName>
                                        </p:attrNameLst>
                                      </p:cBhvr>
                                      <p:tavLst>
                                        <p:tav tm="0">
                                          <p:val>
                                            <p:strVal val="#ppt_y-0.4"/>
                                          </p:val>
                                        </p:tav>
                                        <p:tav tm="100000">
                                          <p:val>
                                            <p:strVal val="#ppt_y+0.1"/>
                                          </p:val>
                                        </p:tav>
                                      </p:tavLst>
                                    </p:anim>
                                    <p:anim calcmode="lin" valueType="num">
                                      <p:cBhvr>
                                        <p:cTn id="11" dur="199" accel="100000" fill="hold">
                                          <p:stCondLst>
                                            <p:cond delay="799"/>
                                          </p:stCondLst>
                                        </p:cTn>
                                        <p:tgtEl>
                                          <p:spTgt spid="233474"/>
                                        </p:tgtEl>
                                        <p:attrNameLst>
                                          <p:attrName>ppt_x</p:attrName>
                                        </p:attrNameLst>
                                      </p:cBhvr>
                                      <p:tavLst>
                                        <p:tav tm="0">
                                          <p:val>
                                            <p:strVal val="#ppt_x-0.05"/>
                                          </p:val>
                                        </p:tav>
                                        <p:tav tm="100000">
                                          <p:val>
                                            <p:strVal val="#ppt_x"/>
                                          </p:val>
                                        </p:tav>
                                      </p:tavLst>
                                    </p:anim>
                                    <p:anim calcmode="lin" valueType="num">
                                      <p:cBhvr>
                                        <p:cTn id="12" dur="199" accel="100000" fill="hold">
                                          <p:stCondLst>
                                            <p:cond delay="799"/>
                                          </p:stCondLst>
                                        </p:cTn>
                                        <p:tgtEl>
                                          <p:spTgt spid="233474"/>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indefinite" fill="hold">
                                          <p:stCondLst>
                                            <p:cond delay="0"/>
                                          </p:stCondLst>
                                        </p:cTn>
                                        <p:tgtEl>
                                          <p:spTgt spid="233475">
                                            <p:txEl>
                                              <p:pRg st="0" end="0"/>
                                            </p:txEl>
                                          </p:spTgt>
                                        </p:tgtEl>
                                        <p:attrNameLst>
                                          <p:attrName>style.visibility</p:attrName>
                                        </p:attrNameLst>
                                      </p:cBhvr>
                                      <p:to>
                                        <p:strVal val="visible"/>
                                      </p:to>
                                    </p:set>
                                    <p:animEffect transition="in" filter="fade">
                                      <p:cBhvr>
                                        <p:cTn id="16" dur="1000"/>
                                        <p:tgtEl>
                                          <p:spTgt spid="233475">
                                            <p:txEl>
                                              <p:pRg st="0" end="0"/>
                                            </p:txEl>
                                          </p:spTgt>
                                        </p:tgtEl>
                                      </p:cBhvr>
                                    </p:animEffect>
                                    <p:anim calcmode="lin" valueType="num">
                                      <p:cBhvr>
                                        <p:cTn id="17" dur="1000" fill="hold"/>
                                        <p:tgtEl>
                                          <p:spTgt spid="233475">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233475">
                                            <p:txEl>
                                              <p:pRg st="0" end="0"/>
                                            </p:txEl>
                                          </p:spTgt>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grpId="0" nodeType="afterEffect">
                                  <p:stCondLst>
                                    <p:cond delay="0"/>
                                  </p:stCondLst>
                                  <p:childTnLst>
                                    <p:set>
                                      <p:cBhvr>
                                        <p:cTn id="21" dur="indefinite" fill="hold">
                                          <p:stCondLst>
                                            <p:cond delay="0"/>
                                          </p:stCondLst>
                                        </p:cTn>
                                        <p:tgtEl>
                                          <p:spTgt spid="233475">
                                            <p:txEl>
                                              <p:pRg st="1" end="1"/>
                                            </p:txEl>
                                          </p:spTgt>
                                        </p:tgtEl>
                                        <p:attrNameLst>
                                          <p:attrName>style.visibility</p:attrName>
                                        </p:attrNameLst>
                                      </p:cBhvr>
                                      <p:to>
                                        <p:strVal val="visible"/>
                                      </p:to>
                                    </p:set>
                                    <p:animEffect transition="in" filter="fade">
                                      <p:cBhvr>
                                        <p:cTn id="22" dur="1000"/>
                                        <p:tgtEl>
                                          <p:spTgt spid="233475">
                                            <p:txEl>
                                              <p:pRg st="1" end="1"/>
                                            </p:txEl>
                                          </p:spTgt>
                                        </p:tgtEl>
                                      </p:cBhvr>
                                    </p:animEffect>
                                    <p:anim calcmode="lin" valueType="num">
                                      <p:cBhvr>
                                        <p:cTn id="23" dur="1000" fill="hold"/>
                                        <p:tgtEl>
                                          <p:spTgt spid="233475">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233475">
                                            <p:txEl>
                                              <p:pRg st="1" end="1"/>
                                            </p:txEl>
                                          </p:spTgt>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7" presetClass="entr" presetSubtype="0" fill="hold" grpId="0" nodeType="afterEffect">
                                  <p:stCondLst>
                                    <p:cond delay="0"/>
                                  </p:stCondLst>
                                  <p:childTnLst>
                                    <p:set>
                                      <p:cBhvr>
                                        <p:cTn id="27" dur="indefinite" fill="hold">
                                          <p:stCondLst>
                                            <p:cond delay="0"/>
                                          </p:stCondLst>
                                        </p:cTn>
                                        <p:tgtEl>
                                          <p:spTgt spid="233475">
                                            <p:txEl>
                                              <p:pRg st="2" end="2"/>
                                            </p:txEl>
                                          </p:spTgt>
                                        </p:tgtEl>
                                        <p:attrNameLst>
                                          <p:attrName>style.visibility</p:attrName>
                                        </p:attrNameLst>
                                      </p:cBhvr>
                                      <p:to>
                                        <p:strVal val="visible"/>
                                      </p:to>
                                    </p:set>
                                    <p:animEffect transition="in" filter="fade">
                                      <p:cBhvr>
                                        <p:cTn id="28" dur="1000"/>
                                        <p:tgtEl>
                                          <p:spTgt spid="233475">
                                            <p:txEl>
                                              <p:pRg st="2" end="2"/>
                                            </p:txEl>
                                          </p:spTgt>
                                        </p:tgtEl>
                                      </p:cBhvr>
                                    </p:animEffect>
                                    <p:anim calcmode="lin" valueType="num">
                                      <p:cBhvr>
                                        <p:cTn id="29" dur="1000" fill="hold"/>
                                        <p:tgtEl>
                                          <p:spTgt spid="23347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3347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p:bldP spid="233475"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010" name="Rectangle 2"/>
          <p:cNvSpPr>
            <a:spLocks noGrp="1" noRot="1" noChangeArrowheads="1"/>
          </p:cNvSpPr>
          <p:nvPr>
            <p:ph type="title"/>
          </p:nvPr>
        </p:nvSpPr>
        <p:spPr>
          <a:xfrm>
            <a:off x="1369219" y="1028700"/>
            <a:ext cx="6517481" cy="514350"/>
          </a:xfrm>
        </p:spPr>
        <p:txBody>
          <a:bodyPr/>
          <a:lstStyle/>
          <a:p>
            <a:r>
              <a:rPr lang="zh-CN" altLang="en-US" sz="3600">
                <a:solidFill>
                  <a:srgbClr val="66FF33"/>
                </a:solidFill>
                <a:latin typeface="黑体" panose="02010609060101010101" pitchFamily="49" charset="-122"/>
                <a:ea typeface="黑体" panose="02010609060101010101" pitchFamily="49" charset="-122"/>
              </a:rPr>
              <a:t>五</a:t>
            </a:r>
            <a:r>
              <a:rPr lang="zh-CN" altLang="en-US" sz="4050">
                <a:solidFill>
                  <a:srgbClr val="66FF33"/>
                </a:solidFill>
                <a:latin typeface="黑体" panose="02010609060101010101" pitchFamily="49" charset="-122"/>
                <a:ea typeface="黑体" panose="02010609060101010101" pitchFamily="49" charset="-122"/>
              </a:rPr>
              <a:t>、监管办法几点说明</a:t>
            </a:r>
          </a:p>
        </p:txBody>
      </p:sp>
      <p:sp>
        <p:nvSpPr>
          <p:cNvPr id="171011" name="Rectangle 3"/>
          <p:cNvSpPr>
            <a:spLocks noGrp="1" noRot="1" noChangeArrowheads="1"/>
          </p:cNvSpPr>
          <p:nvPr>
            <p:ph type="body" idx="1"/>
          </p:nvPr>
        </p:nvSpPr>
        <p:spPr>
          <a:xfrm>
            <a:off x="1428750" y="1916906"/>
            <a:ext cx="6572250" cy="4286250"/>
          </a:xfrm>
        </p:spPr>
        <p:txBody>
          <a:bodyPr/>
          <a:lstStyle/>
          <a:p>
            <a:pPr>
              <a:buFont typeface="Wingdings" panose="05000000000000000000" pitchFamily="2" charset="2"/>
              <a:buNone/>
            </a:pPr>
            <a:r>
              <a:rPr lang="en-US" altLang="zh-CN" sz="2100">
                <a:solidFill>
                  <a:srgbClr val="FFFF00"/>
                </a:solidFill>
              </a:rPr>
              <a:t>2</a:t>
            </a:r>
            <a:r>
              <a:rPr lang="zh-CN" altLang="en-US" sz="2100">
                <a:solidFill>
                  <a:srgbClr val="FFFF00"/>
                </a:solidFill>
              </a:rPr>
              <a:t>、</a:t>
            </a:r>
            <a:r>
              <a:rPr lang="zh-CN" altLang="en-US" sz="2100" b="1">
                <a:solidFill>
                  <a:srgbClr val="FFFF00"/>
                </a:solidFill>
              </a:rPr>
              <a:t>安全监察与节能监管相结合的工作机制</a:t>
            </a:r>
          </a:p>
          <a:p>
            <a:pPr>
              <a:buFont typeface="Wingdings" panose="05000000000000000000" pitchFamily="2" charset="2"/>
              <a:buNone/>
            </a:pPr>
            <a:r>
              <a:rPr lang="zh-CN" altLang="en-US" sz="2100"/>
              <a:t> </a:t>
            </a:r>
            <a:r>
              <a:rPr lang="zh-CN" altLang="en-US" b="1">
                <a:solidFill>
                  <a:srgbClr val="FF0000"/>
                </a:solidFill>
                <a:effectLst/>
                <a:latin typeface="宋体" panose="02010600030101010101" pitchFamily="2" charset="-122"/>
              </a:rPr>
              <a:t>☆</a:t>
            </a:r>
            <a:r>
              <a:rPr lang="zh-CN" altLang="en-US" b="1">
                <a:solidFill>
                  <a:schemeClr val="hlink"/>
                </a:solidFill>
                <a:effectLst/>
                <a:latin typeface="宋体" panose="02010600030101010101" pitchFamily="2" charset="-122"/>
              </a:rPr>
              <a:t>不设立新的行政许可项目，用现行有效的抓手向节能监管方面延伸</a:t>
            </a:r>
            <a:r>
              <a:rPr lang="zh-CN" altLang="en-US" b="1">
                <a:latin typeface="宋体" panose="02010600030101010101" pitchFamily="2" charset="-122"/>
              </a:rPr>
              <a:t> </a:t>
            </a:r>
          </a:p>
          <a:p>
            <a:pPr>
              <a:buFont typeface="Wingdings" panose="05000000000000000000" pitchFamily="2" charset="2"/>
              <a:buNone/>
            </a:pPr>
            <a:r>
              <a:rPr lang="zh-CN" altLang="en-US" b="1">
                <a:solidFill>
                  <a:srgbClr val="FF0000"/>
                </a:solidFill>
                <a:effectLst/>
                <a:latin typeface="宋体" panose="02010600030101010101" pitchFamily="2" charset="-122"/>
              </a:rPr>
              <a:t>☆</a:t>
            </a:r>
            <a:r>
              <a:rPr lang="zh-CN" altLang="en-US" b="1">
                <a:solidFill>
                  <a:schemeClr val="hlink"/>
                </a:solidFill>
                <a:effectLst/>
                <a:latin typeface="宋体" panose="02010600030101010101" pitchFamily="2" charset="-122"/>
              </a:rPr>
              <a:t>在全过程安全监察的工作环节中提出节能的具体要求</a:t>
            </a:r>
            <a:r>
              <a:rPr lang="zh-CN" altLang="en-US" b="1">
                <a:solidFill>
                  <a:schemeClr val="hlink"/>
                </a:solidFill>
              </a:rPr>
              <a:t> </a:t>
            </a:r>
            <a:endParaRPr lang="zh-CN" altLang="en-US" b="1">
              <a:solidFill>
                <a:schemeClr val="hlink"/>
              </a:solidFill>
              <a:latin typeface="宋体" panose="02010600030101010101" pitchFamily="2" charset="-122"/>
            </a:endParaRPr>
          </a:p>
          <a:p>
            <a:pPr>
              <a:buFont typeface="Wingdings" panose="05000000000000000000" pitchFamily="2" charset="2"/>
              <a:buNone/>
            </a:pPr>
            <a:r>
              <a:rPr lang="zh-CN" altLang="en-US" b="1">
                <a:solidFill>
                  <a:srgbClr val="FF0000"/>
                </a:solidFill>
                <a:effectLst/>
                <a:latin typeface="宋体" panose="02010600030101010101" pitchFamily="2" charset="-122"/>
              </a:rPr>
              <a:t>☆</a:t>
            </a:r>
            <a:r>
              <a:rPr lang="zh-CN" altLang="en-US" b="1">
                <a:solidFill>
                  <a:schemeClr val="hlink"/>
                </a:solidFill>
                <a:latin typeface="宋体" panose="02010600030101010101" pitchFamily="2" charset="-122"/>
              </a:rPr>
              <a:t>形成“企业主体、政府引导、部门联动、突出重点、服务优先”的工作格局</a:t>
            </a:r>
            <a:r>
              <a:rPr lang="zh-CN" altLang="en-US" b="1">
                <a:latin typeface="宋体" panose="02010600030101010101" pitchFamily="2" charset="-122"/>
              </a:rPr>
              <a:t> </a:t>
            </a:r>
            <a:endParaRPr lang="zh-CN" altLang="en-US" b="1">
              <a:solidFill>
                <a:schemeClr val="hlink"/>
              </a:solidFill>
              <a:effectLst/>
              <a:latin typeface="宋体" panose="02010600030101010101" pitchFamily="2" charset="-122"/>
            </a:endParaRPr>
          </a:p>
          <a:p>
            <a:pPr>
              <a:buFont typeface="Wingdings" panose="05000000000000000000" pitchFamily="2" charset="2"/>
              <a:buNone/>
            </a:pPr>
            <a:r>
              <a:rPr lang="zh-CN" altLang="en-US" b="1">
                <a:solidFill>
                  <a:srgbClr val="FF0000"/>
                </a:solidFill>
                <a:effectLst/>
                <a:latin typeface="宋体" panose="02010600030101010101" pitchFamily="2" charset="-122"/>
              </a:rPr>
              <a:t>☆</a:t>
            </a:r>
            <a:r>
              <a:rPr lang="zh-CN" altLang="en-US" b="1">
                <a:solidFill>
                  <a:schemeClr val="hlink"/>
                </a:solidFill>
                <a:effectLst/>
                <a:latin typeface="宋体" panose="02010600030101010101" pitchFamily="2" charset="-122"/>
              </a:rPr>
              <a:t>实现“确保安全、节能降耗”双重目标</a:t>
            </a:r>
            <a:r>
              <a:rPr lang="zh-CN" altLang="en-US" sz="2100" b="1"/>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第33页/共55页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additive="base">
                                        <p:cTn id="7" dur="500" fill="hold"/>
                                        <p:tgtEl>
                                          <p:spTgt spid="171010"/>
                                        </p:tgtEl>
                                        <p:attrNameLst>
                                          <p:attrName>ppt_x</p:attrName>
                                        </p:attrNameLst>
                                      </p:cBhvr>
                                      <p:tavLst>
                                        <p:tav tm="0">
                                          <p:val>
                                            <p:strVal val="1+#ppt_w/2"/>
                                          </p:val>
                                        </p:tav>
                                        <p:tav tm="100000">
                                          <p:val>
                                            <p:strVal val="#ppt_x"/>
                                          </p:val>
                                        </p:tav>
                                      </p:tavLst>
                                    </p:anim>
                                    <p:anim calcmode="lin" valueType="num">
                                      <p:cBhvr additive="base">
                                        <p:cTn id="8" dur="500" fill="hold"/>
                                        <p:tgtEl>
                                          <p:spTgt spid="1710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171011">
                                            <p:txEl>
                                              <p:pRg st="0" end="0"/>
                                            </p:txEl>
                                          </p:spTgt>
                                        </p:tgtEl>
                                        <p:attrNameLst>
                                          <p:attrName>style.visibility</p:attrName>
                                        </p:attrNameLst>
                                      </p:cBhvr>
                                      <p:to>
                                        <p:strVal val="visible"/>
                                      </p:to>
                                    </p:set>
                                    <p:anim calcmode="lin" valueType="num">
                                      <p:cBhvr additive="base">
                                        <p:cTn id="12" dur="500" fill="hold"/>
                                        <p:tgtEl>
                                          <p:spTgt spid="171011">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1011">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171011">
                                            <p:txEl>
                                              <p:pRg st="1" end="1"/>
                                            </p:txEl>
                                          </p:spTgt>
                                        </p:tgtEl>
                                        <p:attrNameLst>
                                          <p:attrName>style.visibility</p:attrName>
                                        </p:attrNameLst>
                                      </p:cBhvr>
                                      <p:to>
                                        <p:strVal val="visible"/>
                                      </p:to>
                                    </p:set>
                                    <p:anim calcmode="lin" valueType="num">
                                      <p:cBhvr additive="base">
                                        <p:cTn id="17" dur="500" fill="hold"/>
                                        <p:tgtEl>
                                          <p:spTgt spid="171011">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71011">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171011">
                                            <p:txEl>
                                              <p:pRg st="2" end="2"/>
                                            </p:txEl>
                                          </p:spTgt>
                                        </p:tgtEl>
                                        <p:attrNameLst>
                                          <p:attrName>style.visibility</p:attrName>
                                        </p:attrNameLst>
                                      </p:cBhvr>
                                      <p:to>
                                        <p:strVal val="visible"/>
                                      </p:to>
                                    </p:set>
                                    <p:anim calcmode="lin" valueType="num">
                                      <p:cBhvr additive="base">
                                        <p:cTn id="22" dur="500" fill="hold"/>
                                        <p:tgtEl>
                                          <p:spTgt spid="171011">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71011">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171011">
                                            <p:txEl>
                                              <p:pRg st="3" end="3"/>
                                            </p:txEl>
                                          </p:spTgt>
                                        </p:tgtEl>
                                        <p:attrNameLst>
                                          <p:attrName>style.visibility</p:attrName>
                                        </p:attrNameLst>
                                      </p:cBhvr>
                                      <p:to>
                                        <p:strVal val="visible"/>
                                      </p:to>
                                    </p:set>
                                    <p:anim calcmode="lin" valueType="num">
                                      <p:cBhvr additive="base">
                                        <p:cTn id="27" dur="500" fill="hold"/>
                                        <p:tgtEl>
                                          <p:spTgt spid="171011">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71011">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6" fill="hold" grpId="0" nodeType="afterEffect">
                                  <p:stCondLst>
                                    <p:cond delay="0"/>
                                  </p:stCondLst>
                                  <p:childTnLst>
                                    <p:set>
                                      <p:cBhvr>
                                        <p:cTn id="31" dur="1" fill="hold">
                                          <p:stCondLst>
                                            <p:cond delay="0"/>
                                          </p:stCondLst>
                                        </p:cTn>
                                        <p:tgtEl>
                                          <p:spTgt spid="171011">
                                            <p:txEl>
                                              <p:pRg st="4" end="4"/>
                                            </p:txEl>
                                          </p:spTgt>
                                        </p:tgtEl>
                                        <p:attrNameLst>
                                          <p:attrName>style.visibility</p:attrName>
                                        </p:attrNameLst>
                                      </p:cBhvr>
                                      <p:to>
                                        <p:strVal val="visible"/>
                                      </p:to>
                                    </p:set>
                                    <p:anim calcmode="lin" valueType="num">
                                      <p:cBhvr additive="base">
                                        <p:cTn id="32" dur="500" fill="hold"/>
                                        <p:tgtEl>
                                          <p:spTgt spid="171011">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710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autoUpdateAnimBg="0"/>
      <p:bldP spid="171011"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Rot="1" noChangeArrowheads="1"/>
          </p:cNvSpPr>
          <p:nvPr>
            <p:ph type="body" idx="1"/>
          </p:nvPr>
        </p:nvSpPr>
        <p:spPr>
          <a:xfrm>
            <a:off x="1314450" y="1828800"/>
            <a:ext cx="6405563" cy="3317081"/>
          </a:xfrm>
        </p:spPr>
        <p:txBody>
          <a:bodyPr/>
          <a:lstStyle/>
          <a:p>
            <a:pPr>
              <a:buFont typeface="Wingdings" panose="05000000000000000000" pitchFamily="2" charset="2"/>
              <a:buNone/>
            </a:pPr>
            <a:r>
              <a:rPr lang="en-US" altLang="zh-CN">
                <a:solidFill>
                  <a:srgbClr val="FFFF00"/>
                </a:solidFill>
              </a:rPr>
              <a:t>3</a:t>
            </a:r>
            <a:r>
              <a:rPr lang="zh-CN" altLang="en-US">
                <a:solidFill>
                  <a:srgbClr val="FFFF00"/>
                </a:solidFill>
              </a:rPr>
              <a:t>、关于设计方面的要求</a:t>
            </a:r>
          </a:p>
          <a:p>
            <a:pPr>
              <a:buFont typeface="Wingdings" panose="05000000000000000000" pitchFamily="2" charset="2"/>
              <a:buNone/>
            </a:pPr>
            <a:r>
              <a:rPr lang="zh-CN" altLang="en-US"/>
              <a:t> </a:t>
            </a:r>
            <a:r>
              <a:rPr lang="zh-CN" altLang="en-US" sz="2700" b="1">
                <a:solidFill>
                  <a:srgbClr val="FF0000"/>
                </a:solidFill>
                <a:effectLst/>
              </a:rPr>
              <a:t>☆</a:t>
            </a:r>
            <a:r>
              <a:rPr lang="zh-CN" altLang="en-US" b="1">
                <a:solidFill>
                  <a:schemeClr val="hlink"/>
                </a:solidFill>
                <a:effectLst/>
              </a:rPr>
              <a:t>不得设计不符合能效指标要求</a:t>
            </a:r>
            <a:r>
              <a:rPr lang="zh-CN" altLang="en-US" b="1">
                <a:solidFill>
                  <a:schemeClr val="hlink"/>
                </a:solidFill>
              </a:rPr>
              <a:t>的产品</a:t>
            </a:r>
            <a:endParaRPr lang="zh-CN" altLang="en-US" sz="2700" b="1">
              <a:solidFill>
                <a:schemeClr val="hlink"/>
              </a:solidFill>
              <a:effectLst/>
            </a:endParaRPr>
          </a:p>
          <a:p>
            <a:pPr>
              <a:buFont typeface="Wingdings" panose="05000000000000000000" pitchFamily="2" charset="2"/>
              <a:buNone/>
            </a:pPr>
            <a:r>
              <a:rPr lang="zh-CN" altLang="en-US" sz="2700" b="1">
                <a:solidFill>
                  <a:srgbClr val="FF0000"/>
                </a:solidFill>
                <a:effectLst/>
              </a:rPr>
              <a:t> ☆</a:t>
            </a:r>
            <a:r>
              <a:rPr lang="zh-CN" altLang="en-US" b="1">
                <a:solidFill>
                  <a:schemeClr val="hlink"/>
                </a:solidFill>
              </a:rPr>
              <a:t>高耗能特种设备的设计，应当在</a:t>
            </a:r>
            <a:r>
              <a:rPr lang="zh-CN" altLang="en-US" b="1">
                <a:solidFill>
                  <a:srgbClr val="FF0000"/>
                </a:solidFill>
                <a:effectLst/>
              </a:rPr>
              <a:t>设备结构</a:t>
            </a:r>
            <a:r>
              <a:rPr lang="zh-CN" altLang="en-US" b="1">
                <a:solidFill>
                  <a:schemeClr val="hlink"/>
                </a:solidFill>
              </a:rPr>
              <a:t>、</a:t>
            </a:r>
            <a:r>
              <a:rPr lang="zh-CN" altLang="en-US" b="1">
                <a:solidFill>
                  <a:srgbClr val="FF0000"/>
                </a:solidFill>
                <a:effectLst/>
              </a:rPr>
              <a:t>系统设计</a:t>
            </a:r>
            <a:r>
              <a:rPr lang="zh-CN" altLang="en-US" b="1">
                <a:solidFill>
                  <a:schemeClr val="hlink"/>
                </a:solidFill>
                <a:effectLst/>
              </a:rPr>
              <a:t>、</a:t>
            </a:r>
            <a:r>
              <a:rPr lang="zh-CN" altLang="en-US" b="1">
                <a:solidFill>
                  <a:srgbClr val="FF0000"/>
                </a:solidFill>
                <a:effectLst/>
              </a:rPr>
              <a:t>材料选用</a:t>
            </a:r>
            <a:r>
              <a:rPr lang="zh-CN" altLang="en-US" b="1">
                <a:solidFill>
                  <a:schemeClr val="hlink"/>
                </a:solidFill>
                <a:effectLst/>
              </a:rPr>
              <a:t>、</a:t>
            </a:r>
            <a:r>
              <a:rPr lang="zh-CN" altLang="en-US" b="1">
                <a:solidFill>
                  <a:srgbClr val="FF0000"/>
                </a:solidFill>
                <a:effectLst/>
              </a:rPr>
              <a:t>工艺制定</a:t>
            </a:r>
            <a:r>
              <a:rPr lang="zh-CN" altLang="en-US" b="1">
                <a:solidFill>
                  <a:schemeClr val="hlink"/>
                </a:solidFill>
                <a:effectLst/>
              </a:rPr>
              <a:t>、</a:t>
            </a:r>
            <a:r>
              <a:rPr lang="zh-CN" altLang="en-US" b="1">
                <a:solidFill>
                  <a:srgbClr val="FF0000"/>
                </a:solidFill>
                <a:effectLst/>
              </a:rPr>
              <a:t>计量与监控装置</a:t>
            </a:r>
            <a:r>
              <a:rPr lang="zh-CN" altLang="en-US" b="1">
                <a:solidFill>
                  <a:schemeClr val="hlink"/>
                </a:solidFill>
              </a:rPr>
              <a:t>配备等方面符合有关技术规范和标准的节能要求。 </a:t>
            </a:r>
          </a:p>
          <a:p>
            <a:pPr>
              <a:buFont typeface="Wingdings" panose="05000000000000000000" pitchFamily="2" charset="2"/>
              <a:buNone/>
            </a:pPr>
            <a:r>
              <a:rPr lang="zh-CN" altLang="en-US" b="1"/>
              <a:t> </a:t>
            </a:r>
            <a:r>
              <a:rPr lang="zh-CN" altLang="en-US" sz="2700" b="1">
                <a:solidFill>
                  <a:srgbClr val="FF0000"/>
                </a:solidFill>
                <a:effectLst/>
              </a:rPr>
              <a:t>☆</a:t>
            </a:r>
            <a:r>
              <a:rPr lang="zh-CN" altLang="en-US" b="1">
                <a:solidFill>
                  <a:schemeClr val="hlink"/>
                </a:solidFill>
                <a:effectLst/>
              </a:rPr>
              <a:t>设计文件</a:t>
            </a:r>
            <a:r>
              <a:rPr lang="zh-CN" altLang="en-US" b="1">
                <a:solidFill>
                  <a:schemeClr val="hlink"/>
                </a:solidFill>
              </a:rPr>
              <a:t> 需进行鉴定</a:t>
            </a:r>
          </a:p>
        </p:txBody>
      </p:sp>
      <p:sp>
        <p:nvSpPr>
          <p:cNvPr id="100355" name="Rectangle 3"/>
          <p:cNvSpPr>
            <a:spLocks noGrp="1" noRot="1" noChangeArrowheads="1"/>
          </p:cNvSpPr>
          <p:nvPr>
            <p:ph type="title"/>
          </p:nvPr>
        </p:nvSpPr>
        <p:spPr>
          <a:xfrm>
            <a:off x="1369219" y="857250"/>
            <a:ext cx="6382941" cy="789385"/>
          </a:xfrm>
          <a:noFill/>
          <a:extLst>
            <a:ext uri="{909E8E84-426E-40DD-AFC4-6F175D3DCCD1}">
              <a14:hiddenFill xmlns:a14="http://schemas.microsoft.com/office/drawing/2010/main">
                <a:gradFill rotWithShape="0">
                  <a:gsLst>
                    <a:gs pos="0">
                      <a:srgbClr val="99CC00">
                        <a:gamma/>
                        <a:shade val="60784"/>
                        <a:invGamma/>
                      </a:srgbClr>
                    </a:gs>
                    <a:gs pos="50000">
                      <a:srgbClr val="99CC00"/>
                    </a:gs>
                    <a:gs pos="100000">
                      <a:srgbClr val="99CC00">
                        <a:gamma/>
                        <a:shade val="60784"/>
                        <a:invGamma/>
                      </a:srgbClr>
                    </a:gs>
                  </a:gsLst>
                  <a:lin ang="5400000" scaled="1"/>
                </a:gradFill>
              </a14:hiddenFill>
            </a:ext>
          </a:extLst>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100361" name="Text Box 9"/>
          <p:cNvSpPr txBox="1">
            <a:spLocks noChangeArrowheads="1"/>
          </p:cNvSpPr>
          <p:nvPr/>
        </p:nvSpPr>
        <p:spPr bwMode="auto">
          <a:xfrm>
            <a:off x="3086100" y="4629150"/>
            <a:ext cx="24574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endParaRPr lang="zh-CN" altLang="zh-CN" sz="1800"/>
          </a:p>
        </p:txBody>
      </p:sp>
      <p:graphicFrame>
        <p:nvGraphicFramePr>
          <p:cNvPr id="100363" name="Object 11"/>
          <p:cNvGraphicFramePr>
            <a:graphicFrameLocks noChangeAspect="1"/>
          </p:cNvGraphicFramePr>
          <p:nvPr/>
        </p:nvGraphicFramePr>
        <p:xfrm>
          <a:off x="6822281" y="4563666"/>
          <a:ext cx="719138" cy="1058465"/>
        </p:xfrm>
        <a:graphic>
          <a:graphicData uri="http://schemas.openxmlformats.org/presentationml/2006/ole">
            <mc:AlternateContent xmlns:mc="http://schemas.openxmlformats.org/markup-compatibility/2006">
              <mc:Choice xmlns:v="urn:schemas-microsoft-com:vml" Requires="v">
                <p:oleObj spid="_x0000_s100367" name="剪辑" r:id="rId4" imgW="2631440" imgH="3869690" progId="MS_ClipArt_Gallery.2">
                  <p:embed/>
                </p:oleObj>
              </mc:Choice>
              <mc:Fallback>
                <p:oleObj name="剪辑" r:id="rId4" imgW="2631440" imgH="3869690" progId="MS_ClipArt_Gallery.2">
                  <p:embed/>
                  <p:pic>
                    <p:nvPicPr>
                      <p:cNvPr id="0" name="Object 11"/>
                      <p:cNvPicPr>
                        <a:picLocks noChangeAspect="1" noChangeArrowheads="1"/>
                      </p:cNvPicPr>
                      <p:nvPr/>
                    </p:nvPicPr>
                    <p:blipFill>
                      <a:blip r:embed="rId5">
                        <a:lum bright="48000" contrast="-18000"/>
                        <a:extLst>
                          <a:ext uri="{28A0092B-C50C-407E-A947-70E740481C1C}">
                            <a14:useLocalDpi xmlns:a14="http://schemas.microsoft.com/office/drawing/2010/main" val="0"/>
                          </a:ext>
                        </a:extLst>
                      </a:blip>
                      <a:srcRect/>
                      <a:stretch>
                        <a:fillRect/>
                      </a:stretch>
                    </p:blipFill>
                    <p:spPr bwMode="auto">
                      <a:xfrm>
                        <a:off x="6822281" y="4563666"/>
                        <a:ext cx="719138" cy="1058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第34页/共55页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0355"/>
                                        </p:tgtEl>
                                        <p:attrNameLst>
                                          <p:attrName>style.visibility</p:attrName>
                                        </p:attrNameLst>
                                      </p:cBhvr>
                                      <p:to>
                                        <p:strVal val="visible"/>
                                      </p:to>
                                    </p:set>
                                    <p:anim calcmode="lin" valueType="num">
                                      <p:cBhvr additive="base">
                                        <p:cTn id="7" dur="500" fill="hold"/>
                                        <p:tgtEl>
                                          <p:spTgt spid="100355"/>
                                        </p:tgtEl>
                                        <p:attrNameLst>
                                          <p:attrName>ppt_x</p:attrName>
                                        </p:attrNameLst>
                                      </p:cBhvr>
                                      <p:tavLst>
                                        <p:tav tm="0">
                                          <p:val>
                                            <p:strVal val="#ppt_x"/>
                                          </p:val>
                                        </p:tav>
                                        <p:tav tm="100000">
                                          <p:val>
                                            <p:strVal val="#ppt_x"/>
                                          </p:val>
                                        </p:tav>
                                      </p:tavLst>
                                    </p:anim>
                                    <p:anim calcmode="lin" valueType="num">
                                      <p:cBhvr additive="base">
                                        <p:cTn id="8" dur="500" fill="hold"/>
                                        <p:tgtEl>
                                          <p:spTgt spid="10035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0354">
                                            <p:txEl>
                                              <p:pRg st="0" end="0"/>
                                            </p:txEl>
                                          </p:spTgt>
                                        </p:tgtEl>
                                        <p:attrNameLst>
                                          <p:attrName>style.visibility</p:attrName>
                                        </p:attrNameLst>
                                      </p:cBhvr>
                                      <p:to>
                                        <p:strVal val="visible"/>
                                      </p:to>
                                    </p:set>
                                    <p:anim calcmode="lin" valueType="num">
                                      <p:cBhvr additive="base">
                                        <p:cTn id="12" dur="500" fill="hold"/>
                                        <p:tgtEl>
                                          <p:spTgt spid="10035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00354">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0354">
                                            <p:txEl>
                                              <p:pRg st="1" end="1"/>
                                            </p:txEl>
                                          </p:spTgt>
                                        </p:tgtEl>
                                        <p:attrNameLst>
                                          <p:attrName>style.visibility</p:attrName>
                                        </p:attrNameLst>
                                      </p:cBhvr>
                                      <p:to>
                                        <p:strVal val="visible"/>
                                      </p:to>
                                    </p:set>
                                    <p:anim calcmode="lin" valueType="num">
                                      <p:cBhvr additive="base">
                                        <p:cTn id="17" dur="500" fill="hold"/>
                                        <p:tgtEl>
                                          <p:spTgt spid="100354">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00354">
                                            <p:txEl>
                                              <p:pRg st="1" end="1"/>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00354">
                                            <p:txEl>
                                              <p:pRg st="2" end="2"/>
                                            </p:txEl>
                                          </p:spTgt>
                                        </p:tgtEl>
                                        <p:attrNameLst>
                                          <p:attrName>style.visibility</p:attrName>
                                        </p:attrNameLst>
                                      </p:cBhvr>
                                      <p:to>
                                        <p:strVal val="visible"/>
                                      </p:to>
                                    </p:set>
                                    <p:anim calcmode="lin" valueType="num">
                                      <p:cBhvr additive="base">
                                        <p:cTn id="22" dur="500" fill="hold"/>
                                        <p:tgtEl>
                                          <p:spTgt spid="100354">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00354">
                                            <p:txEl>
                                              <p:pRg st="2" end="2"/>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00354">
                                            <p:txEl>
                                              <p:pRg st="3" end="3"/>
                                            </p:txEl>
                                          </p:spTgt>
                                        </p:tgtEl>
                                        <p:attrNameLst>
                                          <p:attrName>style.visibility</p:attrName>
                                        </p:attrNameLst>
                                      </p:cBhvr>
                                      <p:to>
                                        <p:strVal val="visible"/>
                                      </p:to>
                                    </p:set>
                                    <p:anim calcmode="lin" valueType="num">
                                      <p:cBhvr additive="base">
                                        <p:cTn id="27" dur="500" fill="hold"/>
                                        <p:tgtEl>
                                          <p:spTgt spid="100354">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00354">
                                            <p:txEl>
                                              <p:pRg st="3" end="3"/>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nodePh="1">
                                  <p:stCondLst>
                                    <p:cond delay="0"/>
                                  </p:stCondLst>
                                  <p:endCondLst>
                                    <p:cond evt="begin" delay="0">
                                      <p:tn val="30"/>
                                    </p:cond>
                                  </p:endCondLst>
                                  <p:childTnLst>
                                    <p:set>
                                      <p:cBhvr>
                                        <p:cTn id="31" dur="1" fill="hold">
                                          <p:stCondLst>
                                            <p:cond delay="0"/>
                                          </p:stCondLst>
                                        </p:cTn>
                                        <p:tgtEl>
                                          <p:spTgt spid="100361"/>
                                        </p:tgtEl>
                                        <p:attrNameLst>
                                          <p:attrName>style.visibility</p:attrName>
                                        </p:attrNameLst>
                                      </p:cBhvr>
                                      <p:to>
                                        <p:strVal val="visible"/>
                                      </p:to>
                                    </p:set>
                                    <p:anim calcmode="lin" valueType="num">
                                      <p:cBhvr additive="base">
                                        <p:cTn id="32" dur="500" fill="hold"/>
                                        <p:tgtEl>
                                          <p:spTgt spid="100361"/>
                                        </p:tgtEl>
                                        <p:attrNameLst>
                                          <p:attrName>ppt_x</p:attrName>
                                        </p:attrNameLst>
                                      </p:cBhvr>
                                      <p:tavLst>
                                        <p:tav tm="0">
                                          <p:val>
                                            <p:strVal val="0-#ppt_w/2"/>
                                          </p:val>
                                        </p:tav>
                                        <p:tav tm="100000">
                                          <p:val>
                                            <p:strVal val="#ppt_x"/>
                                          </p:val>
                                        </p:tav>
                                      </p:tavLst>
                                    </p:anim>
                                    <p:anim calcmode="lin" valueType="num">
                                      <p:cBhvr additive="base">
                                        <p:cTn id="33" dur="500" fill="hold"/>
                                        <p:tgtEl>
                                          <p:spTgt spid="1003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build="p" autoUpdateAnimBg="0" advAuto="0"/>
      <p:bldP spid="100355" grpId="0" autoUpdateAnimBg="0"/>
      <p:bldP spid="100361" grpId="0" bldLvl="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113667" name="Rectangle 3"/>
          <p:cNvSpPr>
            <a:spLocks noGrp="1" noRot="1" noChangeArrowheads="1"/>
          </p:cNvSpPr>
          <p:nvPr>
            <p:ph type="body" idx="1"/>
          </p:nvPr>
        </p:nvSpPr>
        <p:spPr>
          <a:xfrm>
            <a:off x="1371600" y="1943100"/>
            <a:ext cx="6457950" cy="3829050"/>
          </a:xfrm>
        </p:spPr>
        <p:txBody>
          <a:bodyPr/>
          <a:lstStyle/>
          <a:p>
            <a:pPr lvl="1">
              <a:buFontTx/>
              <a:buNone/>
            </a:pPr>
            <a:r>
              <a:rPr lang="en-US" altLang="zh-CN" sz="2400">
                <a:solidFill>
                  <a:srgbClr val="FFFF00"/>
                </a:solidFill>
              </a:rPr>
              <a:t>4</a:t>
            </a:r>
            <a:r>
              <a:rPr lang="zh-CN" altLang="en-US" sz="2400">
                <a:solidFill>
                  <a:srgbClr val="FFFF00"/>
                </a:solidFill>
              </a:rPr>
              <a:t>、</a:t>
            </a:r>
            <a:r>
              <a:rPr lang="zh-CN" altLang="en-US" sz="2400" b="1">
                <a:solidFill>
                  <a:srgbClr val="FFFF00"/>
                </a:solidFill>
              </a:rPr>
              <a:t>新产品能效测试制度</a:t>
            </a:r>
            <a:r>
              <a:rPr lang="zh-CN" altLang="en-US"/>
              <a:t> </a:t>
            </a:r>
          </a:p>
          <a:p>
            <a:pPr lvl="1">
              <a:buFontTx/>
              <a:buNone/>
            </a:pPr>
            <a:r>
              <a:rPr lang="zh-CN" altLang="en-US"/>
              <a:t> </a:t>
            </a:r>
            <a:r>
              <a:rPr lang="zh-CN" altLang="en-US" sz="2700" b="1">
                <a:solidFill>
                  <a:srgbClr val="FF0000"/>
                </a:solidFill>
                <a:effectLst/>
              </a:rPr>
              <a:t>☆</a:t>
            </a:r>
            <a:r>
              <a:rPr lang="zh-CN" altLang="en-US" sz="2700" b="1">
                <a:solidFill>
                  <a:schemeClr val="hlink"/>
                </a:solidFill>
                <a:effectLst/>
              </a:rPr>
              <a:t>新产品应当进行能效测试。</a:t>
            </a:r>
          </a:p>
          <a:p>
            <a:pPr lvl="1">
              <a:buFontTx/>
              <a:buNone/>
            </a:pPr>
            <a:r>
              <a:rPr lang="zh-CN" altLang="en-US" sz="2700" b="1">
                <a:solidFill>
                  <a:schemeClr val="hlink"/>
                </a:solidFill>
                <a:effectLst/>
              </a:rPr>
              <a:t> </a:t>
            </a:r>
            <a:r>
              <a:rPr lang="zh-CN" altLang="en-US" sz="2700" b="1">
                <a:solidFill>
                  <a:srgbClr val="FF0000"/>
                </a:solidFill>
                <a:effectLst/>
              </a:rPr>
              <a:t>☆</a:t>
            </a:r>
            <a:r>
              <a:rPr lang="zh-CN" altLang="en-US" sz="2700" b="1">
                <a:solidFill>
                  <a:schemeClr val="hlink"/>
                </a:solidFill>
                <a:effectLst/>
              </a:rPr>
              <a:t>未经能效测试或者测试结果未达到能效指标要求的，不得批量制造。</a:t>
            </a:r>
          </a:p>
          <a:p>
            <a:pPr lvl="1">
              <a:buFontTx/>
              <a:buNone/>
            </a:pPr>
            <a:r>
              <a:rPr lang="zh-CN" altLang="en-US" sz="2700" b="1">
                <a:solidFill>
                  <a:srgbClr val="FF0000"/>
                </a:solidFill>
                <a:effectLst/>
              </a:rPr>
              <a:t> ☆</a:t>
            </a:r>
            <a:r>
              <a:rPr lang="zh-CN" altLang="en-US" sz="2700" b="1">
                <a:solidFill>
                  <a:schemeClr val="hlink"/>
                </a:solidFill>
                <a:effectLst/>
              </a:rPr>
              <a:t>锅炉、换热压力容器产品在试制时进行能效测试。</a:t>
            </a:r>
          </a:p>
          <a:p>
            <a:pPr lvl="1">
              <a:buFontTx/>
              <a:buNone/>
            </a:pPr>
            <a:r>
              <a:rPr lang="zh-CN" altLang="en-US" sz="2700" b="1">
                <a:solidFill>
                  <a:srgbClr val="FF0000"/>
                </a:solidFill>
                <a:effectLst/>
              </a:rPr>
              <a:t> ☆</a:t>
            </a:r>
            <a:r>
              <a:rPr lang="zh-CN" altLang="en-US" sz="2700" b="1">
                <a:solidFill>
                  <a:schemeClr val="hlink"/>
                </a:solidFill>
                <a:effectLst/>
              </a:rPr>
              <a:t>电梯产品在安全性能型式试验时进行能效测试</a:t>
            </a:r>
            <a:r>
              <a:rPr lang="zh-CN" altLang="en-US" sz="2700" b="1">
                <a:solidFill>
                  <a:schemeClr val="hlink"/>
                </a:solidFill>
              </a:rPr>
              <a:t>。</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第35页/共55页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13666">
                                            <p:txEl>
                                              <p:pRg st="0" end="0"/>
                                            </p:txEl>
                                          </p:spTgt>
                                        </p:tgtEl>
                                        <p:attrNameLst>
                                          <p:attrName>style.visibility</p:attrName>
                                        </p:attrNameLst>
                                      </p:cBhvr>
                                      <p:to>
                                        <p:strVal val="visible"/>
                                      </p:to>
                                    </p:set>
                                    <p:anim calcmode="lin" valueType="num">
                                      <p:cBhvr additive="base">
                                        <p:cTn id="7" dur="500" fill="hold"/>
                                        <p:tgtEl>
                                          <p:spTgt spid="11366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366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113667">
                                            <p:txEl>
                                              <p:pRg st="0" end="0"/>
                                            </p:txEl>
                                          </p:spTgt>
                                        </p:tgtEl>
                                        <p:attrNameLst>
                                          <p:attrName>style.visibility</p:attrName>
                                        </p:attrNameLst>
                                      </p:cBhvr>
                                      <p:to>
                                        <p:strVal val="visible"/>
                                      </p:to>
                                    </p:set>
                                    <p:animEffect transition="in" filter="barn(outVertical)">
                                      <p:cBhvr>
                                        <p:cTn id="12" dur="500"/>
                                        <p:tgtEl>
                                          <p:spTgt spid="113667">
                                            <p:txEl>
                                              <p:pRg st="0" end="0"/>
                                            </p:txEl>
                                          </p:spTgt>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113667">
                                            <p:txEl>
                                              <p:pRg st="1" end="1"/>
                                            </p:txEl>
                                          </p:spTgt>
                                        </p:tgtEl>
                                        <p:attrNameLst>
                                          <p:attrName>style.visibility</p:attrName>
                                        </p:attrNameLst>
                                      </p:cBhvr>
                                      <p:to>
                                        <p:strVal val="visible"/>
                                      </p:to>
                                    </p:set>
                                    <p:animEffect transition="in" filter="barn(outVertical)">
                                      <p:cBhvr>
                                        <p:cTn id="15" dur="500"/>
                                        <p:tgtEl>
                                          <p:spTgt spid="113667">
                                            <p:txEl>
                                              <p:pRg st="1" end="1"/>
                                            </p:txEl>
                                          </p:spTgt>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113667">
                                            <p:txEl>
                                              <p:pRg st="2" end="2"/>
                                            </p:txEl>
                                          </p:spTgt>
                                        </p:tgtEl>
                                        <p:attrNameLst>
                                          <p:attrName>style.visibility</p:attrName>
                                        </p:attrNameLst>
                                      </p:cBhvr>
                                      <p:to>
                                        <p:strVal val="visible"/>
                                      </p:to>
                                    </p:set>
                                    <p:animEffect transition="in" filter="barn(outVertical)">
                                      <p:cBhvr>
                                        <p:cTn id="18" dur="500"/>
                                        <p:tgtEl>
                                          <p:spTgt spid="113667">
                                            <p:txEl>
                                              <p:pRg st="2" end="2"/>
                                            </p:txEl>
                                          </p:spTgt>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113667">
                                            <p:txEl>
                                              <p:pRg st="3" end="3"/>
                                            </p:txEl>
                                          </p:spTgt>
                                        </p:tgtEl>
                                        <p:attrNameLst>
                                          <p:attrName>style.visibility</p:attrName>
                                        </p:attrNameLst>
                                      </p:cBhvr>
                                      <p:to>
                                        <p:strVal val="visible"/>
                                      </p:to>
                                    </p:set>
                                    <p:animEffect transition="in" filter="barn(outVertical)">
                                      <p:cBhvr>
                                        <p:cTn id="21" dur="500"/>
                                        <p:tgtEl>
                                          <p:spTgt spid="113667">
                                            <p:txEl>
                                              <p:pRg st="3" end="3"/>
                                            </p:txEl>
                                          </p:spTgt>
                                        </p:tgtEl>
                                      </p:cBhvr>
                                    </p:animEffect>
                                  </p:childTnLst>
                                </p:cTn>
                              </p:par>
                              <p:par>
                                <p:cTn id="22" presetID="16" presetClass="entr" presetSubtype="37" fill="hold" grpId="0" nodeType="withEffect">
                                  <p:stCondLst>
                                    <p:cond delay="0"/>
                                  </p:stCondLst>
                                  <p:childTnLst>
                                    <p:set>
                                      <p:cBhvr>
                                        <p:cTn id="23" dur="1" fill="hold">
                                          <p:stCondLst>
                                            <p:cond delay="0"/>
                                          </p:stCondLst>
                                        </p:cTn>
                                        <p:tgtEl>
                                          <p:spTgt spid="113667">
                                            <p:txEl>
                                              <p:pRg st="4" end="4"/>
                                            </p:txEl>
                                          </p:spTgt>
                                        </p:tgtEl>
                                        <p:attrNameLst>
                                          <p:attrName>style.visibility</p:attrName>
                                        </p:attrNameLst>
                                      </p:cBhvr>
                                      <p:to>
                                        <p:strVal val="visible"/>
                                      </p:to>
                                    </p:set>
                                    <p:animEffect transition="in" filter="barn(outVertical)">
                                      <p:cBhvr>
                                        <p:cTn id="24" dur="500"/>
                                        <p:tgtEl>
                                          <p:spTgt spid="1136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build="p" autoUpdateAnimBg="0" advAuto="0"/>
      <p:bldP spid="113667"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2386" name="Rectangle 2"/>
          <p:cNvSpPr>
            <a:spLocks noGrp="1" noRot="1" noChangeArrowheads="1"/>
          </p:cNvSpPr>
          <p:nvPr>
            <p:ph type="title"/>
          </p:nvPr>
        </p:nvSpPr>
        <p:spPr>
          <a:xfrm>
            <a:off x="1369219" y="1028700"/>
            <a:ext cx="6388894" cy="779860"/>
          </a:xfrm>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72387" name="Rectangle 3"/>
          <p:cNvSpPr>
            <a:spLocks noGrp="1" noRot="1" noChangeArrowheads="1"/>
          </p:cNvSpPr>
          <p:nvPr>
            <p:ph type="body" idx="1"/>
          </p:nvPr>
        </p:nvSpPr>
        <p:spPr>
          <a:xfrm>
            <a:off x="1143000" y="1646635"/>
            <a:ext cx="6723460" cy="3673078"/>
          </a:xfrm>
        </p:spPr>
        <p:txBody>
          <a:bodyPr/>
          <a:lstStyle/>
          <a:p>
            <a:pPr>
              <a:buFont typeface="Wingdings" panose="05000000000000000000" pitchFamily="2" charset="2"/>
              <a:buNone/>
            </a:pPr>
            <a:r>
              <a:rPr lang="en-US" altLang="zh-CN" sz="2100">
                <a:solidFill>
                  <a:srgbClr val="FFFF00"/>
                </a:solidFill>
              </a:rPr>
              <a:t>5</a:t>
            </a:r>
            <a:r>
              <a:rPr lang="zh-CN" altLang="en-US" sz="2100">
                <a:solidFill>
                  <a:srgbClr val="FFFF00"/>
                </a:solidFill>
              </a:rPr>
              <a:t>、制造、安装、改造、维修过程监督检查</a:t>
            </a:r>
          </a:p>
          <a:p>
            <a:pPr>
              <a:buFont typeface="Wingdings" panose="05000000000000000000" pitchFamily="2" charset="2"/>
              <a:buNone/>
            </a:pPr>
            <a:r>
              <a:rPr lang="zh-CN" altLang="en-US" sz="1800"/>
              <a:t>   </a:t>
            </a:r>
            <a:r>
              <a:rPr lang="zh-CN" altLang="en-US" sz="2700" b="1">
                <a:solidFill>
                  <a:srgbClr val="FF0000"/>
                </a:solidFill>
                <a:effectLst/>
              </a:rPr>
              <a:t>☆</a:t>
            </a:r>
            <a:r>
              <a:rPr lang="zh-CN" altLang="en-US" sz="2700" b="1">
                <a:solidFill>
                  <a:schemeClr val="hlink"/>
                </a:solidFill>
                <a:effectLst/>
              </a:rPr>
              <a:t>与</a:t>
            </a:r>
            <a:r>
              <a:rPr lang="zh-CN" altLang="en-US" sz="2700" b="1">
                <a:solidFill>
                  <a:schemeClr val="hlink"/>
                </a:solidFill>
              </a:rPr>
              <a:t>安全性能监督检验同时</a:t>
            </a:r>
          </a:p>
          <a:p>
            <a:pPr>
              <a:buFont typeface="Wingdings" panose="05000000000000000000" pitchFamily="2" charset="2"/>
              <a:buNone/>
            </a:pPr>
            <a:r>
              <a:rPr lang="zh-CN" altLang="en-US" sz="2700" b="1">
                <a:solidFill>
                  <a:schemeClr val="hlink"/>
                </a:solidFill>
              </a:rPr>
              <a:t>  </a:t>
            </a:r>
            <a:r>
              <a:rPr lang="zh-CN" altLang="en-US" sz="2700" b="1">
                <a:solidFill>
                  <a:srgbClr val="FF0000"/>
                </a:solidFill>
                <a:effectLst/>
              </a:rPr>
              <a:t>☆</a:t>
            </a:r>
            <a:r>
              <a:rPr lang="zh-CN" altLang="en-US" sz="2700" b="1">
                <a:solidFill>
                  <a:schemeClr val="hlink"/>
                </a:solidFill>
              </a:rPr>
              <a:t>按照有关特种设备安全技术规范的规定</a:t>
            </a:r>
          </a:p>
          <a:p>
            <a:pPr>
              <a:buFont typeface="Wingdings" panose="05000000000000000000" pitchFamily="2" charset="2"/>
              <a:buNone/>
            </a:pPr>
            <a:r>
              <a:rPr lang="zh-CN" altLang="en-US" sz="2700" b="1">
                <a:solidFill>
                  <a:schemeClr val="hlink"/>
                </a:solidFill>
              </a:rPr>
              <a:t>  </a:t>
            </a:r>
            <a:r>
              <a:rPr lang="zh-CN" altLang="en-US" sz="2700" b="1">
                <a:solidFill>
                  <a:srgbClr val="FF0000"/>
                </a:solidFill>
                <a:effectLst/>
              </a:rPr>
              <a:t>☆</a:t>
            </a:r>
            <a:r>
              <a:rPr lang="zh-CN" altLang="en-US" sz="2700" b="1">
                <a:solidFill>
                  <a:schemeClr val="hlink"/>
                </a:solidFill>
              </a:rPr>
              <a:t>对影响设备或者系统能效的项目、能效测试报告等进行节能监督检查</a:t>
            </a:r>
          </a:p>
          <a:p>
            <a:pPr>
              <a:buFont typeface="Wingdings" panose="05000000000000000000" pitchFamily="2" charset="2"/>
              <a:buNone/>
            </a:pPr>
            <a:r>
              <a:rPr lang="zh-CN" altLang="en-US" sz="2700" b="1"/>
              <a:t>   </a:t>
            </a:r>
            <a:r>
              <a:rPr lang="zh-CN" altLang="en-US" sz="2700" b="1">
                <a:solidFill>
                  <a:srgbClr val="FF0000"/>
                </a:solidFill>
                <a:effectLst/>
              </a:rPr>
              <a:t>☆</a:t>
            </a:r>
            <a:r>
              <a:rPr lang="zh-CN" altLang="en-US" sz="2700" b="1">
                <a:solidFill>
                  <a:schemeClr val="hlink"/>
                </a:solidFill>
              </a:rPr>
              <a:t>未经节能监督检查或者监督检查结果不符合要求的，不得出厂或者交付使用</a:t>
            </a:r>
            <a:r>
              <a:rPr lang="zh-CN" altLang="en-US" sz="2700" b="1"/>
              <a:t> </a:t>
            </a:r>
            <a:r>
              <a:rPr lang="zh-CN" altLang="en-US" sz="2700" b="1">
                <a:solidFill>
                  <a:schemeClr val="hlink"/>
                </a:solidFill>
              </a:rPr>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第36页/共55页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72386"/>
                                        </p:tgtEl>
                                        <p:attrNameLst>
                                          <p:attrName>style.visibility</p:attrName>
                                        </p:attrNameLst>
                                      </p:cBhvr>
                                      <p:to>
                                        <p:strVal val="visible"/>
                                      </p:to>
                                    </p:set>
                                    <p:animEffect transition="in" filter="fade">
                                      <p:cBhvr>
                                        <p:cTn id="7" dur="1000">
                                          <p:stCondLst>
                                            <p:cond delay="0"/>
                                          </p:stCondLst>
                                        </p:cTn>
                                        <p:tgtEl>
                                          <p:spTgt spid="272386"/>
                                        </p:tgtEl>
                                      </p:cBhvr>
                                    </p:animEffect>
                                  </p:childTnLst>
                                </p:cTn>
                              </p:par>
                            </p:childTnLst>
                          </p:cTn>
                        </p:par>
                        <p:par>
                          <p:cTn id="8" fill="hold">
                            <p:stCondLst>
                              <p:cond delay="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272387">
                                            <p:txEl>
                                              <p:pRg st="0" end="0"/>
                                            </p:txEl>
                                          </p:spTgt>
                                        </p:tgtEl>
                                        <p:attrNameLst>
                                          <p:attrName>style.visibility</p:attrName>
                                        </p:attrNameLst>
                                      </p:cBhvr>
                                      <p:to>
                                        <p:strVal val="visible"/>
                                      </p:to>
                                    </p:set>
                                    <p:animEffect transition="in" filter="fade">
                                      <p:cBhvr>
                                        <p:cTn id="11" dur="500">
                                          <p:stCondLst>
                                            <p:cond delay="0"/>
                                          </p:stCondLst>
                                        </p:cTn>
                                        <p:tgtEl>
                                          <p:spTgt spid="272387">
                                            <p:txEl>
                                              <p:pRg st="0" end="0"/>
                                            </p:txEl>
                                          </p:spTgt>
                                        </p:tgtEl>
                                      </p:cBhvr>
                                    </p:animEffect>
                                  </p:childTnLst>
                                </p:cTn>
                              </p:par>
                            </p:childTnLst>
                          </p:cTn>
                        </p:par>
                        <p:par>
                          <p:cTn id="12" fill="hold">
                            <p:stCondLst>
                              <p:cond delay="1399"/>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272387">
                                            <p:txEl>
                                              <p:pRg st="1" end="1"/>
                                            </p:txEl>
                                          </p:spTgt>
                                        </p:tgtEl>
                                        <p:attrNameLst>
                                          <p:attrName>style.visibility</p:attrName>
                                        </p:attrNameLst>
                                      </p:cBhvr>
                                      <p:to>
                                        <p:strVal val="visible"/>
                                      </p:to>
                                    </p:set>
                                    <p:animEffect transition="in" filter="fade">
                                      <p:cBhvr>
                                        <p:cTn id="15" dur="500">
                                          <p:stCondLst>
                                            <p:cond delay="0"/>
                                          </p:stCondLst>
                                        </p:cTn>
                                        <p:tgtEl>
                                          <p:spTgt spid="272387">
                                            <p:txEl>
                                              <p:pRg st="1" end="1"/>
                                            </p:txEl>
                                          </p:spTgt>
                                        </p:tgtEl>
                                      </p:cBhvr>
                                    </p:animEffect>
                                  </p:childTnLst>
                                </p:cTn>
                              </p:par>
                            </p:childTnLst>
                          </p:cTn>
                        </p:par>
                        <p:par>
                          <p:cTn id="16" fill="hold">
                            <p:stCondLst>
                              <p:cond delay="2599"/>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272387">
                                            <p:txEl>
                                              <p:pRg st="2" end="2"/>
                                            </p:txEl>
                                          </p:spTgt>
                                        </p:tgtEl>
                                        <p:attrNameLst>
                                          <p:attrName>style.visibility</p:attrName>
                                        </p:attrNameLst>
                                      </p:cBhvr>
                                      <p:to>
                                        <p:strVal val="visible"/>
                                      </p:to>
                                    </p:set>
                                    <p:animEffect transition="in" filter="fade">
                                      <p:cBhvr>
                                        <p:cTn id="19" dur="500">
                                          <p:stCondLst>
                                            <p:cond delay="0"/>
                                          </p:stCondLst>
                                        </p:cTn>
                                        <p:tgtEl>
                                          <p:spTgt spid="272387">
                                            <p:txEl>
                                              <p:pRg st="2" end="2"/>
                                            </p:txEl>
                                          </p:spTgt>
                                        </p:tgtEl>
                                      </p:cBhvr>
                                    </p:animEffect>
                                  </p:childTnLst>
                                </p:cTn>
                              </p:par>
                            </p:childTnLst>
                          </p:cTn>
                        </p:par>
                        <p:par>
                          <p:cTn id="20" fill="hold">
                            <p:stCondLst>
                              <p:cond delay="405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72387">
                                            <p:txEl>
                                              <p:pRg st="3" end="3"/>
                                            </p:txEl>
                                          </p:spTgt>
                                        </p:tgtEl>
                                        <p:attrNameLst>
                                          <p:attrName>style.visibility</p:attrName>
                                        </p:attrNameLst>
                                      </p:cBhvr>
                                      <p:to>
                                        <p:strVal val="visible"/>
                                      </p:to>
                                    </p:set>
                                    <p:animEffect transition="in" filter="fade">
                                      <p:cBhvr>
                                        <p:cTn id="23" dur="500">
                                          <p:stCondLst>
                                            <p:cond delay="0"/>
                                          </p:stCondLst>
                                        </p:cTn>
                                        <p:tgtEl>
                                          <p:spTgt spid="272387">
                                            <p:txEl>
                                              <p:pRg st="3" end="3"/>
                                            </p:txEl>
                                          </p:spTgt>
                                        </p:tgtEl>
                                      </p:cBhvr>
                                    </p:animEffect>
                                  </p:childTnLst>
                                </p:cTn>
                              </p:par>
                            </p:childTnLst>
                          </p:cTn>
                        </p:par>
                        <p:par>
                          <p:cTn id="24" fill="hold">
                            <p:stCondLst>
                              <p:cond delay="615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72387">
                                            <p:txEl>
                                              <p:pRg st="4" end="4"/>
                                            </p:txEl>
                                          </p:spTgt>
                                        </p:tgtEl>
                                        <p:attrNameLst>
                                          <p:attrName>style.visibility</p:attrName>
                                        </p:attrNameLst>
                                      </p:cBhvr>
                                      <p:to>
                                        <p:strVal val="visible"/>
                                      </p:to>
                                    </p:set>
                                    <p:animEffect transition="in" filter="fade">
                                      <p:cBhvr>
                                        <p:cTn id="27" dur="500">
                                          <p:stCondLst>
                                            <p:cond delay="0"/>
                                          </p:stCondLst>
                                        </p:cTn>
                                        <p:tgtEl>
                                          <p:spTgt spid="272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6" grpId="0"/>
      <p:bldP spid="27238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49859" name="Rectangle 3"/>
          <p:cNvSpPr>
            <a:spLocks noGrp="1" noRot="1" noChangeArrowheads="1"/>
          </p:cNvSpPr>
          <p:nvPr>
            <p:ph type="body" sz="half" idx="1"/>
          </p:nvPr>
        </p:nvSpPr>
        <p:spPr>
          <a:xfrm>
            <a:off x="1369219" y="2114550"/>
            <a:ext cx="6497241" cy="3582591"/>
          </a:xfrm>
        </p:spPr>
        <p:txBody>
          <a:bodyPr/>
          <a:lstStyle/>
          <a:p>
            <a:pPr>
              <a:buFont typeface="Wingdings" panose="05000000000000000000" pitchFamily="2" charset="2"/>
              <a:buNone/>
            </a:pPr>
            <a:r>
              <a:rPr lang="en-US" altLang="zh-CN" sz="2700">
                <a:solidFill>
                  <a:srgbClr val="FFFF00"/>
                </a:solidFill>
              </a:rPr>
              <a:t>6</a:t>
            </a:r>
            <a:r>
              <a:rPr lang="zh-CN" altLang="en-US" sz="2700">
                <a:solidFill>
                  <a:srgbClr val="FFFF00"/>
                </a:solidFill>
              </a:rPr>
              <a:t>、</a:t>
            </a:r>
            <a:r>
              <a:rPr lang="zh-CN" altLang="en-US" sz="2700" b="1">
                <a:solidFill>
                  <a:srgbClr val="FFFF00"/>
                </a:solidFill>
              </a:rPr>
              <a:t>产品出厂文件</a:t>
            </a:r>
          </a:p>
          <a:p>
            <a:pPr>
              <a:buFont typeface="Wingdings" panose="05000000000000000000" pitchFamily="2" charset="2"/>
              <a:buNone/>
            </a:pPr>
            <a:r>
              <a:rPr lang="zh-CN" altLang="en-US" sz="3000">
                <a:solidFill>
                  <a:srgbClr val="FF0000"/>
                </a:solidFill>
                <a:effectLst/>
              </a:rPr>
              <a:t>☆</a:t>
            </a:r>
            <a:r>
              <a:rPr lang="zh-CN" altLang="en-US" sz="3000" b="1"/>
              <a:t>产品能效测试报告</a:t>
            </a:r>
          </a:p>
          <a:p>
            <a:pPr>
              <a:buFont typeface="Wingdings" panose="05000000000000000000" pitchFamily="2" charset="2"/>
              <a:buNone/>
            </a:pPr>
            <a:r>
              <a:rPr lang="zh-CN" altLang="en-US" sz="3000">
                <a:solidFill>
                  <a:srgbClr val="FF0000"/>
                </a:solidFill>
                <a:effectLst/>
              </a:rPr>
              <a:t>☆</a:t>
            </a:r>
            <a:r>
              <a:rPr lang="zh-CN" altLang="en-US" sz="3000" b="1"/>
              <a:t>设备经济运行文件</a:t>
            </a:r>
          </a:p>
          <a:p>
            <a:pPr>
              <a:buFont typeface="Wingdings" panose="05000000000000000000" pitchFamily="2" charset="2"/>
              <a:buNone/>
            </a:pPr>
            <a:r>
              <a:rPr lang="zh-CN" altLang="en-US" sz="3000">
                <a:solidFill>
                  <a:srgbClr val="FF0000"/>
                </a:solidFill>
                <a:effectLst/>
              </a:rPr>
              <a:t>☆</a:t>
            </a:r>
            <a:r>
              <a:rPr lang="zh-CN" altLang="en-US" sz="3000" b="1"/>
              <a:t>操作说明</a:t>
            </a:r>
            <a:endParaRPr lang="zh-CN" altLang="en-US" sz="3000"/>
          </a:p>
        </p:txBody>
      </p:sp>
      <p:graphicFrame>
        <p:nvGraphicFramePr>
          <p:cNvPr id="249860" name="Object 4"/>
          <p:cNvGraphicFramePr>
            <a:graphicFrameLocks noGrp="1" noChangeAspect="1"/>
          </p:cNvGraphicFramePr>
          <p:nvPr>
            <p:ph sz="half" idx="2"/>
          </p:nvPr>
        </p:nvGraphicFramePr>
        <p:xfrm>
          <a:off x="6624638" y="4442222"/>
          <a:ext cx="1042988" cy="827484"/>
        </p:xfrm>
        <a:graphic>
          <a:graphicData uri="http://schemas.openxmlformats.org/presentationml/2006/ole">
            <mc:AlternateContent xmlns:mc="http://schemas.openxmlformats.org/markup-compatibility/2006">
              <mc:Choice xmlns:v="urn:schemas-microsoft-com:vml" Requires="v">
                <p:oleObj spid="_x0000_s249865" name="剪辑" r:id="rId3" imgW="11976735" imgH="21883370" progId="MS_ClipArt_Gallery.2">
                  <p:embed/>
                </p:oleObj>
              </mc:Choice>
              <mc:Fallback>
                <p:oleObj name="剪辑" r:id="rId3" imgW="11976735" imgH="21883370" progId="MS_ClipArt_Gallery.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638" y="4442222"/>
                        <a:ext cx="1042988" cy="827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第37页/共55页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49859">
                                            <p:txEl>
                                              <p:pRg st="0" end="0"/>
                                            </p:txEl>
                                          </p:spTgt>
                                        </p:tgtEl>
                                        <p:attrNameLst>
                                          <p:attrName>style.visibility</p:attrName>
                                        </p:attrNameLst>
                                      </p:cBhvr>
                                      <p:to>
                                        <p:strVal val="visible"/>
                                      </p:to>
                                    </p:set>
                                    <p:animEffect transition="in" filter="box(in)">
                                      <p:cBhvr>
                                        <p:cTn id="7" dur="500"/>
                                        <p:tgtEl>
                                          <p:spTgt spid="249859">
                                            <p:txEl>
                                              <p:pRg st="0" end="0"/>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249859">
                                            <p:txEl>
                                              <p:pRg st="1" end="1"/>
                                            </p:txEl>
                                          </p:spTgt>
                                        </p:tgtEl>
                                        <p:attrNameLst>
                                          <p:attrName>style.visibility</p:attrName>
                                        </p:attrNameLst>
                                      </p:cBhvr>
                                      <p:to>
                                        <p:strVal val="visible"/>
                                      </p:to>
                                    </p:set>
                                    <p:animEffect transition="in" filter="box(in)">
                                      <p:cBhvr>
                                        <p:cTn id="11" dur="500"/>
                                        <p:tgtEl>
                                          <p:spTgt spid="249859">
                                            <p:txEl>
                                              <p:pRg st="1" end="1"/>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249859">
                                            <p:txEl>
                                              <p:pRg st="2" end="2"/>
                                            </p:txEl>
                                          </p:spTgt>
                                        </p:tgtEl>
                                        <p:attrNameLst>
                                          <p:attrName>style.visibility</p:attrName>
                                        </p:attrNameLst>
                                      </p:cBhvr>
                                      <p:to>
                                        <p:strVal val="visible"/>
                                      </p:to>
                                    </p:set>
                                    <p:animEffect transition="in" filter="box(in)">
                                      <p:cBhvr>
                                        <p:cTn id="15" dur="500"/>
                                        <p:tgtEl>
                                          <p:spTgt spid="249859">
                                            <p:txEl>
                                              <p:pRg st="2" end="2"/>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249859">
                                            <p:txEl>
                                              <p:pRg st="3" end="3"/>
                                            </p:txEl>
                                          </p:spTgt>
                                        </p:tgtEl>
                                        <p:attrNameLst>
                                          <p:attrName>style.visibility</p:attrName>
                                        </p:attrNameLst>
                                      </p:cBhvr>
                                      <p:to>
                                        <p:strVal val="visible"/>
                                      </p:to>
                                    </p:set>
                                    <p:animEffect transition="in" filter="box(in)">
                                      <p:cBhvr>
                                        <p:cTn id="19" dur="500"/>
                                        <p:tgtEl>
                                          <p:spTgt spid="2498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0882"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50883" name="Rectangle 3"/>
          <p:cNvSpPr>
            <a:spLocks noGrp="1" noRot="1" noChangeArrowheads="1"/>
          </p:cNvSpPr>
          <p:nvPr>
            <p:ph type="body" idx="1"/>
          </p:nvPr>
        </p:nvSpPr>
        <p:spPr/>
        <p:txBody>
          <a:bodyPr/>
          <a:lstStyle/>
          <a:p>
            <a:pPr>
              <a:buFont typeface="Wingdings" panose="05000000000000000000" pitchFamily="2" charset="2"/>
              <a:buNone/>
            </a:pPr>
            <a:r>
              <a:rPr lang="en-US" altLang="zh-CN" sz="3000">
                <a:solidFill>
                  <a:srgbClr val="FFFF00"/>
                </a:solidFill>
              </a:rPr>
              <a:t>7</a:t>
            </a:r>
            <a:r>
              <a:rPr lang="zh-CN" altLang="en-US" sz="3000">
                <a:solidFill>
                  <a:srgbClr val="FFFF00"/>
                </a:solidFill>
              </a:rPr>
              <a:t>、安装、改造、维修</a:t>
            </a:r>
            <a:r>
              <a:rPr lang="zh-CN" altLang="en-US"/>
              <a:t> </a:t>
            </a:r>
            <a:endParaRPr lang="zh-CN" altLang="en-US" sz="3300"/>
          </a:p>
          <a:p>
            <a:pPr>
              <a:buFont typeface="Wingdings" panose="05000000000000000000" pitchFamily="2" charset="2"/>
              <a:buNone/>
            </a:pPr>
            <a:r>
              <a:rPr lang="zh-CN" altLang="en-US" sz="3300">
                <a:solidFill>
                  <a:srgbClr val="FF0000"/>
                </a:solidFill>
                <a:effectLst/>
              </a:rPr>
              <a:t>☆</a:t>
            </a:r>
            <a:r>
              <a:rPr lang="zh-CN" altLang="en-US" sz="3300"/>
              <a:t>不得降低产品及其系统的原有能效指标</a:t>
            </a:r>
          </a:p>
          <a:p>
            <a:pPr>
              <a:buFont typeface="Wingdings" panose="05000000000000000000" pitchFamily="2" charset="2"/>
              <a:buNone/>
            </a:pPr>
            <a:r>
              <a:rPr lang="zh-CN" altLang="en-US" sz="3300">
                <a:solidFill>
                  <a:srgbClr val="FF0000"/>
                </a:solidFill>
                <a:effectLst/>
              </a:rPr>
              <a:t>☆</a:t>
            </a:r>
            <a:r>
              <a:rPr lang="zh-CN" altLang="en-US" sz="3300">
                <a:effectLst/>
              </a:rPr>
              <a:t>能效可能低于指标时    </a:t>
            </a:r>
            <a:r>
              <a:rPr lang="zh-CN" altLang="en-US" sz="3300"/>
              <a:t>按照安全技术规范的要求进行评价或能效测试</a:t>
            </a:r>
            <a:r>
              <a:rPr lang="zh-CN" altLang="en-US"/>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第38页/共55页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7" fill="hold">
                                          <p:stCondLst>
                                            <p:cond delay="0"/>
                                          </p:stCondLst>
                                        </p:cTn>
                                        <p:tgtEl>
                                          <p:spTgt spid="250882"/>
                                        </p:tgtEl>
                                        <p:attrNameLst>
                                          <p:attrName>ppt_x</p:attrName>
                                          <p:attrName>ppt_y</p:attrName>
                                        </p:attrNameLst>
                                      </p:cBhvr>
                                    </p:animMotion>
                                  </p:childTnLst>
                                </p:cTn>
                              </p:par>
                            </p:childTnLst>
                          </p:cTn>
                        </p:par>
                        <p:par>
                          <p:cTn id="7" fill="hold">
                            <p:stCondLst>
                              <p:cond delay="0"/>
                            </p:stCondLst>
                            <p:childTnLst>
                              <p:par>
                                <p:cTn id="8" presetID="37" presetClass="entr" presetSubtype="0" fill="hold" grpId="0" nodeType="afterEffect">
                                  <p:stCondLst>
                                    <p:cond delay="0"/>
                                  </p:stCondLst>
                                  <p:childTnLst>
                                    <p:set>
                                      <p:cBhvr>
                                        <p:cTn id="9" dur="indefinite" fill="hold">
                                          <p:stCondLst>
                                            <p:cond delay="0"/>
                                          </p:stCondLst>
                                        </p:cTn>
                                        <p:tgtEl>
                                          <p:spTgt spid="250883">
                                            <p:txEl>
                                              <p:pRg st="0" end="0"/>
                                            </p:txEl>
                                          </p:spTgt>
                                        </p:tgtEl>
                                        <p:attrNameLst>
                                          <p:attrName>style.visibility</p:attrName>
                                        </p:attrNameLst>
                                      </p:cBhvr>
                                      <p:to>
                                        <p:strVal val="visible"/>
                                      </p:to>
                                    </p:set>
                                    <p:animEffect transition="in" filter="fade">
                                      <p:cBhvr>
                                        <p:cTn id="10" dur="1000"/>
                                        <p:tgtEl>
                                          <p:spTgt spid="250883">
                                            <p:txEl>
                                              <p:pRg st="0" end="0"/>
                                            </p:txEl>
                                          </p:spTgt>
                                        </p:tgtEl>
                                      </p:cBhvr>
                                    </p:animEffect>
                                    <p:anim calcmode="lin" valueType="num">
                                      <p:cBhvr>
                                        <p:cTn id="11" dur="1000" fill="hold"/>
                                        <p:tgtEl>
                                          <p:spTgt spid="250883">
                                            <p:txEl>
                                              <p:pRg st="0" end="0"/>
                                            </p:txEl>
                                          </p:spTgt>
                                        </p:tgtEl>
                                        <p:attrNameLst>
                                          <p:attrName>ppt_x</p:attrName>
                                        </p:attrNameLst>
                                      </p:cBhvr>
                                      <p:tavLst>
                                        <p:tav tm="0">
                                          <p:val>
                                            <p:strVal val="#ppt_x"/>
                                          </p:val>
                                        </p:tav>
                                        <p:tav tm="100000">
                                          <p:val>
                                            <p:strVal val="#ppt_x"/>
                                          </p:val>
                                        </p:tav>
                                      </p:tavLst>
                                    </p:anim>
                                    <p:anim calcmode="lin" valueType="num">
                                      <p:cBhvr>
                                        <p:cTn id="12" dur="897" decel="100000" fill="hold"/>
                                        <p:tgtEl>
                                          <p:spTgt spid="250883">
                                            <p:txEl>
                                              <p:pRg st="0" end="0"/>
                                            </p:txEl>
                                          </p:spTgt>
                                        </p:tgtEl>
                                        <p:attrNameLst>
                                          <p:attrName>ppt_y</p:attrName>
                                        </p:attrNameLst>
                                      </p:cBhvr>
                                      <p:tavLst>
                                        <p:tav tm="0">
                                          <p:val>
                                            <p:strVal val="#ppt_y+1"/>
                                          </p:val>
                                        </p:tav>
                                        <p:tav tm="100000">
                                          <p:val>
                                            <p:strVal val="#ppt_y-.03"/>
                                          </p:val>
                                        </p:tav>
                                      </p:tavLst>
                                    </p:anim>
                                    <p:anim calcmode="lin" valueType="num">
                                      <p:cBhvr>
                                        <p:cTn id="13" dur="97" accel="100000" fill="hold">
                                          <p:stCondLst>
                                            <p:cond delay="897"/>
                                          </p:stCondLst>
                                        </p:cTn>
                                        <p:tgtEl>
                                          <p:spTgt spid="250883">
                                            <p:txEl>
                                              <p:pRg st="0" end="0"/>
                                            </p:txEl>
                                          </p:spTgt>
                                        </p:tgtEl>
                                        <p:attrNameLst>
                                          <p:attrName>ppt_y</p:attrName>
                                        </p:attrNameLst>
                                      </p:cBhvr>
                                      <p:tavLst>
                                        <p:tav tm="0">
                                          <p:val>
                                            <p:strVal val="#ppt_y-.03"/>
                                          </p:val>
                                        </p:tav>
                                        <p:tav tm="100000">
                                          <p:val>
                                            <p:strVal val="#ppt_y"/>
                                          </p:val>
                                        </p:tav>
                                      </p:tavLst>
                                    </p:anim>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indefinite" fill="hold">
                                          <p:stCondLst>
                                            <p:cond delay="0"/>
                                          </p:stCondLst>
                                        </p:cTn>
                                        <p:tgtEl>
                                          <p:spTgt spid="250883">
                                            <p:txEl>
                                              <p:pRg st="1" end="1"/>
                                            </p:txEl>
                                          </p:spTgt>
                                        </p:tgtEl>
                                        <p:attrNameLst>
                                          <p:attrName>style.visibility</p:attrName>
                                        </p:attrNameLst>
                                      </p:cBhvr>
                                      <p:to>
                                        <p:strVal val="visible"/>
                                      </p:to>
                                    </p:set>
                                    <p:animEffect transition="in" filter="fade">
                                      <p:cBhvr>
                                        <p:cTn id="17" dur="1000"/>
                                        <p:tgtEl>
                                          <p:spTgt spid="250883">
                                            <p:txEl>
                                              <p:pRg st="1" end="1"/>
                                            </p:txEl>
                                          </p:spTgt>
                                        </p:tgtEl>
                                      </p:cBhvr>
                                    </p:animEffect>
                                    <p:anim calcmode="lin" valueType="num">
                                      <p:cBhvr>
                                        <p:cTn id="18" dur="1000" fill="hold"/>
                                        <p:tgtEl>
                                          <p:spTgt spid="250883">
                                            <p:txEl>
                                              <p:pRg st="1" end="1"/>
                                            </p:txEl>
                                          </p:spTgt>
                                        </p:tgtEl>
                                        <p:attrNameLst>
                                          <p:attrName>ppt_x</p:attrName>
                                        </p:attrNameLst>
                                      </p:cBhvr>
                                      <p:tavLst>
                                        <p:tav tm="0">
                                          <p:val>
                                            <p:strVal val="#ppt_x"/>
                                          </p:val>
                                        </p:tav>
                                        <p:tav tm="100000">
                                          <p:val>
                                            <p:strVal val="#ppt_x"/>
                                          </p:val>
                                        </p:tav>
                                      </p:tavLst>
                                    </p:anim>
                                    <p:anim calcmode="lin" valueType="num">
                                      <p:cBhvr>
                                        <p:cTn id="19" dur="897" decel="100000" fill="hold"/>
                                        <p:tgtEl>
                                          <p:spTgt spid="250883">
                                            <p:txEl>
                                              <p:pRg st="1" end="1"/>
                                            </p:txEl>
                                          </p:spTgt>
                                        </p:tgtEl>
                                        <p:attrNameLst>
                                          <p:attrName>ppt_y</p:attrName>
                                        </p:attrNameLst>
                                      </p:cBhvr>
                                      <p:tavLst>
                                        <p:tav tm="0">
                                          <p:val>
                                            <p:strVal val="#ppt_y+1"/>
                                          </p:val>
                                        </p:tav>
                                        <p:tav tm="100000">
                                          <p:val>
                                            <p:strVal val="#ppt_y-.03"/>
                                          </p:val>
                                        </p:tav>
                                      </p:tavLst>
                                    </p:anim>
                                    <p:anim calcmode="lin" valueType="num">
                                      <p:cBhvr>
                                        <p:cTn id="20" dur="97" accel="100000" fill="hold">
                                          <p:stCondLst>
                                            <p:cond delay="897"/>
                                          </p:stCondLst>
                                        </p:cTn>
                                        <p:tgtEl>
                                          <p:spTgt spid="250883">
                                            <p:txEl>
                                              <p:pRg st="1" end="1"/>
                                            </p:txEl>
                                          </p:spTgt>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37" presetClass="entr" presetSubtype="0" fill="hold" grpId="0" nodeType="afterEffect">
                                  <p:stCondLst>
                                    <p:cond delay="0"/>
                                  </p:stCondLst>
                                  <p:childTnLst>
                                    <p:set>
                                      <p:cBhvr>
                                        <p:cTn id="23" dur="indefinite" fill="hold">
                                          <p:stCondLst>
                                            <p:cond delay="0"/>
                                          </p:stCondLst>
                                        </p:cTn>
                                        <p:tgtEl>
                                          <p:spTgt spid="250883">
                                            <p:txEl>
                                              <p:pRg st="2" end="2"/>
                                            </p:txEl>
                                          </p:spTgt>
                                        </p:tgtEl>
                                        <p:attrNameLst>
                                          <p:attrName>style.visibility</p:attrName>
                                        </p:attrNameLst>
                                      </p:cBhvr>
                                      <p:to>
                                        <p:strVal val="visible"/>
                                      </p:to>
                                    </p:set>
                                    <p:animEffect transition="in" filter="fade">
                                      <p:cBhvr>
                                        <p:cTn id="24" dur="1000"/>
                                        <p:tgtEl>
                                          <p:spTgt spid="250883">
                                            <p:txEl>
                                              <p:pRg st="2" end="2"/>
                                            </p:txEl>
                                          </p:spTgt>
                                        </p:tgtEl>
                                      </p:cBhvr>
                                    </p:animEffect>
                                    <p:anim calcmode="lin" valueType="num">
                                      <p:cBhvr>
                                        <p:cTn id="25" dur="1000" fill="hold"/>
                                        <p:tgtEl>
                                          <p:spTgt spid="250883">
                                            <p:txEl>
                                              <p:pRg st="2" end="2"/>
                                            </p:txEl>
                                          </p:spTgt>
                                        </p:tgtEl>
                                        <p:attrNameLst>
                                          <p:attrName>ppt_x</p:attrName>
                                        </p:attrNameLst>
                                      </p:cBhvr>
                                      <p:tavLst>
                                        <p:tav tm="0">
                                          <p:val>
                                            <p:strVal val="#ppt_x"/>
                                          </p:val>
                                        </p:tav>
                                        <p:tav tm="100000">
                                          <p:val>
                                            <p:strVal val="#ppt_x"/>
                                          </p:val>
                                        </p:tav>
                                      </p:tavLst>
                                    </p:anim>
                                    <p:anim calcmode="lin" valueType="num">
                                      <p:cBhvr>
                                        <p:cTn id="26" dur="897" decel="100000" fill="hold"/>
                                        <p:tgtEl>
                                          <p:spTgt spid="250883">
                                            <p:txEl>
                                              <p:pRg st="2" end="2"/>
                                            </p:txEl>
                                          </p:spTgt>
                                        </p:tgtEl>
                                        <p:attrNameLst>
                                          <p:attrName>ppt_y</p:attrName>
                                        </p:attrNameLst>
                                      </p:cBhvr>
                                      <p:tavLst>
                                        <p:tav tm="0">
                                          <p:val>
                                            <p:strVal val="#ppt_y+1"/>
                                          </p:val>
                                        </p:tav>
                                        <p:tav tm="100000">
                                          <p:val>
                                            <p:strVal val="#ppt_y-.03"/>
                                          </p:val>
                                        </p:tav>
                                      </p:tavLst>
                                    </p:anim>
                                    <p:anim calcmode="lin" valueType="num">
                                      <p:cBhvr>
                                        <p:cTn id="27" dur="97" accel="100000" fill="hold">
                                          <p:stCondLst>
                                            <p:cond delay="897"/>
                                          </p:stCondLst>
                                        </p:cTn>
                                        <p:tgtEl>
                                          <p:spTgt spid="25088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2" grpId="0"/>
      <p:bldP spid="250883"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6" name="Rectangle 2"/>
          <p:cNvSpPr>
            <a:spLocks noGrp="1" noRot="1" noChangeArrowheads="1"/>
          </p:cNvSpPr>
          <p:nvPr>
            <p:ph type="title"/>
          </p:nvPr>
        </p:nvSpPr>
        <p:spPr>
          <a:xfrm>
            <a:off x="1385888" y="1269206"/>
            <a:ext cx="6280547" cy="726281"/>
          </a:xfrm>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51907" name="Rectangle 3"/>
          <p:cNvSpPr>
            <a:spLocks noGrp="1" noRot="1" noChangeArrowheads="1"/>
          </p:cNvSpPr>
          <p:nvPr>
            <p:ph type="body" idx="1"/>
          </p:nvPr>
        </p:nvSpPr>
        <p:spPr/>
        <p:txBody>
          <a:bodyPr/>
          <a:lstStyle/>
          <a:p>
            <a:pPr>
              <a:buFont typeface="Wingdings" panose="05000000000000000000" pitchFamily="2" charset="2"/>
              <a:buNone/>
            </a:pPr>
            <a:r>
              <a:rPr lang="en-US" altLang="zh-CN" sz="2700">
                <a:solidFill>
                  <a:srgbClr val="FFFF00"/>
                </a:solidFill>
              </a:rPr>
              <a:t>8</a:t>
            </a:r>
            <a:r>
              <a:rPr lang="zh-CN" altLang="en-US" sz="2700">
                <a:solidFill>
                  <a:srgbClr val="FFFF00"/>
                </a:solidFill>
              </a:rPr>
              <a:t>、使用单位应当建立健全的管理制度</a:t>
            </a:r>
            <a:endParaRPr lang="zh-CN" altLang="en-US" sz="2700" b="1">
              <a:solidFill>
                <a:srgbClr val="FFFF00"/>
              </a:solidFill>
            </a:endParaRPr>
          </a:p>
          <a:p>
            <a:pPr>
              <a:buFont typeface="Wingdings" panose="05000000000000000000" pitchFamily="2" charset="2"/>
              <a:buNone/>
            </a:pPr>
            <a:r>
              <a:rPr lang="zh-CN" altLang="en-US" sz="3000" b="1">
                <a:solidFill>
                  <a:srgbClr val="FF0000"/>
                </a:solidFill>
                <a:effectLst/>
              </a:rPr>
              <a:t>☆</a:t>
            </a:r>
            <a:r>
              <a:rPr lang="zh-CN" altLang="en-US" sz="3000" b="1"/>
              <a:t>经济运行</a:t>
            </a:r>
          </a:p>
          <a:p>
            <a:pPr>
              <a:buFont typeface="Wingdings" panose="05000000000000000000" pitchFamily="2" charset="2"/>
              <a:buNone/>
            </a:pPr>
            <a:r>
              <a:rPr lang="zh-CN" altLang="en-US" sz="3000" b="1">
                <a:solidFill>
                  <a:srgbClr val="FF0000"/>
                </a:solidFill>
                <a:effectLst/>
              </a:rPr>
              <a:t>☆</a:t>
            </a:r>
            <a:r>
              <a:rPr lang="zh-CN" altLang="en-US" sz="3000" b="1"/>
              <a:t>能效计量监控与统计</a:t>
            </a:r>
          </a:p>
          <a:p>
            <a:pPr>
              <a:buFont typeface="Wingdings" panose="05000000000000000000" pitchFamily="2" charset="2"/>
              <a:buNone/>
            </a:pPr>
            <a:r>
              <a:rPr lang="zh-CN" altLang="en-US" sz="3000" b="1">
                <a:solidFill>
                  <a:srgbClr val="FF0000"/>
                </a:solidFill>
                <a:effectLst/>
              </a:rPr>
              <a:t>☆</a:t>
            </a:r>
            <a:r>
              <a:rPr lang="zh-CN" altLang="en-US" sz="3000" b="1"/>
              <a:t>能效考核</a:t>
            </a:r>
          </a:p>
          <a:p>
            <a:pPr>
              <a:buFont typeface="Wingdings" panose="05000000000000000000" pitchFamily="2" charset="2"/>
              <a:buNone/>
            </a:pPr>
            <a:r>
              <a:rPr lang="zh-CN" altLang="en-US" sz="3000" b="1">
                <a:solidFill>
                  <a:srgbClr val="FF0000"/>
                </a:solidFill>
                <a:effectLst/>
              </a:rPr>
              <a:t>☆</a:t>
            </a:r>
            <a:r>
              <a:rPr lang="zh-CN" altLang="en-US" sz="3000" b="1"/>
              <a:t>岗位责任制度</a:t>
            </a:r>
            <a:r>
              <a:rPr lang="zh-CN" altLang="en-US" b="1"/>
              <a:t>。</a:t>
            </a:r>
            <a:r>
              <a:rPr lang="zh-CN" altLang="en-US"/>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第39页/共55页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1906"/>
                                        </p:tgtEl>
                                        <p:attrNameLst>
                                          <p:attrName>style.visibility</p:attrName>
                                        </p:attrNameLst>
                                      </p:cBhvr>
                                      <p:to>
                                        <p:strVal val="visible"/>
                                      </p:to>
                                    </p:set>
                                    <p:animEffect transition="in" filter="dissolve">
                                      <p:cBhvr>
                                        <p:cTn id="7" dur="500"/>
                                        <p:tgtEl>
                                          <p:spTgt spid="25190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51907">
                                            <p:txEl>
                                              <p:pRg st="0" end="0"/>
                                            </p:txEl>
                                          </p:spTgt>
                                        </p:tgtEl>
                                        <p:attrNameLst>
                                          <p:attrName>style.visibility</p:attrName>
                                        </p:attrNameLst>
                                      </p:cBhvr>
                                      <p:to>
                                        <p:strVal val="visible"/>
                                      </p:to>
                                    </p:set>
                                    <p:animEffect transition="in" filter="dissolve">
                                      <p:cBhvr>
                                        <p:cTn id="11" dur="500"/>
                                        <p:tgtEl>
                                          <p:spTgt spid="251907">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51907">
                                            <p:txEl>
                                              <p:pRg st="1" end="1"/>
                                            </p:txEl>
                                          </p:spTgt>
                                        </p:tgtEl>
                                        <p:attrNameLst>
                                          <p:attrName>style.visibility</p:attrName>
                                        </p:attrNameLst>
                                      </p:cBhvr>
                                      <p:to>
                                        <p:strVal val="visible"/>
                                      </p:to>
                                    </p:set>
                                    <p:animEffect transition="in" filter="dissolve">
                                      <p:cBhvr>
                                        <p:cTn id="15" dur="500"/>
                                        <p:tgtEl>
                                          <p:spTgt spid="251907">
                                            <p:txEl>
                                              <p:pRg st="1" end="1"/>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251907">
                                            <p:txEl>
                                              <p:pRg st="2" end="2"/>
                                            </p:txEl>
                                          </p:spTgt>
                                        </p:tgtEl>
                                        <p:attrNameLst>
                                          <p:attrName>style.visibility</p:attrName>
                                        </p:attrNameLst>
                                      </p:cBhvr>
                                      <p:to>
                                        <p:strVal val="visible"/>
                                      </p:to>
                                    </p:set>
                                    <p:animEffect transition="in" filter="dissolve">
                                      <p:cBhvr>
                                        <p:cTn id="19" dur="500"/>
                                        <p:tgtEl>
                                          <p:spTgt spid="251907">
                                            <p:txEl>
                                              <p:pRg st="2" end="2"/>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251907">
                                            <p:txEl>
                                              <p:pRg st="3" end="3"/>
                                            </p:txEl>
                                          </p:spTgt>
                                        </p:tgtEl>
                                        <p:attrNameLst>
                                          <p:attrName>style.visibility</p:attrName>
                                        </p:attrNameLst>
                                      </p:cBhvr>
                                      <p:to>
                                        <p:strVal val="visible"/>
                                      </p:to>
                                    </p:set>
                                    <p:animEffect transition="in" filter="dissolve">
                                      <p:cBhvr>
                                        <p:cTn id="23" dur="500"/>
                                        <p:tgtEl>
                                          <p:spTgt spid="251907">
                                            <p:txEl>
                                              <p:pRg st="3" end="3"/>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251907">
                                            <p:txEl>
                                              <p:pRg st="4" end="4"/>
                                            </p:txEl>
                                          </p:spTgt>
                                        </p:tgtEl>
                                        <p:attrNameLst>
                                          <p:attrName>style.visibility</p:attrName>
                                        </p:attrNameLst>
                                      </p:cBhvr>
                                      <p:to>
                                        <p:strVal val="visible"/>
                                      </p:to>
                                    </p:set>
                                    <p:animEffect transition="in" filter="dissolve">
                                      <p:cBhvr>
                                        <p:cTn id="27" dur="500"/>
                                        <p:tgtEl>
                                          <p:spTgt spid="251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6" grpId="0"/>
      <p:bldP spid="251907"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2930" name="Rectangle 2"/>
          <p:cNvSpPr>
            <a:spLocks noGrp="1" noRot="1" noChangeArrowheads="1"/>
          </p:cNvSpPr>
          <p:nvPr>
            <p:ph type="title"/>
          </p:nvPr>
        </p:nvSpPr>
        <p:spPr>
          <a:xfrm>
            <a:off x="1331119" y="1214438"/>
            <a:ext cx="6382941" cy="594122"/>
          </a:xfrm>
        </p:spPr>
        <p:txBody>
          <a:bodyPr/>
          <a:lstStyle/>
          <a:p>
            <a:r>
              <a:rPr lang="zh-CN" altLang="en-US">
                <a:solidFill>
                  <a:srgbClr val="66FF33"/>
                </a:solidFill>
                <a:latin typeface="黑体" panose="02010609060101010101" pitchFamily="49" charset="-122"/>
                <a:ea typeface="黑体" panose="02010609060101010101" pitchFamily="49" charset="-122"/>
              </a:rPr>
              <a:t>五</a:t>
            </a:r>
            <a:r>
              <a:rPr lang="zh-CN" altLang="en-US" sz="3000">
                <a:solidFill>
                  <a:srgbClr val="66FF33"/>
                </a:solidFill>
                <a:latin typeface="黑体" panose="02010609060101010101" pitchFamily="49" charset="-122"/>
                <a:ea typeface="黑体" panose="02010609060101010101" pitchFamily="49" charset="-122"/>
              </a:rPr>
              <a:t>、监管办法几点说明</a:t>
            </a:r>
          </a:p>
        </p:txBody>
      </p:sp>
      <p:sp>
        <p:nvSpPr>
          <p:cNvPr id="252931" name="Rectangle 3"/>
          <p:cNvSpPr>
            <a:spLocks noGrp="1" noRot="1" noChangeArrowheads="1"/>
          </p:cNvSpPr>
          <p:nvPr>
            <p:ph type="body" idx="1"/>
          </p:nvPr>
        </p:nvSpPr>
        <p:spPr>
          <a:xfrm>
            <a:off x="1277541" y="1863329"/>
            <a:ext cx="6535340" cy="3780234"/>
          </a:xfrm>
        </p:spPr>
        <p:txBody>
          <a:bodyPr/>
          <a:lstStyle/>
          <a:p>
            <a:pPr>
              <a:buFont typeface="Wingdings" panose="05000000000000000000" pitchFamily="2" charset="2"/>
              <a:buNone/>
            </a:pPr>
            <a:r>
              <a:rPr lang="en-US" altLang="zh-CN" sz="2700">
                <a:solidFill>
                  <a:srgbClr val="FFFF00"/>
                </a:solidFill>
              </a:rPr>
              <a:t>9</a:t>
            </a:r>
            <a:r>
              <a:rPr lang="zh-CN" altLang="en-US" sz="2700">
                <a:solidFill>
                  <a:srgbClr val="FFFF00"/>
                </a:solidFill>
              </a:rPr>
              <a:t>、使用单位使用要求</a:t>
            </a:r>
            <a:endParaRPr lang="zh-CN" altLang="en-US" sz="2700" b="1">
              <a:solidFill>
                <a:srgbClr val="FFFF00"/>
              </a:solidFill>
            </a:endParaRPr>
          </a:p>
          <a:p>
            <a:pPr>
              <a:buFont typeface="Wingdings" panose="05000000000000000000" pitchFamily="2" charset="2"/>
              <a:buNone/>
            </a:pPr>
            <a:r>
              <a:rPr lang="zh-CN" altLang="en-US" sz="2700" b="1">
                <a:solidFill>
                  <a:srgbClr val="FF0000"/>
                </a:solidFill>
                <a:effectLst/>
              </a:rPr>
              <a:t>☆</a:t>
            </a:r>
            <a:r>
              <a:rPr lang="zh-CN" altLang="en-US" sz="2700" b="1">
                <a:effectLst/>
              </a:rPr>
              <a:t>按设计要求</a:t>
            </a:r>
            <a:r>
              <a:rPr lang="zh-CN" altLang="en-US" sz="2700" b="1"/>
              <a:t>配备、安装辅机设备</a:t>
            </a:r>
          </a:p>
          <a:p>
            <a:pPr>
              <a:buFont typeface="Wingdings" panose="05000000000000000000" pitchFamily="2" charset="2"/>
              <a:buNone/>
            </a:pPr>
            <a:r>
              <a:rPr lang="zh-CN" altLang="en-US" sz="2700" b="1">
                <a:solidFill>
                  <a:srgbClr val="FF0000"/>
                </a:solidFill>
                <a:effectLst/>
              </a:rPr>
              <a:t>☆</a:t>
            </a:r>
            <a:r>
              <a:rPr lang="zh-CN" altLang="en-US" sz="2700" b="1">
                <a:effectLst/>
              </a:rPr>
              <a:t>安装</a:t>
            </a:r>
            <a:r>
              <a:rPr lang="zh-CN" altLang="en-US" sz="2700" b="1"/>
              <a:t>能效监控装置、能源计量器具</a:t>
            </a:r>
          </a:p>
          <a:p>
            <a:pPr>
              <a:buFont typeface="Wingdings" panose="05000000000000000000" pitchFamily="2" charset="2"/>
              <a:buNone/>
            </a:pPr>
            <a:r>
              <a:rPr lang="zh-CN" altLang="en-US" sz="2700" b="1">
                <a:solidFill>
                  <a:srgbClr val="FF0000"/>
                </a:solidFill>
                <a:effectLst/>
              </a:rPr>
              <a:t>☆</a:t>
            </a:r>
            <a:r>
              <a:rPr lang="zh-CN" altLang="en-US" sz="2700" b="1"/>
              <a:t>记录相关数据 ：</a:t>
            </a:r>
          </a:p>
          <a:p>
            <a:pPr>
              <a:buFont typeface="Wingdings" panose="05000000000000000000" pitchFamily="2" charset="2"/>
              <a:buNone/>
            </a:pPr>
            <a:r>
              <a:rPr lang="zh-CN" altLang="en-US" sz="2100" b="1">
                <a:solidFill>
                  <a:schemeClr val="hlink"/>
                </a:solidFill>
              </a:rPr>
              <a:t>   包括能源消耗记录；</a:t>
            </a:r>
          </a:p>
          <a:p>
            <a:pPr>
              <a:buFont typeface="Wingdings" panose="05000000000000000000" pitchFamily="2" charset="2"/>
              <a:buNone/>
            </a:pPr>
            <a:r>
              <a:rPr lang="zh-CN" altLang="en-US" sz="2100" b="1">
                <a:solidFill>
                  <a:schemeClr val="hlink"/>
                </a:solidFill>
              </a:rPr>
              <a:t>   反映设备加工转换效率、贮运效率和终端利用效率的技术参数记录。</a:t>
            </a:r>
          </a:p>
          <a:p>
            <a:pPr>
              <a:buFont typeface="Wingdings" panose="05000000000000000000" pitchFamily="2" charset="2"/>
              <a:buNone/>
            </a:pPr>
            <a:r>
              <a:rPr lang="zh-CN" altLang="en-US" sz="2100" b="1">
                <a:solidFill>
                  <a:srgbClr val="66FF33"/>
                </a:solidFill>
              </a:rPr>
              <a:t>   如锅炉燃料的消耗量，进水、出水（汽）量及温度、压力，排烟温度等。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第40页/共55页</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indefinite" fill="hold">
                                          <p:stCondLst>
                                            <p:cond delay="0"/>
                                          </p:stCondLst>
                                        </p:cTn>
                                        <p:tgtEl>
                                          <p:spTgt spid="252930"/>
                                        </p:tgtEl>
                                        <p:attrNameLst>
                                          <p:attrName>style.visibility</p:attrName>
                                        </p:attrNameLst>
                                      </p:cBhvr>
                                      <p:to>
                                        <p:strVal val="visible"/>
                                      </p:to>
                                    </p:set>
                                    <p:anim calcmode="lin" valueType="num">
                                      <p:cBhvr>
                                        <p:cTn id="7" dur="500" fill="hold"/>
                                        <p:tgtEl>
                                          <p:spTgt spid="25293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5293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5293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52930"/>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6" presetClass="emph" presetSubtype="0" autoRev="1" fill="hold" grpId="1" nodeType="afterEffect">
                                  <p:stCondLst>
                                    <p:cond delay="0"/>
                                  </p:stCondLst>
                                  <p:childTnLst>
                                    <p:animScale>
                                      <p:cBhvr>
                                        <p:cTn id="13" dur="448" fill="hold">
                                          <p:stCondLst>
                                            <p:cond delay="0"/>
                                          </p:stCondLst>
                                        </p:cTn>
                                        <p:tgtEl>
                                          <p:spTgt spid="252930"/>
                                        </p:tgtEl>
                                      </p:cBhvr>
                                      <p:to x="150000" y="150000"/>
                                    </p:animScale>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indefinite" fill="hold">
                                          <p:stCondLst>
                                            <p:cond delay="0"/>
                                          </p:stCondLst>
                                        </p:cTn>
                                        <p:tgtEl>
                                          <p:spTgt spid="252931">
                                            <p:txEl>
                                              <p:pRg st="0" end="0"/>
                                            </p:txEl>
                                          </p:spTgt>
                                        </p:tgtEl>
                                        <p:attrNameLst>
                                          <p:attrName>style.visibility</p:attrName>
                                        </p:attrNameLst>
                                      </p:cBhvr>
                                      <p:to>
                                        <p:strVal val="visible"/>
                                      </p:to>
                                    </p:set>
                                    <p:anim calcmode="lin" valueType="num">
                                      <p:cBhvr>
                                        <p:cTn id="17" dur="500" fill="hold"/>
                                        <p:tgtEl>
                                          <p:spTgt spid="252931">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252931">
                                            <p:txEl>
                                              <p:pRg st="0" end="0"/>
                                            </p:txEl>
                                          </p:spTgt>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indefinite" fill="hold">
                                          <p:stCondLst>
                                            <p:cond delay="0"/>
                                          </p:stCondLst>
                                        </p:cTn>
                                        <p:tgtEl>
                                          <p:spTgt spid="252931">
                                            <p:txEl>
                                              <p:pRg st="1" end="1"/>
                                            </p:txEl>
                                          </p:spTgt>
                                        </p:tgtEl>
                                        <p:attrNameLst>
                                          <p:attrName>style.visibility</p:attrName>
                                        </p:attrNameLst>
                                      </p:cBhvr>
                                      <p:to>
                                        <p:strVal val="visible"/>
                                      </p:to>
                                    </p:set>
                                    <p:anim calcmode="lin" valueType="num">
                                      <p:cBhvr>
                                        <p:cTn id="22" dur="500" fill="hold"/>
                                        <p:tgtEl>
                                          <p:spTgt spid="252931">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252931">
                                            <p:txEl>
                                              <p:pRg st="1" end="1"/>
                                            </p:txEl>
                                          </p:spTgt>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indefinite" fill="hold">
                                          <p:stCondLst>
                                            <p:cond delay="0"/>
                                          </p:stCondLst>
                                        </p:cTn>
                                        <p:tgtEl>
                                          <p:spTgt spid="252931">
                                            <p:txEl>
                                              <p:pRg st="2" end="2"/>
                                            </p:txEl>
                                          </p:spTgt>
                                        </p:tgtEl>
                                        <p:attrNameLst>
                                          <p:attrName>style.visibility</p:attrName>
                                        </p:attrNameLst>
                                      </p:cBhvr>
                                      <p:to>
                                        <p:strVal val="visible"/>
                                      </p:to>
                                    </p:set>
                                    <p:anim calcmode="lin" valueType="num">
                                      <p:cBhvr>
                                        <p:cTn id="27" dur="500" fill="hold"/>
                                        <p:tgtEl>
                                          <p:spTgt spid="252931">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252931">
                                            <p:txEl>
                                              <p:pRg st="2" end="2"/>
                                            </p:txEl>
                                          </p:spTgt>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indefinite" fill="hold">
                                          <p:stCondLst>
                                            <p:cond delay="0"/>
                                          </p:stCondLst>
                                        </p:cTn>
                                        <p:tgtEl>
                                          <p:spTgt spid="252931">
                                            <p:txEl>
                                              <p:pRg st="3" end="3"/>
                                            </p:txEl>
                                          </p:spTgt>
                                        </p:tgtEl>
                                        <p:attrNameLst>
                                          <p:attrName>style.visibility</p:attrName>
                                        </p:attrNameLst>
                                      </p:cBhvr>
                                      <p:to>
                                        <p:strVal val="visible"/>
                                      </p:to>
                                    </p:set>
                                    <p:anim calcmode="lin" valueType="num">
                                      <p:cBhvr>
                                        <p:cTn id="32" dur="500" fill="hold"/>
                                        <p:tgtEl>
                                          <p:spTgt spid="252931">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52931">
                                            <p:txEl>
                                              <p:pRg st="3" end="3"/>
                                            </p:txEl>
                                          </p:spTgt>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indefinite" fill="hold">
                                          <p:stCondLst>
                                            <p:cond delay="0"/>
                                          </p:stCondLst>
                                        </p:cTn>
                                        <p:tgtEl>
                                          <p:spTgt spid="252931">
                                            <p:txEl>
                                              <p:pRg st="4" end="4"/>
                                            </p:txEl>
                                          </p:spTgt>
                                        </p:tgtEl>
                                        <p:attrNameLst>
                                          <p:attrName>style.visibility</p:attrName>
                                        </p:attrNameLst>
                                      </p:cBhvr>
                                      <p:to>
                                        <p:strVal val="visible"/>
                                      </p:to>
                                    </p:set>
                                    <p:anim calcmode="lin" valueType="num">
                                      <p:cBhvr>
                                        <p:cTn id="37" dur="500" fill="hold"/>
                                        <p:tgtEl>
                                          <p:spTgt spid="252931">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252931">
                                            <p:txEl>
                                              <p:pRg st="4" end="4"/>
                                            </p:txEl>
                                          </p:spTgt>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indefinite" fill="hold">
                                          <p:stCondLst>
                                            <p:cond delay="0"/>
                                          </p:stCondLst>
                                        </p:cTn>
                                        <p:tgtEl>
                                          <p:spTgt spid="252931">
                                            <p:txEl>
                                              <p:pRg st="5" end="5"/>
                                            </p:txEl>
                                          </p:spTgt>
                                        </p:tgtEl>
                                        <p:attrNameLst>
                                          <p:attrName>style.visibility</p:attrName>
                                        </p:attrNameLst>
                                      </p:cBhvr>
                                      <p:to>
                                        <p:strVal val="visible"/>
                                      </p:to>
                                    </p:set>
                                    <p:anim calcmode="lin" valueType="num">
                                      <p:cBhvr>
                                        <p:cTn id="42" dur="500" fill="hold"/>
                                        <p:tgtEl>
                                          <p:spTgt spid="252931">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52931">
                                            <p:txEl>
                                              <p:pRg st="5" end="5"/>
                                            </p:txEl>
                                          </p:spTgt>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grpId="0" nodeType="afterEffect">
                                  <p:stCondLst>
                                    <p:cond delay="0"/>
                                  </p:stCondLst>
                                  <p:childTnLst>
                                    <p:set>
                                      <p:cBhvr>
                                        <p:cTn id="46" dur="indefinite" fill="hold">
                                          <p:stCondLst>
                                            <p:cond delay="0"/>
                                          </p:stCondLst>
                                        </p:cTn>
                                        <p:tgtEl>
                                          <p:spTgt spid="252931">
                                            <p:txEl>
                                              <p:pRg st="6" end="6"/>
                                            </p:txEl>
                                          </p:spTgt>
                                        </p:tgtEl>
                                        <p:attrNameLst>
                                          <p:attrName>style.visibility</p:attrName>
                                        </p:attrNameLst>
                                      </p:cBhvr>
                                      <p:to>
                                        <p:strVal val="visible"/>
                                      </p:to>
                                    </p:set>
                                    <p:anim calcmode="lin" valueType="num">
                                      <p:cBhvr>
                                        <p:cTn id="47" dur="500" fill="hold"/>
                                        <p:tgtEl>
                                          <p:spTgt spid="252931">
                                            <p:txEl>
                                              <p:pRg st="6" end="6"/>
                                            </p:txEl>
                                          </p:spTgt>
                                        </p:tgtEl>
                                        <p:attrNameLst>
                                          <p:attrName>ppt_w</p:attrName>
                                        </p:attrNameLst>
                                      </p:cBhvr>
                                      <p:tavLst>
                                        <p:tav tm="0">
                                          <p:val>
                                            <p:fltVal val="0"/>
                                          </p:val>
                                        </p:tav>
                                        <p:tav tm="100000">
                                          <p:val>
                                            <p:strVal val="#ppt_w"/>
                                          </p:val>
                                        </p:tav>
                                      </p:tavLst>
                                    </p:anim>
                                    <p:anim calcmode="lin" valueType="num">
                                      <p:cBhvr>
                                        <p:cTn id="48" dur="500" fill="hold"/>
                                        <p:tgtEl>
                                          <p:spTgt spid="252931">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0" grpId="0"/>
      <p:bldP spid="252930" grpId="1"/>
      <p:bldP spid="252931"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3954"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53955" name="Rectangle 3"/>
          <p:cNvSpPr>
            <a:spLocks noGrp="1" noRot="1" noChangeArrowheads="1"/>
          </p:cNvSpPr>
          <p:nvPr>
            <p:ph type="body" idx="1"/>
          </p:nvPr>
        </p:nvSpPr>
        <p:spPr>
          <a:xfrm>
            <a:off x="1385888" y="1916906"/>
            <a:ext cx="6318647" cy="3833813"/>
          </a:xfrm>
        </p:spPr>
        <p:txBody>
          <a:bodyPr/>
          <a:lstStyle/>
          <a:p>
            <a:pPr>
              <a:buFont typeface="Wingdings" panose="05000000000000000000" pitchFamily="2" charset="2"/>
              <a:buNone/>
            </a:pPr>
            <a:r>
              <a:rPr lang="en-US" altLang="zh-CN" sz="3000">
                <a:solidFill>
                  <a:srgbClr val="FFFF00"/>
                </a:solidFill>
              </a:rPr>
              <a:t>10</a:t>
            </a:r>
            <a:r>
              <a:rPr lang="zh-CN" altLang="en-US" sz="3000">
                <a:solidFill>
                  <a:srgbClr val="FFFF00"/>
                </a:solidFill>
              </a:rPr>
              <a:t>、设备技术档案内容</a:t>
            </a:r>
            <a:r>
              <a:rPr lang="zh-CN" altLang="en-US" sz="3000"/>
              <a:t> </a:t>
            </a:r>
            <a:endParaRPr lang="zh-CN" altLang="en-US" sz="3000" b="1"/>
          </a:p>
          <a:p>
            <a:pPr>
              <a:buFont typeface="Wingdings" panose="05000000000000000000" pitchFamily="2" charset="2"/>
              <a:buNone/>
            </a:pPr>
            <a:r>
              <a:rPr lang="zh-CN" altLang="en-US" sz="2700" b="1">
                <a:solidFill>
                  <a:srgbClr val="FF0000"/>
                </a:solidFill>
                <a:effectLst/>
              </a:rPr>
              <a:t>☆</a:t>
            </a:r>
            <a:r>
              <a:rPr lang="zh-CN" altLang="en-US" b="1"/>
              <a:t>含有设计能效指标的设计文件； </a:t>
            </a:r>
          </a:p>
          <a:p>
            <a:pPr>
              <a:buFont typeface="Wingdings" panose="05000000000000000000" pitchFamily="2" charset="2"/>
              <a:buNone/>
            </a:pPr>
            <a:r>
              <a:rPr lang="zh-CN" altLang="en-US" sz="2700" b="1">
                <a:solidFill>
                  <a:srgbClr val="FF0000"/>
                </a:solidFill>
                <a:effectLst/>
              </a:rPr>
              <a:t>☆</a:t>
            </a:r>
            <a:r>
              <a:rPr lang="zh-CN" altLang="en-US" b="1"/>
              <a:t>能效测试报告；</a:t>
            </a:r>
          </a:p>
          <a:p>
            <a:pPr>
              <a:buFont typeface="Wingdings" panose="05000000000000000000" pitchFamily="2" charset="2"/>
              <a:buNone/>
            </a:pPr>
            <a:r>
              <a:rPr lang="zh-CN" altLang="en-US" sz="2700" b="1">
                <a:solidFill>
                  <a:srgbClr val="FF0000"/>
                </a:solidFill>
                <a:effectLst/>
              </a:rPr>
              <a:t>☆</a:t>
            </a:r>
            <a:r>
              <a:rPr lang="zh-CN" altLang="en-US" b="1"/>
              <a:t>设备经济运行文件和操作说明书；</a:t>
            </a:r>
          </a:p>
          <a:p>
            <a:pPr>
              <a:buFont typeface="Wingdings" panose="05000000000000000000" pitchFamily="2" charset="2"/>
              <a:buNone/>
            </a:pPr>
            <a:r>
              <a:rPr lang="zh-CN" altLang="en-US" sz="2700" b="1">
                <a:solidFill>
                  <a:srgbClr val="FF0000"/>
                </a:solidFill>
                <a:effectLst/>
              </a:rPr>
              <a:t>☆</a:t>
            </a:r>
            <a:r>
              <a:rPr lang="zh-CN" altLang="en-US" b="1"/>
              <a:t>日常运行能效监控记录、能耗状况记录；</a:t>
            </a:r>
          </a:p>
          <a:p>
            <a:pPr>
              <a:buFont typeface="Wingdings" panose="05000000000000000000" pitchFamily="2" charset="2"/>
              <a:buNone/>
            </a:pPr>
            <a:r>
              <a:rPr lang="zh-CN" altLang="en-US" sz="2700" b="1">
                <a:solidFill>
                  <a:srgbClr val="FF0000"/>
                </a:solidFill>
                <a:effectLst/>
              </a:rPr>
              <a:t>☆</a:t>
            </a:r>
            <a:r>
              <a:rPr lang="zh-CN" altLang="en-US" b="1"/>
              <a:t>节能改造技术资料；</a:t>
            </a:r>
          </a:p>
          <a:p>
            <a:pPr>
              <a:buFont typeface="Wingdings" panose="05000000000000000000" pitchFamily="2" charset="2"/>
              <a:buNone/>
            </a:pPr>
            <a:r>
              <a:rPr lang="zh-CN" altLang="en-US" sz="2700" b="1">
                <a:solidFill>
                  <a:srgbClr val="FF0000"/>
                </a:solidFill>
                <a:effectLst/>
              </a:rPr>
              <a:t>☆</a:t>
            </a:r>
            <a:r>
              <a:rPr lang="zh-CN" altLang="en-US" b="1"/>
              <a:t>能效定期检查记录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第41页/共55页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3954"/>
                                        </p:tgtEl>
                                        <p:attrNameLst>
                                          <p:attrName>style.visibility</p:attrName>
                                        </p:attrNameLst>
                                      </p:cBhvr>
                                      <p:to>
                                        <p:strVal val="visible"/>
                                      </p:to>
                                    </p:set>
                                    <p:animEffect transition="in" filter="fade">
                                      <p:cBhvr>
                                        <p:cTn id="7" dur="2000"/>
                                        <p:tgtEl>
                                          <p:spTgt spid="25395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53955">
                                            <p:txEl>
                                              <p:pRg st="0" end="0"/>
                                            </p:txEl>
                                          </p:spTgt>
                                        </p:tgtEl>
                                        <p:attrNameLst>
                                          <p:attrName>style.visibility</p:attrName>
                                        </p:attrNameLst>
                                      </p:cBhvr>
                                      <p:to>
                                        <p:strVal val="visible"/>
                                      </p:to>
                                    </p:set>
                                    <p:animEffect transition="in" filter="wipe(left)">
                                      <p:cBhvr>
                                        <p:cTn id="11" dur="500"/>
                                        <p:tgtEl>
                                          <p:spTgt spid="253955">
                                            <p:txEl>
                                              <p:pRg st="0" end="0"/>
                                            </p:txEl>
                                          </p:spTgt>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53955">
                                            <p:txEl>
                                              <p:pRg st="1" end="1"/>
                                            </p:txEl>
                                          </p:spTgt>
                                        </p:tgtEl>
                                        <p:attrNameLst>
                                          <p:attrName>style.visibility</p:attrName>
                                        </p:attrNameLst>
                                      </p:cBhvr>
                                      <p:to>
                                        <p:strVal val="visible"/>
                                      </p:to>
                                    </p:set>
                                    <p:animEffect transition="in" filter="wipe(left)">
                                      <p:cBhvr>
                                        <p:cTn id="15" dur="500"/>
                                        <p:tgtEl>
                                          <p:spTgt spid="253955">
                                            <p:txEl>
                                              <p:pRg st="1" end="1"/>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53955">
                                            <p:txEl>
                                              <p:pRg st="2" end="2"/>
                                            </p:txEl>
                                          </p:spTgt>
                                        </p:tgtEl>
                                        <p:attrNameLst>
                                          <p:attrName>style.visibility</p:attrName>
                                        </p:attrNameLst>
                                      </p:cBhvr>
                                      <p:to>
                                        <p:strVal val="visible"/>
                                      </p:to>
                                    </p:set>
                                    <p:animEffect transition="in" filter="wipe(left)">
                                      <p:cBhvr>
                                        <p:cTn id="19" dur="500"/>
                                        <p:tgtEl>
                                          <p:spTgt spid="253955">
                                            <p:txEl>
                                              <p:pRg st="2" end="2"/>
                                            </p:txEl>
                                          </p:spTgt>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253955">
                                            <p:txEl>
                                              <p:pRg st="3" end="3"/>
                                            </p:txEl>
                                          </p:spTgt>
                                        </p:tgtEl>
                                        <p:attrNameLst>
                                          <p:attrName>style.visibility</p:attrName>
                                        </p:attrNameLst>
                                      </p:cBhvr>
                                      <p:to>
                                        <p:strVal val="visible"/>
                                      </p:to>
                                    </p:set>
                                    <p:animEffect transition="in" filter="wipe(left)">
                                      <p:cBhvr>
                                        <p:cTn id="23" dur="500"/>
                                        <p:tgtEl>
                                          <p:spTgt spid="253955">
                                            <p:txEl>
                                              <p:pRg st="3" end="3"/>
                                            </p:txEl>
                                          </p:spTgt>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253955">
                                            <p:txEl>
                                              <p:pRg st="4" end="4"/>
                                            </p:txEl>
                                          </p:spTgt>
                                        </p:tgtEl>
                                        <p:attrNameLst>
                                          <p:attrName>style.visibility</p:attrName>
                                        </p:attrNameLst>
                                      </p:cBhvr>
                                      <p:to>
                                        <p:strVal val="visible"/>
                                      </p:to>
                                    </p:set>
                                    <p:animEffect transition="in" filter="wipe(left)">
                                      <p:cBhvr>
                                        <p:cTn id="27" dur="500"/>
                                        <p:tgtEl>
                                          <p:spTgt spid="253955">
                                            <p:txEl>
                                              <p:pRg st="4" end="4"/>
                                            </p:txEl>
                                          </p:spTgt>
                                        </p:tgtEl>
                                      </p:cBhvr>
                                    </p:animEffect>
                                  </p:childTnLst>
                                </p:cTn>
                              </p:par>
                            </p:childTnLst>
                          </p:cTn>
                        </p:par>
                        <p:par>
                          <p:cTn id="28" fill="hold">
                            <p:stCondLst>
                              <p:cond delay="4500"/>
                            </p:stCondLst>
                            <p:childTnLst>
                              <p:par>
                                <p:cTn id="29" presetID="22" presetClass="entr" presetSubtype="8" fill="hold" grpId="0" nodeType="afterEffect">
                                  <p:stCondLst>
                                    <p:cond delay="0"/>
                                  </p:stCondLst>
                                  <p:childTnLst>
                                    <p:set>
                                      <p:cBhvr>
                                        <p:cTn id="30" dur="1" fill="hold">
                                          <p:stCondLst>
                                            <p:cond delay="0"/>
                                          </p:stCondLst>
                                        </p:cTn>
                                        <p:tgtEl>
                                          <p:spTgt spid="253955">
                                            <p:txEl>
                                              <p:pRg st="5" end="5"/>
                                            </p:txEl>
                                          </p:spTgt>
                                        </p:tgtEl>
                                        <p:attrNameLst>
                                          <p:attrName>style.visibility</p:attrName>
                                        </p:attrNameLst>
                                      </p:cBhvr>
                                      <p:to>
                                        <p:strVal val="visible"/>
                                      </p:to>
                                    </p:set>
                                    <p:animEffect transition="in" filter="wipe(left)">
                                      <p:cBhvr>
                                        <p:cTn id="31" dur="500"/>
                                        <p:tgtEl>
                                          <p:spTgt spid="253955">
                                            <p:txEl>
                                              <p:pRg st="5" end="5"/>
                                            </p:txEl>
                                          </p:spTgt>
                                        </p:tgtEl>
                                      </p:cBhvr>
                                    </p:animEffect>
                                  </p:childTnLst>
                                </p:cTn>
                              </p:par>
                            </p:childTnLst>
                          </p:cTn>
                        </p:par>
                        <p:par>
                          <p:cTn id="32" fill="hold">
                            <p:stCondLst>
                              <p:cond delay="5000"/>
                            </p:stCondLst>
                            <p:childTnLst>
                              <p:par>
                                <p:cTn id="33" presetID="22" presetClass="entr" presetSubtype="8" fill="hold" grpId="0" nodeType="afterEffect">
                                  <p:stCondLst>
                                    <p:cond delay="0"/>
                                  </p:stCondLst>
                                  <p:childTnLst>
                                    <p:set>
                                      <p:cBhvr>
                                        <p:cTn id="34" dur="1" fill="hold">
                                          <p:stCondLst>
                                            <p:cond delay="0"/>
                                          </p:stCondLst>
                                        </p:cTn>
                                        <p:tgtEl>
                                          <p:spTgt spid="253955">
                                            <p:txEl>
                                              <p:pRg st="6" end="6"/>
                                            </p:txEl>
                                          </p:spTgt>
                                        </p:tgtEl>
                                        <p:attrNameLst>
                                          <p:attrName>style.visibility</p:attrName>
                                        </p:attrNameLst>
                                      </p:cBhvr>
                                      <p:to>
                                        <p:strVal val="visible"/>
                                      </p:to>
                                    </p:set>
                                    <p:animEffect transition="in" filter="wipe(left)">
                                      <p:cBhvr>
                                        <p:cTn id="35" dur="500"/>
                                        <p:tgtEl>
                                          <p:spTgt spid="2539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4" grpId="0"/>
      <p:bldP spid="253955"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54979" name="Rectangle 3"/>
          <p:cNvSpPr>
            <a:spLocks noGrp="1" noRot="1" noChangeArrowheads="1"/>
          </p:cNvSpPr>
          <p:nvPr>
            <p:ph type="body" idx="1"/>
          </p:nvPr>
        </p:nvSpPr>
        <p:spPr/>
        <p:txBody>
          <a:bodyPr/>
          <a:lstStyle/>
          <a:p>
            <a:pPr>
              <a:buFont typeface="Wingdings" panose="05000000000000000000" pitchFamily="2" charset="2"/>
              <a:buNone/>
            </a:pPr>
            <a:r>
              <a:rPr lang="en-US" altLang="zh-CN" sz="3000">
                <a:solidFill>
                  <a:srgbClr val="FFFF00"/>
                </a:solidFill>
              </a:rPr>
              <a:t>11</a:t>
            </a:r>
            <a:r>
              <a:rPr lang="zh-CN" altLang="en-US" sz="3000">
                <a:solidFill>
                  <a:srgbClr val="FFFF00"/>
                </a:solidFill>
              </a:rPr>
              <a:t>、作业人员培训考核</a:t>
            </a:r>
            <a:r>
              <a:rPr lang="zh-CN" altLang="en-US"/>
              <a:t> </a:t>
            </a:r>
            <a:endParaRPr lang="zh-CN" altLang="en-US" sz="3300"/>
          </a:p>
          <a:p>
            <a:pPr>
              <a:buFont typeface="Wingdings" panose="05000000000000000000" pitchFamily="2" charset="2"/>
              <a:buNone/>
            </a:pPr>
            <a:r>
              <a:rPr lang="zh-CN" altLang="en-US" sz="3300">
                <a:solidFill>
                  <a:srgbClr val="FF0000"/>
                </a:solidFill>
                <a:effectLst/>
              </a:rPr>
              <a:t>☆</a:t>
            </a:r>
            <a:r>
              <a:rPr lang="zh-CN" altLang="en-US" sz="3300">
                <a:effectLst/>
              </a:rPr>
              <a:t>节能管理知识和节能操作技能纳入考核内容</a:t>
            </a:r>
          </a:p>
          <a:p>
            <a:pPr>
              <a:buFont typeface="Wingdings" panose="05000000000000000000" pitchFamily="2" charset="2"/>
              <a:buNone/>
            </a:pPr>
            <a:r>
              <a:rPr lang="zh-CN" altLang="en-US" sz="3300">
                <a:solidFill>
                  <a:srgbClr val="FF0000"/>
                </a:solidFill>
                <a:effectLst/>
              </a:rPr>
              <a:t>☆</a:t>
            </a:r>
            <a:r>
              <a:rPr lang="zh-CN" altLang="en-US" sz="3300">
                <a:effectLst/>
              </a:rPr>
              <a:t>使用单位责任：开展节能教育和培训</a:t>
            </a:r>
            <a:r>
              <a:rPr lang="zh-CN" altLang="en-US" sz="3300"/>
              <a:t> </a:t>
            </a:r>
            <a:endParaRPr lang="zh-CN" altLang="en-US" sz="3300">
              <a:solidFill>
                <a:schemeClr val="hlink"/>
              </a:solidFill>
              <a:effectLst/>
            </a:endParaRPr>
          </a:p>
          <a:p>
            <a:pPr>
              <a:buFont typeface="Wingdings" panose="05000000000000000000" pitchFamily="2" charset="2"/>
              <a:buNone/>
            </a:pPr>
            <a:endParaRPr lang="en-US" altLang="zh-CN" sz="3300">
              <a:solidFill>
                <a:schemeClr val="hlink"/>
              </a:solidFill>
              <a:effectLst/>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第42页/共55页</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indefinite" fill="hold">
                                          <p:stCondLst>
                                            <p:cond delay="0"/>
                                          </p:stCondLst>
                                        </p:cTn>
                                        <p:tgtEl>
                                          <p:spTgt spid="254978"/>
                                        </p:tgtEl>
                                        <p:attrNameLst>
                                          <p:attrName>style.visibility</p:attrName>
                                        </p:attrNameLst>
                                      </p:cBhvr>
                                      <p:to>
                                        <p:strVal val="visible"/>
                                      </p:to>
                                    </p:set>
                                    <p:animEffect transition="in" filter="fade">
                                      <p:cBhvr>
                                        <p:cTn id="7" dur="1000"/>
                                        <p:tgtEl>
                                          <p:spTgt spid="254978"/>
                                        </p:tgtEl>
                                      </p:cBhvr>
                                    </p:animEffect>
                                    <p:anim calcmode="lin" valueType="num">
                                      <p:cBhvr>
                                        <p:cTn id="8" dur="1000" fill="hold"/>
                                        <p:tgtEl>
                                          <p:spTgt spid="254978"/>
                                        </p:tgtEl>
                                        <p:attrNameLst>
                                          <p:attrName>ppt_x</p:attrName>
                                        </p:attrNameLst>
                                      </p:cBhvr>
                                      <p:tavLst>
                                        <p:tav tm="0">
                                          <p:val>
                                            <p:strVal val="#ppt_x"/>
                                          </p:val>
                                        </p:tav>
                                        <p:tav tm="100000">
                                          <p:val>
                                            <p:strVal val="#ppt_x"/>
                                          </p:val>
                                        </p:tav>
                                      </p:tavLst>
                                    </p:anim>
                                    <p:anim calcmode="lin" valueType="num">
                                      <p:cBhvr>
                                        <p:cTn id="9" dur="897" decel="100000" fill="hold"/>
                                        <p:tgtEl>
                                          <p:spTgt spid="254978"/>
                                        </p:tgtEl>
                                        <p:attrNameLst>
                                          <p:attrName>ppt_y</p:attrName>
                                        </p:attrNameLst>
                                      </p:cBhvr>
                                      <p:tavLst>
                                        <p:tav tm="0">
                                          <p:val>
                                            <p:strVal val="#ppt_y+1"/>
                                          </p:val>
                                        </p:tav>
                                        <p:tav tm="100000">
                                          <p:val>
                                            <p:strVal val="#ppt_y-.03"/>
                                          </p:val>
                                        </p:tav>
                                      </p:tavLst>
                                    </p:anim>
                                    <p:anim calcmode="lin" valueType="num">
                                      <p:cBhvr>
                                        <p:cTn id="10" dur="97" accel="100000" fill="hold">
                                          <p:stCondLst>
                                            <p:cond delay="897"/>
                                          </p:stCondLst>
                                        </p:cTn>
                                        <p:tgtEl>
                                          <p:spTgt spid="25497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indefinite" fill="hold">
                                          <p:stCondLst>
                                            <p:cond delay="0"/>
                                          </p:stCondLst>
                                        </p:cTn>
                                        <p:tgtEl>
                                          <p:spTgt spid="254979">
                                            <p:txEl>
                                              <p:pRg st="0" end="0"/>
                                            </p:txEl>
                                          </p:spTgt>
                                        </p:tgtEl>
                                        <p:attrNameLst>
                                          <p:attrName>style.visibility</p:attrName>
                                        </p:attrNameLst>
                                      </p:cBhvr>
                                      <p:to>
                                        <p:strVal val="visible"/>
                                      </p:to>
                                    </p:set>
                                    <p:animEffect transition="in" filter="fade">
                                      <p:cBhvr>
                                        <p:cTn id="14" dur="1000"/>
                                        <p:tgtEl>
                                          <p:spTgt spid="254979">
                                            <p:txEl>
                                              <p:pRg st="0" end="0"/>
                                            </p:txEl>
                                          </p:spTgt>
                                        </p:tgtEl>
                                      </p:cBhvr>
                                    </p:animEffect>
                                    <p:anim calcmode="lin" valueType="num">
                                      <p:cBhvr>
                                        <p:cTn id="15" dur="1000" fill="hold"/>
                                        <p:tgtEl>
                                          <p:spTgt spid="254979">
                                            <p:txEl>
                                              <p:pRg st="0" end="0"/>
                                            </p:txEl>
                                          </p:spTgt>
                                        </p:tgtEl>
                                        <p:attrNameLst>
                                          <p:attrName>ppt_x</p:attrName>
                                        </p:attrNameLst>
                                      </p:cBhvr>
                                      <p:tavLst>
                                        <p:tav tm="0">
                                          <p:val>
                                            <p:strVal val="#ppt_x"/>
                                          </p:val>
                                        </p:tav>
                                        <p:tav tm="100000">
                                          <p:val>
                                            <p:strVal val="#ppt_x"/>
                                          </p:val>
                                        </p:tav>
                                      </p:tavLst>
                                    </p:anim>
                                    <p:anim calcmode="lin" valueType="num">
                                      <p:cBhvr>
                                        <p:cTn id="16" dur="897" decel="100000" fill="hold"/>
                                        <p:tgtEl>
                                          <p:spTgt spid="254979">
                                            <p:txEl>
                                              <p:pRg st="0" end="0"/>
                                            </p:txEl>
                                          </p:spTgt>
                                        </p:tgtEl>
                                        <p:attrNameLst>
                                          <p:attrName>ppt_y</p:attrName>
                                        </p:attrNameLst>
                                      </p:cBhvr>
                                      <p:tavLst>
                                        <p:tav tm="0">
                                          <p:val>
                                            <p:strVal val="#ppt_y+1"/>
                                          </p:val>
                                        </p:tav>
                                        <p:tav tm="100000">
                                          <p:val>
                                            <p:strVal val="#ppt_y-.03"/>
                                          </p:val>
                                        </p:tav>
                                      </p:tavLst>
                                    </p:anim>
                                    <p:anim calcmode="lin" valueType="num">
                                      <p:cBhvr>
                                        <p:cTn id="17" dur="97" accel="100000" fill="hold">
                                          <p:stCondLst>
                                            <p:cond delay="897"/>
                                          </p:stCondLst>
                                        </p:cTn>
                                        <p:tgtEl>
                                          <p:spTgt spid="254979">
                                            <p:txEl>
                                              <p:pRg st="0" end="0"/>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indefinite" fill="hold">
                                          <p:stCondLst>
                                            <p:cond delay="0"/>
                                          </p:stCondLst>
                                        </p:cTn>
                                        <p:tgtEl>
                                          <p:spTgt spid="254979">
                                            <p:txEl>
                                              <p:pRg st="1" end="1"/>
                                            </p:txEl>
                                          </p:spTgt>
                                        </p:tgtEl>
                                        <p:attrNameLst>
                                          <p:attrName>style.visibility</p:attrName>
                                        </p:attrNameLst>
                                      </p:cBhvr>
                                      <p:to>
                                        <p:strVal val="visible"/>
                                      </p:to>
                                    </p:set>
                                    <p:animEffect transition="in" filter="fade">
                                      <p:cBhvr>
                                        <p:cTn id="21" dur="1000"/>
                                        <p:tgtEl>
                                          <p:spTgt spid="254979">
                                            <p:txEl>
                                              <p:pRg st="1" end="1"/>
                                            </p:txEl>
                                          </p:spTgt>
                                        </p:tgtEl>
                                      </p:cBhvr>
                                    </p:animEffect>
                                    <p:anim calcmode="lin" valueType="num">
                                      <p:cBhvr>
                                        <p:cTn id="22" dur="1000" fill="hold"/>
                                        <p:tgtEl>
                                          <p:spTgt spid="254979">
                                            <p:txEl>
                                              <p:pRg st="1" end="1"/>
                                            </p:txEl>
                                          </p:spTgt>
                                        </p:tgtEl>
                                        <p:attrNameLst>
                                          <p:attrName>ppt_x</p:attrName>
                                        </p:attrNameLst>
                                      </p:cBhvr>
                                      <p:tavLst>
                                        <p:tav tm="0">
                                          <p:val>
                                            <p:strVal val="#ppt_x"/>
                                          </p:val>
                                        </p:tav>
                                        <p:tav tm="100000">
                                          <p:val>
                                            <p:strVal val="#ppt_x"/>
                                          </p:val>
                                        </p:tav>
                                      </p:tavLst>
                                    </p:anim>
                                    <p:anim calcmode="lin" valueType="num">
                                      <p:cBhvr>
                                        <p:cTn id="23" dur="897" decel="100000" fill="hold"/>
                                        <p:tgtEl>
                                          <p:spTgt spid="254979">
                                            <p:txEl>
                                              <p:pRg st="1" end="1"/>
                                            </p:txEl>
                                          </p:spTgt>
                                        </p:tgtEl>
                                        <p:attrNameLst>
                                          <p:attrName>ppt_y</p:attrName>
                                        </p:attrNameLst>
                                      </p:cBhvr>
                                      <p:tavLst>
                                        <p:tav tm="0">
                                          <p:val>
                                            <p:strVal val="#ppt_y+1"/>
                                          </p:val>
                                        </p:tav>
                                        <p:tav tm="100000">
                                          <p:val>
                                            <p:strVal val="#ppt_y-.03"/>
                                          </p:val>
                                        </p:tav>
                                      </p:tavLst>
                                    </p:anim>
                                    <p:anim calcmode="lin" valueType="num">
                                      <p:cBhvr>
                                        <p:cTn id="24" dur="97" accel="100000" fill="hold">
                                          <p:stCondLst>
                                            <p:cond delay="897"/>
                                          </p:stCondLst>
                                        </p:cTn>
                                        <p:tgtEl>
                                          <p:spTgt spid="254979">
                                            <p:txEl>
                                              <p:pRg st="1" end="1"/>
                                            </p:txEl>
                                          </p:spTgt>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indefinite" fill="hold">
                                          <p:stCondLst>
                                            <p:cond delay="0"/>
                                          </p:stCondLst>
                                        </p:cTn>
                                        <p:tgtEl>
                                          <p:spTgt spid="254979">
                                            <p:txEl>
                                              <p:pRg st="2" end="2"/>
                                            </p:txEl>
                                          </p:spTgt>
                                        </p:tgtEl>
                                        <p:attrNameLst>
                                          <p:attrName>style.visibility</p:attrName>
                                        </p:attrNameLst>
                                      </p:cBhvr>
                                      <p:to>
                                        <p:strVal val="visible"/>
                                      </p:to>
                                    </p:set>
                                    <p:animEffect transition="in" filter="fade">
                                      <p:cBhvr>
                                        <p:cTn id="28" dur="1000"/>
                                        <p:tgtEl>
                                          <p:spTgt spid="254979">
                                            <p:txEl>
                                              <p:pRg st="2" end="2"/>
                                            </p:txEl>
                                          </p:spTgt>
                                        </p:tgtEl>
                                      </p:cBhvr>
                                    </p:animEffect>
                                    <p:anim calcmode="lin" valueType="num">
                                      <p:cBhvr>
                                        <p:cTn id="29" dur="1000" fill="hold"/>
                                        <p:tgtEl>
                                          <p:spTgt spid="254979">
                                            <p:txEl>
                                              <p:pRg st="2" end="2"/>
                                            </p:txEl>
                                          </p:spTgt>
                                        </p:tgtEl>
                                        <p:attrNameLst>
                                          <p:attrName>ppt_x</p:attrName>
                                        </p:attrNameLst>
                                      </p:cBhvr>
                                      <p:tavLst>
                                        <p:tav tm="0">
                                          <p:val>
                                            <p:strVal val="#ppt_x"/>
                                          </p:val>
                                        </p:tav>
                                        <p:tav tm="100000">
                                          <p:val>
                                            <p:strVal val="#ppt_x"/>
                                          </p:val>
                                        </p:tav>
                                      </p:tavLst>
                                    </p:anim>
                                    <p:anim calcmode="lin" valueType="num">
                                      <p:cBhvr>
                                        <p:cTn id="30" dur="897" decel="100000" fill="hold"/>
                                        <p:tgtEl>
                                          <p:spTgt spid="254979">
                                            <p:txEl>
                                              <p:pRg st="2" end="2"/>
                                            </p:txEl>
                                          </p:spTgt>
                                        </p:tgtEl>
                                        <p:attrNameLst>
                                          <p:attrName>ppt_y</p:attrName>
                                        </p:attrNameLst>
                                      </p:cBhvr>
                                      <p:tavLst>
                                        <p:tav tm="0">
                                          <p:val>
                                            <p:strVal val="#ppt_y+1"/>
                                          </p:val>
                                        </p:tav>
                                        <p:tav tm="100000">
                                          <p:val>
                                            <p:strVal val="#ppt_y-.03"/>
                                          </p:val>
                                        </p:tav>
                                      </p:tavLst>
                                    </p:anim>
                                    <p:anim calcmode="lin" valueType="num">
                                      <p:cBhvr>
                                        <p:cTn id="31" dur="97" accel="100000" fill="hold">
                                          <p:stCondLst>
                                            <p:cond delay="897"/>
                                          </p:stCondLst>
                                        </p:cTn>
                                        <p:tgtEl>
                                          <p:spTgt spid="254979">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8" grpId="0"/>
      <p:bldP spid="254979"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2" name="Rectangle 2"/>
          <p:cNvSpPr>
            <a:spLocks noGrp="1" noRot="1" noChangeArrowheads="1"/>
          </p:cNvSpPr>
          <p:nvPr>
            <p:ph type="title"/>
          </p:nvPr>
        </p:nvSpPr>
        <p:spPr>
          <a:xfrm>
            <a:off x="1369219" y="1028700"/>
            <a:ext cx="6443663" cy="726281"/>
          </a:xfrm>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56003" name="Rectangle 3"/>
          <p:cNvSpPr>
            <a:spLocks noGrp="1" noRot="1" noChangeArrowheads="1"/>
          </p:cNvSpPr>
          <p:nvPr>
            <p:ph type="body" sz="half" idx="1"/>
          </p:nvPr>
        </p:nvSpPr>
        <p:spPr>
          <a:xfrm>
            <a:off x="1223963" y="1808560"/>
            <a:ext cx="6642497" cy="3996928"/>
          </a:xfrm>
        </p:spPr>
        <p:txBody>
          <a:bodyPr/>
          <a:lstStyle/>
          <a:p>
            <a:pPr>
              <a:buFont typeface="Wingdings" panose="05000000000000000000" pitchFamily="2" charset="2"/>
              <a:buNone/>
            </a:pPr>
            <a:r>
              <a:rPr lang="en-US" altLang="zh-CN" sz="2700">
                <a:solidFill>
                  <a:srgbClr val="FFFF00"/>
                </a:solidFill>
              </a:rPr>
              <a:t>12</a:t>
            </a:r>
            <a:r>
              <a:rPr lang="zh-CN" altLang="en-US" sz="2700">
                <a:solidFill>
                  <a:srgbClr val="FFFF00"/>
                </a:solidFill>
              </a:rPr>
              <a:t>、锅炉水处理及化学清洗</a:t>
            </a:r>
          </a:p>
          <a:p>
            <a:pPr>
              <a:buFont typeface="Wingdings" panose="05000000000000000000" pitchFamily="2" charset="2"/>
              <a:buNone/>
            </a:pPr>
            <a:r>
              <a:rPr lang="zh-CN" altLang="en-US" sz="2700">
                <a:solidFill>
                  <a:srgbClr val="FF0000"/>
                </a:solidFill>
                <a:effectLst/>
              </a:rPr>
              <a:t>☆</a:t>
            </a:r>
            <a:r>
              <a:rPr lang="zh-CN" altLang="en-US" sz="2700">
                <a:solidFill>
                  <a:schemeClr val="folHlink"/>
                </a:solidFill>
              </a:rPr>
              <a:t>锅炉水（介）质处理   定期检验</a:t>
            </a:r>
          </a:p>
          <a:p>
            <a:pPr>
              <a:buFont typeface="Wingdings" panose="05000000000000000000" pitchFamily="2" charset="2"/>
              <a:buNone/>
            </a:pPr>
            <a:r>
              <a:rPr lang="zh-CN" altLang="en-US" sz="1800"/>
              <a:t>    </a:t>
            </a:r>
            <a:r>
              <a:rPr lang="zh-CN" altLang="en-US" sz="1800" b="1">
                <a:solidFill>
                  <a:srgbClr val="66FF33"/>
                </a:solidFill>
              </a:rPr>
              <a:t>目前工业锅炉水质管理方面存在一些比较突出的问题。</a:t>
            </a:r>
            <a:r>
              <a:rPr lang="zh-CN" altLang="en-US" sz="1800" b="1">
                <a:solidFill>
                  <a:srgbClr val="ED1D40"/>
                </a:solidFill>
              </a:rPr>
              <a:t>一是水处理设备方面</a:t>
            </a:r>
            <a:r>
              <a:rPr lang="zh-CN" altLang="en-US" sz="1800" b="1">
                <a:solidFill>
                  <a:srgbClr val="66FF33"/>
                </a:solidFill>
              </a:rPr>
              <a:t>，存在设备选型不合理导致制水能力不足、与当地水质不匹配问题，以及日常使用中利用率低、维护不良等问题；</a:t>
            </a:r>
            <a:r>
              <a:rPr lang="zh-CN" altLang="en-US" sz="1800" b="1">
                <a:solidFill>
                  <a:srgbClr val="ED1D40"/>
                </a:solidFill>
              </a:rPr>
              <a:t>二是水处理作业人员方面</a:t>
            </a:r>
            <a:r>
              <a:rPr lang="zh-CN" altLang="en-US" sz="1800" b="1">
                <a:solidFill>
                  <a:srgbClr val="66FF33"/>
                </a:solidFill>
              </a:rPr>
              <a:t>，存在人员数量不足，人员知识结构和综合素质不满足要求的问题；</a:t>
            </a:r>
            <a:r>
              <a:rPr lang="zh-CN" altLang="en-US" sz="1800" b="1">
                <a:solidFill>
                  <a:srgbClr val="ED1D40"/>
                </a:solidFill>
              </a:rPr>
              <a:t>三是水质监督方面</a:t>
            </a:r>
            <a:r>
              <a:rPr lang="zh-CN" altLang="en-US" sz="1800" b="1">
                <a:solidFill>
                  <a:srgbClr val="66FF33"/>
                </a:solidFill>
              </a:rPr>
              <a:t>，由于重视程度不够、制度不完善、管理松懈等原因，造成水质不符合要求，锅炉结垢严重，不仅降低了锅炉效率，而且可能导致安全事故。 </a:t>
            </a:r>
            <a:endParaRPr lang="zh-CN" altLang="en-US" sz="2700" b="1">
              <a:solidFill>
                <a:srgbClr val="66FF33"/>
              </a:solidFill>
            </a:endParaRPr>
          </a:p>
          <a:p>
            <a:pPr>
              <a:buFont typeface="Wingdings" panose="05000000000000000000" pitchFamily="2" charset="2"/>
              <a:buNone/>
            </a:pPr>
            <a:r>
              <a:rPr lang="zh-CN" altLang="en-US" sz="2700">
                <a:solidFill>
                  <a:srgbClr val="FF0000"/>
                </a:solidFill>
                <a:effectLst/>
              </a:rPr>
              <a:t>☆</a:t>
            </a:r>
            <a:r>
              <a:rPr lang="zh-CN" altLang="en-US" sz="2700">
                <a:solidFill>
                  <a:schemeClr val="folHlink"/>
                </a:solidFill>
                <a:effectLst/>
              </a:rPr>
              <a:t>锅炉进行清洗</a:t>
            </a:r>
            <a:r>
              <a:rPr lang="zh-CN" altLang="en-US" sz="2700">
                <a:solidFill>
                  <a:schemeClr val="folHlink"/>
                </a:solidFill>
              </a:rPr>
              <a:t>   监督检验</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第43页/共55页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6002"/>
                                        </p:tgtEl>
                                        <p:attrNameLst>
                                          <p:attrName>style.visibility</p:attrName>
                                        </p:attrNameLst>
                                      </p:cBhvr>
                                      <p:to>
                                        <p:strVal val="visible"/>
                                      </p:to>
                                    </p:set>
                                    <p:anim calcmode="lin" valueType="num">
                                      <p:cBhvr>
                                        <p:cTn id="7" dur="500" fill="hold"/>
                                        <p:tgtEl>
                                          <p:spTgt spid="256002"/>
                                        </p:tgtEl>
                                        <p:attrNameLst>
                                          <p:attrName>ppt_w</p:attrName>
                                        </p:attrNameLst>
                                      </p:cBhvr>
                                      <p:tavLst>
                                        <p:tav tm="0">
                                          <p:val>
                                            <p:fltVal val="0"/>
                                          </p:val>
                                        </p:tav>
                                        <p:tav tm="100000">
                                          <p:val>
                                            <p:strVal val="#ppt_w"/>
                                          </p:val>
                                        </p:tav>
                                      </p:tavLst>
                                    </p:anim>
                                    <p:anim calcmode="lin" valueType="num">
                                      <p:cBhvr>
                                        <p:cTn id="8" dur="500" fill="hold"/>
                                        <p:tgtEl>
                                          <p:spTgt spid="256002"/>
                                        </p:tgtEl>
                                        <p:attrNameLst>
                                          <p:attrName>ppt_h</p:attrName>
                                        </p:attrNameLst>
                                      </p:cBhvr>
                                      <p:tavLst>
                                        <p:tav tm="0">
                                          <p:val>
                                            <p:fltVal val="0"/>
                                          </p:val>
                                        </p:tav>
                                        <p:tav tm="100000">
                                          <p:val>
                                            <p:strVal val="#ppt_h"/>
                                          </p:val>
                                        </p:tav>
                                      </p:tavLst>
                                    </p:anim>
                                    <p:animEffect transition="in" filter="fade">
                                      <p:cBhvr>
                                        <p:cTn id="9" dur="500"/>
                                        <p:tgtEl>
                                          <p:spTgt spid="25600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56003">
                                            <p:txEl>
                                              <p:pRg st="0" end="0"/>
                                            </p:txEl>
                                          </p:spTgt>
                                        </p:tgtEl>
                                        <p:attrNameLst>
                                          <p:attrName>style.visibility</p:attrName>
                                        </p:attrNameLst>
                                      </p:cBhvr>
                                      <p:to>
                                        <p:strVal val="visible"/>
                                      </p:to>
                                    </p:set>
                                    <p:animEffect transition="in" filter="fade">
                                      <p:cBhvr>
                                        <p:cTn id="13" dur="1000">
                                          <p:stCondLst>
                                            <p:cond delay="0"/>
                                          </p:stCondLst>
                                        </p:cTn>
                                        <p:tgtEl>
                                          <p:spTgt spid="25600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56003">
                                            <p:txEl>
                                              <p:pRg st="1" end="1"/>
                                            </p:txEl>
                                          </p:spTgt>
                                        </p:tgtEl>
                                        <p:attrNameLst>
                                          <p:attrName>style.visibility</p:attrName>
                                        </p:attrNameLst>
                                      </p:cBhvr>
                                      <p:to>
                                        <p:strVal val="visible"/>
                                      </p:to>
                                    </p:set>
                                    <p:animEffect transition="in" filter="fade">
                                      <p:cBhvr>
                                        <p:cTn id="17" dur="1000">
                                          <p:stCondLst>
                                            <p:cond delay="0"/>
                                          </p:stCondLst>
                                        </p:cTn>
                                        <p:tgtEl>
                                          <p:spTgt spid="256003">
                                            <p:txEl>
                                              <p:pRg st="1" end="1"/>
                                            </p:txEl>
                                          </p:spTgt>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256003">
                                            <p:txEl>
                                              <p:pRg st="2" end="2"/>
                                            </p:txEl>
                                          </p:spTgt>
                                        </p:tgtEl>
                                        <p:attrNameLst>
                                          <p:attrName>style.visibility</p:attrName>
                                        </p:attrNameLst>
                                      </p:cBhvr>
                                      <p:to>
                                        <p:strVal val="visible"/>
                                      </p:to>
                                    </p:set>
                                    <p:animEffect transition="in" filter="fade">
                                      <p:cBhvr>
                                        <p:cTn id="21" dur="1000">
                                          <p:stCondLst>
                                            <p:cond delay="0"/>
                                          </p:stCondLst>
                                        </p:cTn>
                                        <p:tgtEl>
                                          <p:spTgt spid="256003">
                                            <p:txEl>
                                              <p:pRg st="2" end="2"/>
                                            </p:txEl>
                                          </p:spTgt>
                                        </p:tgtEl>
                                      </p:cBhvr>
                                    </p:animEffect>
                                  </p:childTnLst>
                                </p:cTn>
                              </p:par>
                            </p:childTnLst>
                          </p:cTn>
                        </p:par>
                        <p:par>
                          <p:cTn id="22" fill="hold">
                            <p:stCondLst>
                              <p:cond delay="3500"/>
                            </p:stCondLst>
                            <p:childTnLst>
                              <p:par>
                                <p:cTn id="23" presetID="10" presetClass="entr" presetSubtype="0" fill="hold" grpId="0" nodeType="afterEffect">
                                  <p:stCondLst>
                                    <p:cond delay="0"/>
                                  </p:stCondLst>
                                  <p:childTnLst>
                                    <p:set>
                                      <p:cBhvr>
                                        <p:cTn id="24" dur="1" fill="hold">
                                          <p:stCondLst>
                                            <p:cond delay="0"/>
                                          </p:stCondLst>
                                        </p:cTn>
                                        <p:tgtEl>
                                          <p:spTgt spid="256003">
                                            <p:txEl>
                                              <p:pRg st="3" end="3"/>
                                            </p:txEl>
                                          </p:spTgt>
                                        </p:tgtEl>
                                        <p:attrNameLst>
                                          <p:attrName>style.visibility</p:attrName>
                                        </p:attrNameLst>
                                      </p:cBhvr>
                                      <p:to>
                                        <p:strVal val="visible"/>
                                      </p:to>
                                    </p:set>
                                    <p:animEffect transition="in" filter="fade">
                                      <p:cBhvr>
                                        <p:cTn id="25" dur="1000">
                                          <p:stCondLst>
                                            <p:cond delay="0"/>
                                          </p:stCondLst>
                                        </p:cTn>
                                        <p:tgtEl>
                                          <p:spTgt spid="2560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2" grpId="0"/>
      <p:bldP spid="256003"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Rot="1" noChangeArrowheads="1"/>
          </p:cNvSpPr>
          <p:nvPr>
            <p:ph type="body" idx="1"/>
          </p:nvPr>
        </p:nvSpPr>
        <p:spPr>
          <a:xfrm>
            <a:off x="1428750" y="1543050"/>
            <a:ext cx="6437710" cy="4045744"/>
          </a:xfrm>
        </p:spPr>
        <p:txBody>
          <a:bodyPr/>
          <a:lstStyle/>
          <a:p>
            <a:pPr>
              <a:buFont typeface="Wingdings" panose="05000000000000000000" pitchFamily="2" charset="2"/>
              <a:buNone/>
            </a:pPr>
            <a:r>
              <a:rPr lang="en-US" altLang="zh-CN" sz="2700" b="1">
                <a:solidFill>
                  <a:srgbClr val="FFFF00"/>
                </a:solidFill>
                <a:effectLst/>
              </a:rPr>
              <a:t>13</a:t>
            </a:r>
            <a:r>
              <a:rPr lang="zh-CN" altLang="en-US" sz="2700" b="1">
                <a:solidFill>
                  <a:srgbClr val="FFFF00"/>
                </a:solidFill>
                <a:effectLst/>
              </a:rPr>
              <a:t>、在用设备定期能效检查</a:t>
            </a:r>
            <a:r>
              <a:rPr lang="zh-CN" altLang="en-US" sz="2100">
                <a:effectLst/>
              </a:rPr>
              <a:t> </a:t>
            </a:r>
          </a:p>
          <a:p>
            <a:pPr>
              <a:buFont typeface="Wingdings" panose="05000000000000000000" pitchFamily="2" charset="2"/>
              <a:buNone/>
            </a:pPr>
            <a:r>
              <a:rPr lang="zh-CN" altLang="en-US" sz="2100">
                <a:effectLst/>
              </a:rPr>
              <a:t> </a:t>
            </a:r>
            <a:r>
              <a:rPr lang="zh-CN" altLang="en-US" b="1">
                <a:solidFill>
                  <a:srgbClr val="FF0000"/>
                </a:solidFill>
                <a:effectLst/>
              </a:rPr>
              <a:t>☆</a:t>
            </a:r>
            <a:r>
              <a:rPr lang="zh-CN" altLang="en-US" b="1">
                <a:solidFill>
                  <a:schemeClr val="hlink"/>
                </a:solidFill>
                <a:effectLst/>
              </a:rPr>
              <a:t>检验机构在对特种设备定期检验时，按照特种设备安全技术规范和标准的要求对使用单位的节能管理和高耗能特种设备能效状况进行检查。</a:t>
            </a:r>
          </a:p>
          <a:p>
            <a:pPr>
              <a:buFont typeface="Wingdings" panose="05000000000000000000" pitchFamily="2" charset="2"/>
              <a:buNone/>
            </a:pPr>
            <a:r>
              <a:rPr lang="zh-CN" altLang="en-US" b="1">
                <a:solidFill>
                  <a:srgbClr val="FF0000"/>
                </a:solidFill>
                <a:effectLst/>
              </a:rPr>
              <a:t>☆</a:t>
            </a:r>
            <a:r>
              <a:rPr lang="zh-CN" altLang="en-US" b="1">
                <a:solidFill>
                  <a:schemeClr val="hlink"/>
                </a:solidFill>
                <a:effectLst/>
              </a:rPr>
              <a:t>发现不符合特种设备安全技术规范要求的，应当要求使用单位进行整改</a:t>
            </a:r>
          </a:p>
          <a:p>
            <a:pPr>
              <a:buFont typeface="Wingdings" panose="05000000000000000000" pitchFamily="2" charset="2"/>
              <a:buNone/>
            </a:pPr>
            <a:r>
              <a:rPr lang="zh-CN" altLang="en-US" b="1">
                <a:solidFill>
                  <a:srgbClr val="FF0000"/>
                </a:solidFill>
                <a:effectLst/>
              </a:rPr>
              <a:t>☆</a:t>
            </a:r>
            <a:r>
              <a:rPr lang="zh-CN" altLang="en-US" b="1">
                <a:solidFill>
                  <a:schemeClr val="hlink"/>
                </a:solidFill>
                <a:effectLst/>
              </a:rPr>
              <a:t>当检查结果异常或者</a:t>
            </a:r>
            <a:r>
              <a:rPr lang="zh-CN" altLang="en-US" b="1">
                <a:solidFill>
                  <a:srgbClr val="00FF99"/>
                </a:solidFill>
                <a:effectLst/>
              </a:rPr>
              <a:t>严重</a:t>
            </a:r>
            <a:r>
              <a:rPr lang="zh-CN" altLang="en-US" b="1">
                <a:solidFill>
                  <a:schemeClr val="hlink"/>
                </a:solidFill>
                <a:effectLst/>
              </a:rPr>
              <a:t>偏离设计参数</a:t>
            </a:r>
            <a:r>
              <a:rPr lang="zh-CN" altLang="en-US" b="1">
                <a:solidFill>
                  <a:srgbClr val="FF0000"/>
                </a:solidFill>
                <a:effectLst/>
              </a:rPr>
              <a:t>难以判断其运行效率时</a:t>
            </a:r>
            <a:r>
              <a:rPr lang="zh-CN" altLang="en-US" b="1">
                <a:solidFill>
                  <a:schemeClr val="hlink"/>
                </a:solidFill>
                <a:effectLst/>
              </a:rPr>
              <a:t>，应当进行</a:t>
            </a:r>
            <a:r>
              <a:rPr lang="zh-CN" altLang="en-US" b="1">
                <a:solidFill>
                  <a:srgbClr val="FF0000"/>
                </a:solidFill>
                <a:effectLst/>
              </a:rPr>
              <a:t>能效测试</a:t>
            </a:r>
            <a:r>
              <a:rPr lang="zh-CN" altLang="en-US" b="1">
                <a:solidFill>
                  <a:schemeClr val="hlink"/>
                </a:solidFill>
                <a:effectLst/>
              </a:rPr>
              <a:t>，以准确评价其能效状况。</a:t>
            </a:r>
            <a:r>
              <a:rPr lang="zh-CN" altLang="en-US" sz="2100">
                <a:effectLst/>
              </a:rPr>
              <a:t> </a:t>
            </a:r>
            <a:r>
              <a:rPr lang="zh-CN" altLang="en-US" sz="2700" b="1">
                <a:effectLst/>
                <a:latin typeface="宋体" panose="02010600030101010101" pitchFamily="2" charset="-122"/>
                <a:cs typeface="Times New Roman" panose="02020603050405020304" pitchFamily="18" charset="0"/>
              </a:rPr>
              <a:t> </a:t>
            </a:r>
          </a:p>
        </p:txBody>
      </p:sp>
      <p:sp>
        <p:nvSpPr>
          <p:cNvPr id="101379" name="Rectangle 3"/>
          <p:cNvSpPr>
            <a:spLocks noGrp="1" noRot="1" noChangeArrowheads="1"/>
          </p:cNvSpPr>
          <p:nvPr>
            <p:ph type="title"/>
          </p:nvPr>
        </p:nvSpPr>
        <p:spPr>
          <a:xfrm>
            <a:off x="1369219" y="857250"/>
            <a:ext cx="6382941" cy="789385"/>
          </a:xfrm>
          <a:noFill/>
          <a:extLst>
            <a:ext uri="{909E8E84-426E-40DD-AFC4-6F175D3DCCD1}">
              <a14:hiddenFill xmlns:a14="http://schemas.microsoft.com/office/drawing/2010/main">
                <a:gradFill rotWithShape="0">
                  <a:gsLst>
                    <a:gs pos="0">
                      <a:srgbClr val="99CC00">
                        <a:gamma/>
                        <a:shade val="60784"/>
                        <a:invGamma/>
                      </a:srgbClr>
                    </a:gs>
                    <a:gs pos="50000">
                      <a:srgbClr val="99CC00"/>
                    </a:gs>
                    <a:gs pos="100000">
                      <a:srgbClr val="99CC00">
                        <a:gamma/>
                        <a:shade val="60784"/>
                        <a:invGamma/>
                      </a:srgbClr>
                    </a:gs>
                  </a:gsLst>
                  <a:lin ang="5400000" scaled="1"/>
                </a:gradFill>
              </a14:hiddenFill>
            </a:ext>
          </a:extLst>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101380" name="Text Box 4"/>
          <p:cNvSpPr txBox="1">
            <a:spLocks noChangeArrowheads="1"/>
          </p:cNvSpPr>
          <p:nvPr/>
        </p:nvSpPr>
        <p:spPr bwMode="auto">
          <a:xfrm>
            <a:off x="3086100" y="4629150"/>
            <a:ext cx="24574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endParaRPr lang="zh-CN" altLang="zh-CN" sz="1800"/>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第44页/共55页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indefinite" fill="hold">
                                          <p:stCondLst>
                                            <p:cond delay="0"/>
                                          </p:stCondLst>
                                        </p:cTn>
                                        <p:tgtEl>
                                          <p:spTgt spid="101379"/>
                                        </p:tgtEl>
                                        <p:attrNameLst>
                                          <p:attrName>style.visibility</p:attrName>
                                        </p:attrNameLst>
                                      </p:cBhvr>
                                      <p:to>
                                        <p:strVal val="visible"/>
                                      </p:to>
                                    </p:set>
                                    <p:animEffect transition="in" filter="fade">
                                      <p:cBhvr>
                                        <p:cTn id="7" dur="1000"/>
                                        <p:tgtEl>
                                          <p:spTgt spid="101379"/>
                                        </p:tgtEl>
                                      </p:cBhvr>
                                    </p:animEffect>
                                    <p:anim calcmode="lin" valueType="num">
                                      <p:cBhvr>
                                        <p:cTn id="8" dur="1000" fill="hold"/>
                                        <p:tgtEl>
                                          <p:spTgt spid="101379"/>
                                        </p:tgtEl>
                                        <p:attrNameLst>
                                          <p:attrName>ppt_x</p:attrName>
                                        </p:attrNameLst>
                                      </p:cBhvr>
                                      <p:tavLst>
                                        <p:tav tm="0">
                                          <p:val>
                                            <p:strVal val="#ppt_x"/>
                                          </p:val>
                                        </p:tav>
                                        <p:tav tm="100000">
                                          <p:val>
                                            <p:strVal val="#ppt_x"/>
                                          </p:val>
                                        </p:tav>
                                      </p:tavLst>
                                    </p:anim>
                                    <p:anim calcmode="lin" valueType="num">
                                      <p:cBhvr>
                                        <p:cTn id="9" dur="1000" fill="hold"/>
                                        <p:tgtEl>
                                          <p:spTgt spid="10137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indefinite" fill="hold">
                                          <p:stCondLst>
                                            <p:cond delay="0"/>
                                          </p:stCondLst>
                                        </p:cTn>
                                        <p:tgtEl>
                                          <p:spTgt spid="101378">
                                            <p:txEl>
                                              <p:pRg st="3" end="3"/>
                                            </p:txEl>
                                          </p:spTgt>
                                        </p:tgtEl>
                                        <p:attrNameLst>
                                          <p:attrName>style.visibility</p:attrName>
                                        </p:attrNameLst>
                                      </p:cBhvr>
                                      <p:to>
                                        <p:strVal val="visible"/>
                                      </p:to>
                                    </p:set>
                                    <p:anim calcmode="lin" valueType="num">
                                      <p:cBhvr additive="base">
                                        <p:cTn id="13" dur="1000" fill="hold">
                                          <p:stCondLst>
                                            <p:cond delay="0"/>
                                          </p:stCondLst>
                                        </p:cTn>
                                        <p:tgtEl>
                                          <p:spTgt spid="101378">
                                            <p:txEl>
                                              <p:pRg st="3" end="3"/>
                                            </p:txEl>
                                          </p:spTgt>
                                        </p:tgtEl>
                                        <p:attrNameLst>
                                          <p:attrName>ppt_x</p:attrName>
                                        </p:attrNameLst>
                                      </p:cBhvr>
                                      <p:tavLst>
                                        <p:tav tm="0">
                                          <p:val>
                                            <p:strVal val="#ppt_x"/>
                                          </p:val>
                                        </p:tav>
                                        <p:tav tm="100000">
                                          <p:val>
                                            <p:strVal val="#ppt_x"/>
                                          </p:val>
                                        </p:tav>
                                      </p:tavLst>
                                    </p:anim>
                                    <p:anim calcmode="lin" valueType="num">
                                      <p:cBhvr additive="base">
                                        <p:cTn id="14" dur="1000" fill="hold">
                                          <p:stCondLst>
                                            <p:cond delay="0"/>
                                          </p:stCondLst>
                                        </p:cTn>
                                        <p:tgtEl>
                                          <p:spTgt spid="101378">
                                            <p:txEl>
                                              <p:pRg st="3" end="3"/>
                                            </p:txEl>
                                          </p:spTgt>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indefinite" fill="hold">
                                          <p:stCondLst>
                                            <p:cond delay="0"/>
                                          </p:stCondLst>
                                        </p:cTn>
                                        <p:tgtEl>
                                          <p:spTgt spid="101378">
                                            <p:txEl>
                                              <p:pRg st="2" end="2"/>
                                            </p:txEl>
                                          </p:spTgt>
                                        </p:tgtEl>
                                        <p:attrNameLst>
                                          <p:attrName>style.visibility</p:attrName>
                                        </p:attrNameLst>
                                      </p:cBhvr>
                                      <p:to>
                                        <p:strVal val="visible"/>
                                      </p:to>
                                    </p:set>
                                    <p:anim calcmode="lin" valueType="num">
                                      <p:cBhvr additive="base">
                                        <p:cTn id="18" dur="1000" fill="hold">
                                          <p:stCondLst>
                                            <p:cond delay="0"/>
                                          </p:stCondLst>
                                        </p:cTn>
                                        <p:tgtEl>
                                          <p:spTgt spid="101378">
                                            <p:txEl>
                                              <p:pRg st="2" end="2"/>
                                            </p:txEl>
                                          </p:spTgt>
                                        </p:tgtEl>
                                        <p:attrNameLst>
                                          <p:attrName>ppt_x</p:attrName>
                                        </p:attrNameLst>
                                      </p:cBhvr>
                                      <p:tavLst>
                                        <p:tav tm="0">
                                          <p:val>
                                            <p:strVal val="#ppt_x"/>
                                          </p:val>
                                        </p:tav>
                                        <p:tav tm="100000">
                                          <p:val>
                                            <p:strVal val="#ppt_x"/>
                                          </p:val>
                                        </p:tav>
                                      </p:tavLst>
                                    </p:anim>
                                    <p:anim calcmode="lin" valueType="num">
                                      <p:cBhvr additive="base">
                                        <p:cTn id="19" dur="1000" fill="hold">
                                          <p:stCondLst>
                                            <p:cond delay="0"/>
                                          </p:stCondLst>
                                        </p:cTn>
                                        <p:tgtEl>
                                          <p:spTgt spid="101378">
                                            <p:txEl>
                                              <p:pRg st="2" end="2"/>
                                            </p:txEl>
                                          </p:spTgt>
                                        </p:tgtEl>
                                        <p:attrNameLst>
                                          <p:attrName>ppt_y</p:attrName>
                                        </p:attrNameLst>
                                      </p:cBhvr>
                                      <p:tavLst>
                                        <p:tav tm="0">
                                          <p:val>
                                            <p:strVal val="0-#ppt_h/2"/>
                                          </p:val>
                                        </p:tav>
                                        <p:tav tm="100000">
                                          <p:val>
                                            <p:strVal val="#ppt_y"/>
                                          </p:val>
                                        </p:tav>
                                      </p:tavLst>
                                    </p:anim>
                                  </p:childTnLst>
                                </p:cTn>
                              </p:par>
                            </p:childTnLst>
                          </p:cTn>
                        </p:par>
                        <p:par>
                          <p:cTn id="20" fill="hold">
                            <p:stCondLst>
                              <p:cond delay="3000"/>
                            </p:stCondLst>
                            <p:childTnLst>
                              <p:par>
                                <p:cTn id="21" presetID="2" presetClass="entr" presetSubtype="1" fill="hold" grpId="0" nodeType="afterEffect">
                                  <p:stCondLst>
                                    <p:cond delay="0"/>
                                  </p:stCondLst>
                                  <p:childTnLst>
                                    <p:set>
                                      <p:cBhvr>
                                        <p:cTn id="22" dur="indefinite" fill="hold">
                                          <p:stCondLst>
                                            <p:cond delay="0"/>
                                          </p:stCondLst>
                                        </p:cTn>
                                        <p:tgtEl>
                                          <p:spTgt spid="101378">
                                            <p:txEl>
                                              <p:pRg st="1" end="1"/>
                                            </p:txEl>
                                          </p:spTgt>
                                        </p:tgtEl>
                                        <p:attrNameLst>
                                          <p:attrName>style.visibility</p:attrName>
                                        </p:attrNameLst>
                                      </p:cBhvr>
                                      <p:to>
                                        <p:strVal val="visible"/>
                                      </p:to>
                                    </p:set>
                                    <p:anim calcmode="lin" valueType="num">
                                      <p:cBhvr additive="base">
                                        <p:cTn id="23" dur="1000" fill="hold">
                                          <p:stCondLst>
                                            <p:cond delay="0"/>
                                          </p:stCondLst>
                                        </p:cTn>
                                        <p:tgtEl>
                                          <p:spTgt spid="101378">
                                            <p:txEl>
                                              <p:pRg st="1" end="1"/>
                                            </p:txEl>
                                          </p:spTgt>
                                        </p:tgtEl>
                                        <p:attrNameLst>
                                          <p:attrName>ppt_x</p:attrName>
                                        </p:attrNameLst>
                                      </p:cBhvr>
                                      <p:tavLst>
                                        <p:tav tm="0">
                                          <p:val>
                                            <p:strVal val="#ppt_x"/>
                                          </p:val>
                                        </p:tav>
                                        <p:tav tm="100000">
                                          <p:val>
                                            <p:strVal val="#ppt_x"/>
                                          </p:val>
                                        </p:tav>
                                      </p:tavLst>
                                    </p:anim>
                                    <p:anim calcmode="lin" valueType="num">
                                      <p:cBhvr additive="base">
                                        <p:cTn id="24" dur="1000" fill="hold">
                                          <p:stCondLst>
                                            <p:cond delay="0"/>
                                          </p:stCondLst>
                                        </p:cTn>
                                        <p:tgtEl>
                                          <p:spTgt spid="101378">
                                            <p:txEl>
                                              <p:pRg st="1" end="1"/>
                                            </p:txEl>
                                          </p:spTgt>
                                        </p:tgtEl>
                                        <p:attrNameLst>
                                          <p:attrName>ppt_y</p:attrName>
                                        </p:attrNameLst>
                                      </p:cBhvr>
                                      <p:tavLst>
                                        <p:tav tm="0">
                                          <p:val>
                                            <p:strVal val="0-#ppt_h/2"/>
                                          </p:val>
                                        </p:tav>
                                        <p:tav tm="100000">
                                          <p:val>
                                            <p:strVal val="#ppt_y"/>
                                          </p:val>
                                        </p:tav>
                                      </p:tavLst>
                                    </p:anim>
                                  </p:childTnLst>
                                </p:cTn>
                              </p:par>
                            </p:childTnLst>
                          </p:cTn>
                        </p:par>
                        <p:par>
                          <p:cTn id="25" fill="hold">
                            <p:stCondLst>
                              <p:cond delay="4000"/>
                            </p:stCondLst>
                            <p:childTnLst>
                              <p:par>
                                <p:cTn id="26" presetID="2" presetClass="entr" presetSubtype="1" fill="hold" grpId="0" nodeType="afterEffect">
                                  <p:stCondLst>
                                    <p:cond delay="0"/>
                                  </p:stCondLst>
                                  <p:childTnLst>
                                    <p:set>
                                      <p:cBhvr>
                                        <p:cTn id="27" dur="indefinite" fill="hold">
                                          <p:stCondLst>
                                            <p:cond delay="0"/>
                                          </p:stCondLst>
                                        </p:cTn>
                                        <p:tgtEl>
                                          <p:spTgt spid="101378">
                                            <p:txEl>
                                              <p:pRg st="0" end="0"/>
                                            </p:txEl>
                                          </p:spTgt>
                                        </p:tgtEl>
                                        <p:attrNameLst>
                                          <p:attrName>style.visibility</p:attrName>
                                        </p:attrNameLst>
                                      </p:cBhvr>
                                      <p:to>
                                        <p:strVal val="visible"/>
                                      </p:to>
                                    </p:set>
                                    <p:anim calcmode="lin" valueType="num">
                                      <p:cBhvr additive="base">
                                        <p:cTn id="28" dur="1000" fill="hold">
                                          <p:stCondLst>
                                            <p:cond delay="0"/>
                                          </p:stCondLst>
                                        </p:cTn>
                                        <p:tgtEl>
                                          <p:spTgt spid="101378">
                                            <p:txEl>
                                              <p:pRg st="0" end="0"/>
                                            </p:txEl>
                                          </p:spTgt>
                                        </p:tgtEl>
                                        <p:attrNameLst>
                                          <p:attrName>ppt_x</p:attrName>
                                        </p:attrNameLst>
                                      </p:cBhvr>
                                      <p:tavLst>
                                        <p:tav tm="0">
                                          <p:val>
                                            <p:strVal val="#ppt_x"/>
                                          </p:val>
                                        </p:tav>
                                        <p:tav tm="100000">
                                          <p:val>
                                            <p:strVal val="#ppt_x"/>
                                          </p:val>
                                        </p:tav>
                                      </p:tavLst>
                                    </p:anim>
                                    <p:anim calcmode="lin" valueType="num">
                                      <p:cBhvr additive="base">
                                        <p:cTn id="29" dur="1000" fill="hold">
                                          <p:stCondLst>
                                            <p:cond delay="0"/>
                                          </p:stCondLst>
                                        </p:cTn>
                                        <p:tgtEl>
                                          <p:spTgt spid="101378">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build="p" rev="1"/>
      <p:bldP spid="101379" grpId="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8050"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58051" name="Rectangle 3"/>
          <p:cNvSpPr>
            <a:spLocks noGrp="1" noRot="1" noChangeArrowheads="1"/>
          </p:cNvSpPr>
          <p:nvPr>
            <p:ph type="body" idx="1"/>
          </p:nvPr>
        </p:nvSpPr>
        <p:spPr/>
        <p:txBody>
          <a:bodyPr/>
          <a:lstStyle/>
          <a:p>
            <a:pPr>
              <a:buFont typeface="Wingdings" panose="05000000000000000000" pitchFamily="2" charset="2"/>
              <a:buNone/>
            </a:pPr>
            <a:r>
              <a:rPr lang="en-US" altLang="zh-CN">
                <a:solidFill>
                  <a:srgbClr val="FFFF00"/>
                </a:solidFill>
              </a:rPr>
              <a:t>14</a:t>
            </a:r>
            <a:r>
              <a:rPr lang="zh-CN" altLang="en-US">
                <a:solidFill>
                  <a:srgbClr val="FFFF00"/>
                </a:solidFill>
              </a:rPr>
              <a:t>、特种设备及其系统的运行能效不符合 技术规范</a:t>
            </a:r>
            <a:endParaRPr lang="zh-CN" altLang="en-US" b="1">
              <a:solidFill>
                <a:srgbClr val="FFFF00"/>
              </a:solidFill>
            </a:endParaRPr>
          </a:p>
          <a:p>
            <a:pPr>
              <a:buFont typeface="Wingdings" panose="05000000000000000000" pitchFamily="2" charset="2"/>
              <a:buNone/>
            </a:pPr>
            <a:r>
              <a:rPr lang="zh-CN" altLang="en-US" sz="3300" b="1">
                <a:solidFill>
                  <a:srgbClr val="FF0000"/>
                </a:solidFill>
                <a:effectLst/>
              </a:rPr>
              <a:t>☆</a:t>
            </a:r>
            <a:r>
              <a:rPr lang="zh-CN" altLang="en-US" b="1">
                <a:effectLst/>
              </a:rPr>
              <a:t>分析原因</a:t>
            </a:r>
            <a:r>
              <a:rPr lang="zh-CN" altLang="en-US" b="1"/>
              <a:t> </a:t>
            </a:r>
            <a:endParaRPr lang="zh-CN" altLang="en-US" sz="3300" b="1">
              <a:solidFill>
                <a:srgbClr val="FF0000"/>
              </a:solidFill>
              <a:effectLst/>
            </a:endParaRPr>
          </a:p>
          <a:p>
            <a:pPr>
              <a:buFont typeface="Wingdings" panose="05000000000000000000" pitchFamily="2" charset="2"/>
              <a:buNone/>
            </a:pPr>
            <a:r>
              <a:rPr lang="zh-CN" altLang="en-US" sz="3300" b="1">
                <a:solidFill>
                  <a:srgbClr val="FF0000"/>
                </a:solidFill>
                <a:effectLst/>
              </a:rPr>
              <a:t>☆</a:t>
            </a:r>
            <a:r>
              <a:rPr lang="zh-CN" altLang="en-US" b="1">
                <a:effectLst/>
              </a:rPr>
              <a:t>采取措施整改</a:t>
            </a:r>
            <a:r>
              <a:rPr lang="zh-CN" altLang="en-US" b="1"/>
              <a:t> </a:t>
            </a:r>
            <a:endParaRPr lang="zh-CN" altLang="en-US" sz="3300" b="1">
              <a:solidFill>
                <a:srgbClr val="FF0000"/>
              </a:solidFill>
              <a:effectLst/>
            </a:endParaRPr>
          </a:p>
          <a:p>
            <a:pPr>
              <a:buFont typeface="Wingdings" panose="05000000000000000000" pitchFamily="2" charset="2"/>
              <a:buNone/>
            </a:pPr>
            <a:r>
              <a:rPr lang="zh-CN" altLang="en-US" sz="3300" b="1">
                <a:solidFill>
                  <a:srgbClr val="FF0000"/>
                </a:solidFill>
                <a:effectLst/>
              </a:rPr>
              <a:t>☆</a:t>
            </a:r>
            <a:r>
              <a:rPr lang="zh-CN" altLang="en-US" b="1">
                <a:effectLst/>
              </a:rPr>
              <a:t>节能改造</a:t>
            </a:r>
            <a:r>
              <a:rPr lang="zh-CN" altLang="en-US" b="1"/>
              <a:t> </a:t>
            </a:r>
            <a:endParaRPr lang="zh-CN" altLang="en-US" sz="3300" b="1">
              <a:solidFill>
                <a:srgbClr val="FF0000"/>
              </a:solidFill>
              <a:effectLst/>
            </a:endParaRPr>
          </a:p>
          <a:p>
            <a:pPr>
              <a:buFont typeface="Wingdings" panose="05000000000000000000" pitchFamily="2" charset="2"/>
              <a:buNone/>
            </a:pPr>
            <a:r>
              <a:rPr lang="zh-CN" altLang="en-US" sz="3300" b="1">
                <a:solidFill>
                  <a:srgbClr val="FF0000"/>
                </a:solidFill>
                <a:effectLst/>
              </a:rPr>
              <a:t>☆</a:t>
            </a:r>
            <a:r>
              <a:rPr lang="zh-CN" altLang="en-US" b="1">
                <a:effectLst/>
              </a:rPr>
              <a:t>不得继续使用</a:t>
            </a:r>
            <a:r>
              <a:rPr lang="zh-CN" altLang="en-US" b="1"/>
              <a:t> </a:t>
            </a:r>
          </a:p>
          <a:p>
            <a:pPr>
              <a:buFont typeface="Wingdings" panose="05000000000000000000" pitchFamily="2" charset="2"/>
              <a:buNone/>
            </a:pPr>
            <a:endParaRPr lang="en-US" altLang="zh-CN" sz="3300" b="1">
              <a:solidFill>
                <a:srgbClr val="FF0000"/>
              </a:solidFill>
              <a:effectLst/>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第45页/共55页</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indefinite" fill="hold">
                                          <p:stCondLst>
                                            <p:cond delay="0"/>
                                          </p:stCondLst>
                                        </p:cTn>
                                        <p:tgtEl>
                                          <p:spTgt spid="258050"/>
                                        </p:tgtEl>
                                        <p:attrNameLst>
                                          <p:attrName>style.visibility</p:attrName>
                                        </p:attrNameLst>
                                      </p:cBhvr>
                                      <p:to>
                                        <p:strVal val="visible"/>
                                      </p:to>
                                    </p:set>
                                    <p:anim calcmode="lin" valueType="num">
                                      <p:cBhvr>
                                        <p:cTn id="7" dur="2000" fill="hold"/>
                                        <p:tgtEl>
                                          <p:spTgt spid="258050"/>
                                        </p:tgtEl>
                                        <p:attrNameLst>
                                          <p:attrName>ppt_w</p:attrName>
                                        </p:attrNameLst>
                                      </p:cBhvr>
                                      <p:tavLst>
                                        <p:tav tm="0">
                                          <p:val>
                                            <p:strVal val="#ppt_w*2.5"/>
                                          </p:val>
                                        </p:tav>
                                        <p:tav tm="100000">
                                          <p:val>
                                            <p:strVal val="#ppt_w"/>
                                          </p:val>
                                        </p:tav>
                                      </p:tavLst>
                                    </p:anim>
                                    <p:anim calcmode="lin" valueType="num">
                                      <p:cBhvr>
                                        <p:cTn id="8" dur="2000" fill="hold"/>
                                        <p:tgtEl>
                                          <p:spTgt spid="258050"/>
                                        </p:tgtEl>
                                        <p:attrNameLst>
                                          <p:attrName>ppt_h</p:attrName>
                                        </p:attrNameLst>
                                      </p:cBhvr>
                                      <p:tavLst>
                                        <p:tav tm="0">
                                          <p:val>
                                            <p:strVal val="#ppt_h"/>
                                          </p:val>
                                        </p:tav>
                                        <p:tav tm="100000">
                                          <p:val>
                                            <p:strVal val="#ppt_h"/>
                                          </p:val>
                                        </p:tav>
                                      </p:tavLst>
                                    </p:anim>
                                    <p:anim calcmode="lin" valueType="num">
                                      <p:cBhvr>
                                        <p:cTn id="9" dur="2000" fill="hold"/>
                                        <p:tgtEl>
                                          <p:spTgt spid="25805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5805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58050"/>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indefinite" fill="hold">
                                          <p:stCondLst>
                                            <p:cond delay="0"/>
                                          </p:stCondLst>
                                        </p:cTn>
                                        <p:tgtEl>
                                          <p:spTgt spid="258051">
                                            <p:txEl>
                                              <p:pRg st="0" end="0"/>
                                            </p:txEl>
                                          </p:spTgt>
                                        </p:tgtEl>
                                        <p:attrNameLst>
                                          <p:attrName>style.visibility</p:attrName>
                                        </p:attrNameLst>
                                      </p:cBhvr>
                                      <p:to>
                                        <p:strVal val="visible"/>
                                      </p:to>
                                    </p:set>
                                    <p:animEffect transition="in" filter="wipe(left)">
                                      <p:cBhvr>
                                        <p:cTn id="15" dur="500"/>
                                        <p:tgtEl>
                                          <p:spTgt spid="258051">
                                            <p:txEl>
                                              <p:pRg st="0" end="0"/>
                                            </p:txEl>
                                          </p:spTgt>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indefinite" fill="hold">
                                          <p:stCondLst>
                                            <p:cond delay="0"/>
                                          </p:stCondLst>
                                        </p:cTn>
                                        <p:tgtEl>
                                          <p:spTgt spid="258051">
                                            <p:txEl>
                                              <p:pRg st="1" end="1"/>
                                            </p:txEl>
                                          </p:spTgt>
                                        </p:tgtEl>
                                        <p:attrNameLst>
                                          <p:attrName>style.visibility</p:attrName>
                                        </p:attrNameLst>
                                      </p:cBhvr>
                                      <p:to>
                                        <p:strVal val="visible"/>
                                      </p:to>
                                    </p:set>
                                    <p:animEffect transition="in" filter="wipe(left)">
                                      <p:cBhvr>
                                        <p:cTn id="19" dur="500"/>
                                        <p:tgtEl>
                                          <p:spTgt spid="258051">
                                            <p:txEl>
                                              <p:pRg st="1" end="1"/>
                                            </p:txEl>
                                          </p:spTgt>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indefinite" fill="hold">
                                          <p:stCondLst>
                                            <p:cond delay="0"/>
                                          </p:stCondLst>
                                        </p:cTn>
                                        <p:tgtEl>
                                          <p:spTgt spid="258051">
                                            <p:txEl>
                                              <p:pRg st="2" end="2"/>
                                            </p:txEl>
                                          </p:spTgt>
                                        </p:tgtEl>
                                        <p:attrNameLst>
                                          <p:attrName>style.visibility</p:attrName>
                                        </p:attrNameLst>
                                      </p:cBhvr>
                                      <p:to>
                                        <p:strVal val="visible"/>
                                      </p:to>
                                    </p:set>
                                    <p:animEffect transition="in" filter="wipe(left)">
                                      <p:cBhvr>
                                        <p:cTn id="23" dur="500"/>
                                        <p:tgtEl>
                                          <p:spTgt spid="258051">
                                            <p:txEl>
                                              <p:pRg st="2" end="2"/>
                                            </p:txEl>
                                          </p:spTgt>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indefinite" fill="hold">
                                          <p:stCondLst>
                                            <p:cond delay="0"/>
                                          </p:stCondLst>
                                        </p:cTn>
                                        <p:tgtEl>
                                          <p:spTgt spid="258051">
                                            <p:txEl>
                                              <p:pRg st="3" end="3"/>
                                            </p:txEl>
                                          </p:spTgt>
                                        </p:tgtEl>
                                        <p:attrNameLst>
                                          <p:attrName>style.visibility</p:attrName>
                                        </p:attrNameLst>
                                      </p:cBhvr>
                                      <p:to>
                                        <p:strVal val="visible"/>
                                      </p:to>
                                    </p:set>
                                    <p:animEffect transition="in" filter="wipe(left)">
                                      <p:cBhvr>
                                        <p:cTn id="27" dur="500"/>
                                        <p:tgtEl>
                                          <p:spTgt spid="258051">
                                            <p:txEl>
                                              <p:pRg st="3" end="3"/>
                                            </p:txEl>
                                          </p:spTgt>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indefinite" fill="hold">
                                          <p:stCondLst>
                                            <p:cond delay="0"/>
                                          </p:stCondLst>
                                        </p:cTn>
                                        <p:tgtEl>
                                          <p:spTgt spid="258051">
                                            <p:txEl>
                                              <p:pRg st="4" end="4"/>
                                            </p:txEl>
                                          </p:spTgt>
                                        </p:tgtEl>
                                        <p:attrNameLst>
                                          <p:attrName>style.visibility</p:attrName>
                                        </p:attrNameLst>
                                      </p:cBhvr>
                                      <p:to>
                                        <p:strVal val="visible"/>
                                      </p:to>
                                    </p:set>
                                    <p:animEffect transition="in" filter="wipe(left)">
                                      <p:cBhvr>
                                        <p:cTn id="31" dur="500"/>
                                        <p:tgtEl>
                                          <p:spTgt spid="258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0" grpId="0"/>
      <p:bldP spid="258051"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4"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59075" name="Rectangle 3"/>
          <p:cNvSpPr>
            <a:spLocks noGrp="1" noRot="1" noChangeArrowheads="1"/>
          </p:cNvSpPr>
          <p:nvPr>
            <p:ph type="body" idx="1"/>
          </p:nvPr>
        </p:nvSpPr>
        <p:spPr/>
        <p:txBody>
          <a:bodyPr/>
          <a:lstStyle/>
          <a:p>
            <a:pPr>
              <a:buFont typeface="Wingdings" panose="05000000000000000000" pitchFamily="2" charset="2"/>
              <a:buNone/>
            </a:pPr>
            <a:r>
              <a:rPr lang="en-US" altLang="zh-CN" sz="3000">
                <a:solidFill>
                  <a:srgbClr val="FFFF00"/>
                </a:solidFill>
              </a:rPr>
              <a:t>15</a:t>
            </a:r>
            <a:r>
              <a:rPr lang="zh-CN" altLang="en-US" sz="3000">
                <a:solidFill>
                  <a:srgbClr val="FFFF00"/>
                </a:solidFill>
              </a:rPr>
              <a:t>、使用期间国家明令淘汰的设备</a:t>
            </a:r>
            <a:r>
              <a:rPr lang="zh-CN" altLang="en-US"/>
              <a:t> </a:t>
            </a:r>
            <a:endParaRPr lang="zh-CN" altLang="en-US" b="1"/>
          </a:p>
          <a:p>
            <a:pPr>
              <a:buFont typeface="Wingdings" panose="05000000000000000000" pitchFamily="2" charset="2"/>
              <a:buNone/>
            </a:pPr>
            <a:r>
              <a:rPr lang="zh-CN" altLang="en-US" sz="3300" b="1">
                <a:solidFill>
                  <a:srgbClr val="FF0000"/>
                </a:solidFill>
                <a:effectLst/>
              </a:rPr>
              <a:t>☆</a:t>
            </a:r>
            <a:r>
              <a:rPr lang="zh-CN" altLang="en-US" sz="2700" b="1">
                <a:solidFill>
                  <a:schemeClr val="hlink"/>
                </a:solidFill>
                <a:effectLst/>
              </a:rPr>
              <a:t>规定的期限内予以改造</a:t>
            </a:r>
            <a:r>
              <a:rPr lang="zh-CN" altLang="en-US" b="1"/>
              <a:t> </a:t>
            </a:r>
          </a:p>
          <a:p>
            <a:pPr>
              <a:buFont typeface="Wingdings" panose="05000000000000000000" pitchFamily="2" charset="2"/>
              <a:buNone/>
            </a:pPr>
            <a:r>
              <a:rPr lang="zh-CN" altLang="en-US" sz="3300" b="1">
                <a:solidFill>
                  <a:srgbClr val="FF0000"/>
                </a:solidFill>
                <a:effectLst/>
              </a:rPr>
              <a:t>☆</a:t>
            </a:r>
            <a:r>
              <a:rPr lang="zh-CN" altLang="en-US" sz="2700" b="1">
                <a:solidFill>
                  <a:schemeClr val="hlink"/>
                </a:solidFill>
                <a:effectLst/>
              </a:rPr>
              <a:t>更换</a:t>
            </a:r>
            <a:r>
              <a:rPr lang="zh-CN" altLang="en-US" sz="2700" b="1">
                <a:solidFill>
                  <a:schemeClr val="hlink"/>
                </a:solidFill>
              </a:rPr>
              <a:t> </a:t>
            </a:r>
          </a:p>
          <a:p>
            <a:pPr>
              <a:buFont typeface="Wingdings" panose="05000000000000000000" pitchFamily="2" charset="2"/>
              <a:buNone/>
            </a:pPr>
            <a:r>
              <a:rPr lang="zh-CN" altLang="en-US" sz="3300" b="1">
                <a:solidFill>
                  <a:srgbClr val="FF0000"/>
                </a:solidFill>
                <a:effectLst/>
              </a:rPr>
              <a:t>☆</a:t>
            </a:r>
            <a:r>
              <a:rPr lang="zh-CN" altLang="en-US" sz="2700" b="1">
                <a:solidFill>
                  <a:schemeClr val="hlink"/>
                </a:solidFill>
              </a:rPr>
              <a:t>不得继续使用</a:t>
            </a:r>
            <a:r>
              <a:rPr lang="zh-CN" altLang="en-US" b="1"/>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第46页/共55页</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indefinite" fill="hold">
                                          <p:stCondLst>
                                            <p:cond delay="0"/>
                                          </p:stCondLst>
                                        </p:cTn>
                                        <p:tgtEl>
                                          <p:spTgt spid="259074"/>
                                        </p:tgtEl>
                                        <p:attrNameLst>
                                          <p:attrName>style.visibility</p:attrName>
                                        </p:attrNameLst>
                                      </p:cBhvr>
                                      <p:to>
                                        <p:strVal val="visible"/>
                                      </p:to>
                                    </p:set>
                                    <p:anim calcmode="lin" valueType="num">
                                      <p:cBhvr additive="base">
                                        <p:cTn id="7" dur="799" fill="hold">
                                          <p:stCondLst>
                                            <p:cond delay="0"/>
                                          </p:stCondLst>
                                        </p:cTn>
                                        <p:tgtEl>
                                          <p:spTgt spid="259074"/>
                                        </p:tgtEl>
                                        <p:attrNameLst>
                                          <p:attrName>ppt_x</p:attrName>
                                        </p:attrNameLst>
                                      </p:cBhvr>
                                      <p:tavLst>
                                        <p:tav tm="0">
                                          <p:val>
                                            <p:strVal val="0-#ppt_w/2"/>
                                          </p:val>
                                        </p:tav>
                                        <p:tav tm="100000">
                                          <p:val>
                                            <p:strVal val="#ppt_x"/>
                                          </p:val>
                                        </p:tav>
                                      </p:tavLst>
                                    </p:anim>
                                    <p:anim calcmode="lin" valueType="num">
                                      <p:cBhvr additive="base">
                                        <p:cTn id="8" dur="799" fill="hold">
                                          <p:stCondLst>
                                            <p:cond delay="0"/>
                                          </p:stCondLst>
                                        </p:cTn>
                                        <p:tgtEl>
                                          <p:spTgt spid="259074"/>
                                        </p:tgtEl>
                                        <p:attrNameLst>
                                          <p:attrName>ppt_y</p:attrName>
                                        </p:attrNameLst>
                                      </p:cBhvr>
                                      <p:tavLst>
                                        <p:tav tm="0">
                                          <p:val>
                                            <p:strVal val="0-#ppt_h/2"/>
                                          </p:val>
                                        </p:tav>
                                        <p:tav tm="100000">
                                          <p:val>
                                            <p:strVal val="#ppt_y"/>
                                          </p:val>
                                        </p:tav>
                                      </p:tavLst>
                                    </p:anim>
                                  </p:childTnLst>
                                </p:cTn>
                              </p:par>
                            </p:childTnLst>
                          </p:cTn>
                        </p:par>
                        <p:par>
                          <p:cTn id="9" fill="hold">
                            <p:stCondLst>
                              <p:cond delay="0"/>
                            </p:stCondLst>
                            <p:childTnLst>
                              <p:par>
                                <p:cTn id="10" presetID="40" presetClass="entr" presetSubtype="0" fill="hold" grpId="0" nodeType="afterEffect">
                                  <p:stCondLst>
                                    <p:cond delay="0"/>
                                  </p:stCondLst>
                                  <p:iterate type="lt">
                                    <p:tmPct val="10000"/>
                                  </p:iterate>
                                  <p:childTnLst>
                                    <p:set>
                                      <p:cBhvr>
                                        <p:cTn id="11" dur="indefinite" fill="hold">
                                          <p:stCondLst>
                                            <p:cond delay="0"/>
                                          </p:stCondLst>
                                        </p:cTn>
                                        <p:tgtEl>
                                          <p:spTgt spid="259075">
                                            <p:txEl>
                                              <p:pRg st="0" end="0"/>
                                            </p:txEl>
                                          </p:spTgt>
                                        </p:tgtEl>
                                        <p:attrNameLst>
                                          <p:attrName>style.visibility</p:attrName>
                                        </p:attrNameLst>
                                      </p:cBhvr>
                                      <p:to>
                                        <p:strVal val="visible"/>
                                      </p:to>
                                    </p:set>
                                    <p:animEffect transition="in" filter="fade">
                                      <p:cBhvr>
                                        <p:cTn id="12" dur="1000"/>
                                        <p:tgtEl>
                                          <p:spTgt spid="259075">
                                            <p:txEl>
                                              <p:pRg st="0" end="0"/>
                                            </p:txEl>
                                          </p:spTgt>
                                        </p:tgtEl>
                                      </p:cBhvr>
                                    </p:animEffect>
                                    <p:anim calcmode="lin" valueType="num">
                                      <p:cBhvr>
                                        <p:cTn id="13" dur="1000" fill="hold"/>
                                        <p:tgtEl>
                                          <p:spTgt spid="259075">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259075">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2599"/>
                            </p:stCondLst>
                            <p:childTnLst>
                              <p:par>
                                <p:cTn id="16" presetID="40" presetClass="entr" presetSubtype="0" fill="hold" grpId="0" nodeType="afterEffect">
                                  <p:stCondLst>
                                    <p:cond delay="0"/>
                                  </p:stCondLst>
                                  <p:iterate type="lt">
                                    <p:tmPct val="10000"/>
                                  </p:iterate>
                                  <p:childTnLst>
                                    <p:set>
                                      <p:cBhvr>
                                        <p:cTn id="17" dur="indefinite" fill="hold">
                                          <p:stCondLst>
                                            <p:cond delay="0"/>
                                          </p:stCondLst>
                                        </p:cTn>
                                        <p:tgtEl>
                                          <p:spTgt spid="259075">
                                            <p:txEl>
                                              <p:pRg st="1" end="1"/>
                                            </p:txEl>
                                          </p:spTgt>
                                        </p:tgtEl>
                                        <p:attrNameLst>
                                          <p:attrName>style.visibility</p:attrName>
                                        </p:attrNameLst>
                                      </p:cBhvr>
                                      <p:to>
                                        <p:strVal val="visible"/>
                                      </p:to>
                                    </p:set>
                                    <p:animEffect transition="in" filter="fade">
                                      <p:cBhvr>
                                        <p:cTn id="18" dur="1000"/>
                                        <p:tgtEl>
                                          <p:spTgt spid="259075">
                                            <p:txEl>
                                              <p:pRg st="1" end="1"/>
                                            </p:txEl>
                                          </p:spTgt>
                                        </p:tgtEl>
                                      </p:cBhvr>
                                    </p:animEffect>
                                    <p:anim calcmode="lin" valueType="num">
                                      <p:cBhvr>
                                        <p:cTn id="19" dur="1000" fill="hold"/>
                                        <p:tgtEl>
                                          <p:spTgt spid="259075">
                                            <p:txEl>
                                              <p:pRg st="1" end="1"/>
                                            </p:txEl>
                                          </p:spTgt>
                                        </p:tgtEl>
                                        <p:attrNameLst>
                                          <p:attrName>ppt_x</p:attrName>
                                        </p:attrNameLst>
                                      </p:cBhvr>
                                      <p:tavLst>
                                        <p:tav tm="0">
                                          <p:val>
                                            <p:strVal val="#ppt_x-.1"/>
                                          </p:val>
                                        </p:tav>
                                        <p:tav tm="100000">
                                          <p:val>
                                            <p:strVal val="#ppt_x"/>
                                          </p:val>
                                        </p:tav>
                                      </p:tavLst>
                                    </p:anim>
                                    <p:anim calcmode="lin" valueType="num">
                                      <p:cBhvr>
                                        <p:cTn id="20" dur="1000" fill="hold"/>
                                        <p:tgtEl>
                                          <p:spTgt spid="259075">
                                            <p:txEl>
                                              <p:pRg st="1" end="1"/>
                                            </p:txEl>
                                          </p:spTgt>
                                        </p:tgtEl>
                                        <p:attrNameLst>
                                          <p:attrName>ppt_y</p:attrName>
                                        </p:attrNameLst>
                                      </p:cBhvr>
                                      <p:tavLst>
                                        <p:tav tm="0">
                                          <p:val>
                                            <p:strVal val="#ppt_y"/>
                                          </p:val>
                                        </p:tav>
                                        <p:tav tm="100000">
                                          <p:val>
                                            <p:strVal val="#ppt_y"/>
                                          </p:val>
                                        </p:tav>
                                      </p:tavLst>
                                    </p:anim>
                                  </p:childTnLst>
                                </p:cTn>
                              </p:par>
                            </p:childTnLst>
                          </p:cTn>
                        </p:par>
                        <p:par>
                          <p:cTn id="21" fill="hold">
                            <p:stCondLst>
                              <p:cond delay="4699"/>
                            </p:stCondLst>
                            <p:childTnLst>
                              <p:par>
                                <p:cTn id="22" presetID="40" presetClass="entr" presetSubtype="0" fill="hold" grpId="0" nodeType="afterEffect">
                                  <p:stCondLst>
                                    <p:cond delay="0"/>
                                  </p:stCondLst>
                                  <p:iterate type="lt">
                                    <p:tmPct val="10000"/>
                                  </p:iterate>
                                  <p:childTnLst>
                                    <p:set>
                                      <p:cBhvr>
                                        <p:cTn id="23" dur="indefinite" fill="hold">
                                          <p:stCondLst>
                                            <p:cond delay="0"/>
                                          </p:stCondLst>
                                        </p:cTn>
                                        <p:tgtEl>
                                          <p:spTgt spid="259075">
                                            <p:txEl>
                                              <p:pRg st="2" end="2"/>
                                            </p:txEl>
                                          </p:spTgt>
                                        </p:tgtEl>
                                        <p:attrNameLst>
                                          <p:attrName>style.visibility</p:attrName>
                                        </p:attrNameLst>
                                      </p:cBhvr>
                                      <p:to>
                                        <p:strVal val="visible"/>
                                      </p:to>
                                    </p:set>
                                    <p:animEffect transition="in" filter="fade">
                                      <p:cBhvr>
                                        <p:cTn id="24" dur="1000"/>
                                        <p:tgtEl>
                                          <p:spTgt spid="259075">
                                            <p:txEl>
                                              <p:pRg st="2" end="2"/>
                                            </p:txEl>
                                          </p:spTgt>
                                        </p:tgtEl>
                                      </p:cBhvr>
                                    </p:animEffect>
                                    <p:anim calcmode="lin" valueType="num">
                                      <p:cBhvr>
                                        <p:cTn id="25" dur="1000" fill="hold"/>
                                        <p:tgtEl>
                                          <p:spTgt spid="259075">
                                            <p:txEl>
                                              <p:pRg st="2" end="2"/>
                                            </p:txEl>
                                          </p:spTgt>
                                        </p:tgtEl>
                                        <p:attrNameLst>
                                          <p:attrName>ppt_x</p:attrName>
                                        </p:attrNameLst>
                                      </p:cBhvr>
                                      <p:tavLst>
                                        <p:tav tm="0">
                                          <p:val>
                                            <p:strVal val="#ppt_x-.1"/>
                                          </p:val>
                                        </p:tav>
                                        <p:tav tm="100000">
                                          <p:val>
                                            <p:strVal val="#ppt_x"/>
                                          </p:val>
                                        </p:tav>
                                      </p:tavLst>
                                    </p:anim>
                                    <p:anim calcmode="lin" valueType="num">
                                      <p:cBhvr>
                                        <p:cTn id="26" dur="1000" fill="hold"/>
                                        <p:tgtEl>
                                          <p:spTgt spid="259075">
                                            <p:txEl>
                                              <p:pRg st="2" end="2"/>
                                            </p:txEl>
                                          </p:spTgt>
                                        </p:tgtEl>
                                        <p:attrNameLst>
                                          <p:attrName>ppt_y</p:attrName>
                                        </p:attrNameLst>
                                      </p:cBhvr>
                                      <p:tavLst>
                                        <p:tav tm="0">
                                          <p:val>
                                            <p:strVal val="#ppt_y"/>
                                          </p:val>
                                        </p:tav>
                                        <p:tav tm="100000">
                                          <p:val>
                                            <p:strVal val="#ppt_y"/>
                                          </p:val>
                                        </p:tav>
                                      </p:tavLst>
                                    </p:anim>
                                  </p:childTnLst>
                                </p:cTn>
                              </p:par>
                            </p:childTnLst>
                          </p:cTn>
                        </p:par>
                        <p:par>
                          <p:cTn id="27" fill="hold">
                            <p:stCondLst>
                              <p:cond delay="6000"/>
                            </p:stCondLst>
                            <p:childTnLst>
                              <p:par>
                                <p:cTn id="28" presetID="40" presetClass="entr" presetSubtype="0" fill="hold" grpId="0" nodeType="afterEffect">
                                  <p:stCondLst>
                                    <p:cond delay="0"/>
                                  </p:stCondLst>
                                  <p:iterate type="lt">
                                    <p:tmPct val="10000"/>
                                  </p:iterate>
                                  <p:childTnLst>
                                    <p:set>
                                      <p:cBhvr>
                                        <p:cTn id="29" dur="indefinite" fill="hold">
                                          <p:stCondLst>
                                            <p:cond delay="0"/>
                                          </p:stCondLst>
                                        </p:cTn>
                                        <p:tgtEl>
                                          <p:spTgt spid="259075">
                                            <p:txEl>
                                              <p:pRg st="3" end="3"/>
                                            </p:txEl>
                                          </p:spTgt>
                                        </p:tgtEl>
                                        <p:attrNameLst>
                                          <p:attrName>style.visibility</p:attrName>
                                        </p:attrNameLst>
                                      </p:cBhvr>
                                      <p:to>
                                        <p:strVal val="visible"/>
                                      </p:to>
                                    </p:set>
                                    <p:animEffect transition="in" filter="fade">
                                      <p:cBhvr>
                                        <p:cTn id="30" dur="1000"/>
                                        <p:tgtEl>
                                          <p:spTgt spid="259075">
                                            <p:txEl>
                                              <p:pRg st="3" end="3"/>
                                            </p:txEl>
                                          </p:spTgt>
                                        </p:tgtEl>
                                      </p:cBhvr>
                                    </p:animEffect>
                                    <p:anim calcmode="lin" valueType="num">
                                      <p:cBhvr>
                                        <p:cTn id="31" dur="1000" fill="hold"/>
                                        <p:tgtEl>
                                          <p:spTgt spid="259075">
                                            <p:txEl>
                                              <p:pRg st="3" end="3"/>
                                            </p:txEl>
                                          </p:spTgt>
                                        </p:tgtEl>
                                        <p:attrNameLst>
                                          <p:attrName>ppt_x</p:attrName>
                                        </p:attrNameLst>
                                      </p:cBhvr>
                                      <p:tavLst>
                                        <p:tav tm="0">
                                          <p:val>
                                            <p:strVal val="#ppt_x-.1"/>
                                          </p:val>
                                        </p:tav>
                                        <p:tav tm="100000">
                                          <p:val>
                                            <p:strVal val="#ppt_x"/>
                                          </p:val>
                                        </p:tav>
                                      </p:tavLst>
                                    </p:anim>
                                    <p:anim calcmode="lin" valueType="num">
                                      <p:cBhvr>
                                        <p:cTn id="32" dur="1000" fill="hold"/>
                                        <p:tgtEl>
                                          <p:spTgt spid="2590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4" grpId="0"/>
      <p:bldP spid="259075"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0098" name="Rectangle 2"/>
          <p:cNvSpPr>
            <a:spLocks noGrp="1" noRot="1" noChangeArrowheads="1"/>
          </p:cNvSpPr>
          <p:nvPr>
            <p:ph type="title"/>
          </p:nvPr>
        </p:nvSpPr>
        <p:spPr>
          <a:xfrm>
            <a:off x="1369219" y="1028700"/>
            <a:ext cx="6443663" cy="726281"/>
          </a:xfrm>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60099" name="Rectangle 3"/>
          <p:cNvSpPr>
            <a:spLocks noGrp="1" noRot="1" noChangeArrowheads="1"/>
          </p:cNvSpPr>
          <p:nvPr>
            <p:ph type="body" idx="1"/>
          </p:nvPr>
        </p:nvSpPr>
        <p:spPr>
          <a:xfrm>
            <a:off x="1331119" y="1808560"/>
            <a:ext cx="6443663" cy="3636169"/>
          </a:xfrm>
        </p:spPr>
        <p:txBody>
          <a:bodyPr/>
          <a:lstStyle/>
          <a:p>
            <a:pPr>
              <a:lnSpc>
                <a:spcPct val="90000"/>
              </a:lnSpc>
              <a:buFont typeface="Wingdings" panose="05000000000000000000" pitchFamily="2" charset="2"/>
              <a:buNone/>
            </a:pPr>
            <a:r>
              <a:rPr lang="en-US" altLang="zh-CN" sz="2700">
                <a:solidFill>
                  <a:srgbClr val="FFFF00"/>
                </a:solidFill>
              </a:rPr>
              <a:t>16</a:t>
            </a:r>
            <a:r>
              <a:rPr lang="zh-CN" altLang="en-US" sz="2700">
                <a:solidFill>
                  <a:srgbClr val="FFFF00"/>
                </a:solidFill>
              </a:rPr>
              <a:t>、能耗严重超标的情况</a:t>
            </a:r>
          </a:p>
          <a:p>
            <a:pPr>
              <a:lnSpc>
                <a:spcPct val="90000"/>
              </a:lnSpc>
              <a:buFont typeface="Wingdings" panose="05000000000000000000" pitchFamily="2" charset="2"/>
              <a:buNone/>
            </a:pPr>
            <a:r>
              <a:rPr lang="zh-CN" altLang="en-US" sz="3300">
                <a:solidFill>
                  <a:srgbClr val="FF0000"/>
                </a:solidFill>
                <a:effectLst/>
              </a:rPr>
              <a:t>  </a:t>
            </a:r>
            <a:r>
              <a:rPr lang="zh-CN" altLang="en-US" sz="3300" b="1">
                <a:solidFill>
                  <a:srgbClr val="FF0000"/>
                </a:solidFill>
                <a:effectLst/>
              </a:rPr>
              <a:t>☆</a:t>
            </a:r>
            <a:r>
              <a:rPr lang="zh-CN" altLang="en-US" sz="2700" b="1">
                <a:solidFill>
                  <a:schemeClr val="hlink"/>
                </a:solidFill>
              </a:rPr>
              <a:t>生产、使用国家产业政策明令淘汰的，耗能高的特种设备产品或部件；</a:t>
            </a:r>
          </a:p>
          <a:p>
            <a:pPr>
              <a:lnSpc>
                <a:spcPct val="90000"/>
              </a:lnSpc>
              <a:buFont typeface="Wingdings" panose="05000000000000000000" pitchFamily="2" charset="2"/>
              <a:buNone/>
            </a:pPr>
            <a:r>
              <a:rPr lang="zh-CN" altLang="en-US" sz="3300" b="1">
                <a:solidFill>
                  <a:srgbClr val="FF0000"/>
                </a:solidFill>
                <a:effectLst/>
              </a:rPr>
              <a:t>  ☆</a:t>
            </a:r>
            <a:r>
              <a:rPr lang="zh-CN" altLang="en-US" sz="2700" b="1">
                <a:solidFill>
                  <a:schemeClr val="hlink"/>
                </a:solidFill>
              </a:rPr>
              <a:t>特种设备运行能效严重低于相应安全技术规范或国家、行业标准的要求；</a:t>
            </a:r>
          </a:p>
          <a:p>
            <a:pPr>
              <a:lnSpc>
                <a:spcPct val="90000"/>
              </a:lnSpc>
              <a:buFont typeface="Wingdings" panose="05000000000000000000" pitchFamily="2" charset="2"/>
              <a:buNone/>
            </a:pPr>
            <a:r>
              <a:rPr lang="zh-CN" altLang="en-US" sz="3300" b="1">
                <a:solidFill>
                  <a:srgbClr val="FF0000"/>
                </a:solidFill>
                <a:effectLst/>
              </a:rPr>
              <a:t>  ☆</a:t>
            </a:r>
            <a:r>
              <a:rPr lang="zh-CN" altLang="en-US" sz="2700" b="1">
                <a:solidFill>
                  <a:schemeClr val="hlink"/>
                </a:solidFill>
              </a:rPr>
              <a:t>特种设备长期在严重偏离特种设备设计能效工况范围运行，且单位耗能超过同类特种设备。</a:t>
            </a:r>
            <a:r>
              <a:rPr lang="zh-CN" altLang="en-US"/>
              <a:t> </a:t>
            </a:r>
            <a:r>
              <a:rPr lang="zh-CN" altLang="en-US" sz="2700"/>
              <a:t> </a:t>
            </a:r>
          </a:p>
          <a:p>
            <a:pPr>
              <a:lnSpc>
                <a:spcPct val="90000"/>
              </a:lnSpc>
              <a:buFont typeface="Wingdings" panose="05000000000000000000" pitchFamily="2" charset="2"/>
              <a:buNone/>
            </a:pPr>
            <a:endParaRPr lang="en-US" altLang="zh-CN" sz="2700"/>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第47页/共55页</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fade">
                                      <p:cBhvr>
                                        <p:cTn id="7" dur="2000"/>
                                        <p:tgtEl>
                                          <p:spTgt spid="2600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099"/>
                                        </p:tgtEl>
                                        <p:attrNameLst>
                                          <p:attrName>style.visibility</p:attrName>
                                        </p:attrNameLst>
                                      </p:cBhvr>
                                      <p:to>
                                        <p:strVal val="visible"/>
                                      </p:to>
                                    </p:set>
                                    <p:animEffect transition="in" filter="fade">
                                      <p:cBhvr>
                                        <p:cTn id="10" dur="2000"/>
                                        <p:tgtEl>
                                          <p:spTgt spid="260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Grp="1" noRot="1" noChangeArrowheads="1"/>
          </p:cNvSpPr>
          <p:nvPr>
            <p:ph type="title"/>
          </p:nvPr>
        </p:nvSpPr>
        <p:spPr>
          <a:xfrm>
            <a:off x="1369219" y="1028700"/>
            <a:ext cx="6497241" cy="509588"/>
          </a:xfrm>
        </p:spPr>
        <p:txBody>
          <a:bodyPr/>
          <a:lstStyle/>
          <a:p>
            <a:r>
              <a:rPr lang="zh-CN" altLang="en-US" sz="3600">
                <a:solidFill>
                  <a:srgbClr val="66FF33"/>
                </a:solidFill>
                <a:latin typeface="黑体" panose="02010609060101010101" pitchFamily="49" charset="-122"/>
                <a:ea typeface="黑体" panose="02010609060101010101" pitchFamily="49" charset="-122"/>
              </a:rPr>
              <a:t>五</a:t>
            </a:r>
            <a:r>
              <a:rPr lang="zh-CN" altLang="en-US">
                <a:solidFill>
                  <a:srgbClr val="66FF33"/>
                </a:solidFill>
                <a:latin typeface="黑体" panose="02010609060101010101" pitchFamily="49" charset="-122"/>
                <a:ea typeface="黑体" panose="02010609060101010101" pitchFamily="49" charset="-122"/>
              </a:rPr>
              <a:t>、监管办法几点说明</a:t>
            </a:r>
          </a:p>
        </p:txBody>
      </p:sp>
      <p:sp>
        <p:nvSpPr>
          <p:cNvPr id="262147" name="Rectangle 3"/>
          <p:cNvSpPr>
            <a:spLocks noGrp="1" noRot="1" noChangeArrowheads="1"/>
          </p:cNvSpPr>
          <p:nvPr>
            <p:ph type="body" idx="1"/>
          </p:nvPr>
        </p:nvSpPr>
        <p:spPr>
          <a:xfrm>
            <a:off x="1277541" y="1701404"/>
            <a:ext cx="6443663" cy="3690938"/>
          </a:xfrm>
        </p:spPr>
        <p:txBody>
          <a:bodyPr/>
          <a:lstStyle/>
          <a:p>
            <a:pPr>
              <a:lnSpc>
                <a:spcPct val="80000"/>
              </a:lnSpc>
              <a:buFont typeface="Wingdings" panose="05000000000000000000" pitchFamily="2" charset="2"/>
              <a:buNone/>
            </a:pPr>
            <a:r>
              <a:rPr lang="en-US" altLang="zh-CN" sz="3300">
                <a:solidFill>
                  <a:srgbClr val="FFFF00"/>
                </a:solidFill>
              </a:rPr>
              <a:t>17</a:t>
            </a:r>
            <a:r>
              <a:rPr lang="zh-CN" altLang="en-US" sz="3300">
                <a:solidFill>
                  <a:srgbClr val="FFFF00"/>
                </a:solidFill>
              </a:rPr>
              <a:t>、不符合能效指标的四种情况</a:t>
            </a:r>
            <a:r>
              <a:rPr lang="zh-CN" altLang="en-US" sz="3300"/>
              <a:t> </a:t>
            </a:r>
          </a:p>
          <a:p>
            <a:pPr>
              <a:lnSpc>
                <a:spcPct val="80000"/>
              </a:lnSpc>
              <a:buFont typeface="Wingdings" panose="05000000000000000000" pitchFamily="2" charset="2"/>
              <a:buNone/>
            </a:pPr>
            <a:r>
              <a:rPr lang="zh-CN" altLang="en-US" sz="1500"/>
              <a:t>    </a:t>
            </a:r>
          </a:p>
          <a:p>
            <a:pPr>
              <a:lnSpc>
                <a:spcPct val="80000"/>
              </a:lnSpc>
              <a:buFont typeface="Wingdings" panose="05000000000000000000" pitchFamily="2" charset="2"/>
              <a:buNone/>
            </a:pPr>
            <a:r>
              <a:rPr lang="zh-CN" altLang="en-US">
                <a:solidFill>
                  <a:schemeClr val="hlink"/>
                </a:solidFill>
              </a:rPr>
              <a:t>   </a:t>
            </a:r>
            <a:r>
              <a:rPr lang="en-US" altLang="zh-CN" b="1">
                <a:solidFill>
                  <a:srgbClr val="ED1D40"/>
                </a:solidFill>
              </a:rPr>
              <a:t>1</a:t>
            </a:r>
            <a:r>
              <a:rPr lang="zh-CN" altLang="en-US" b="1">
                <a:solidFill>
                  <a:srgbClr val="ED1D40"/>
                </a:solidFill>
              </a:rPr>
              <a:t>、在设计环节</a:t>
            </a:r>
            <a:r>
              <a:rPr lang="zh-CN" altLang="en-US" b="1">
                <a:solidFill>
                  <a:schemeClr val="hlink"/>
                </a:solidFill>
              </a:rPr>
              <a:t>是指高耗能特种设备设计文件鉴定结果表明，特种设备产品、部件设计能效低于相应安全技术规范和标准规定的能效指标要求；</a:t>
            </a:r>
          </a:p>
          <a:p>
            <a:pPr>
              <a:lnSpc>
                <a:spcPct val="80000"/>
              </a:lnSpc>
              <a:buFont typeface="Wingdings" panose="05000000000000000000" pitchFamily="2" charset="2"/>
              <a:buNone/>
            </a:pPr>
            <a:r>
              <a:rPr lang="zh-CN" altLang="en-US" b="1">
                <a:solidFill>
                  <a:schemeClr val="hlink"/>
                </a:solidFill>
              </a:rPr>
              <a:t>    </a:t>
            </a:r>
            <a:r>
              <a:rPr lang="en-US" altLang="zh-CN" b="1">
                <a:solidFill>
                  <a:srgbClr val="ED1D40"/>
                </a:solidFill>
              </a:rPr>
              <a:t>2</a:t>
            </a:r>
            <a:r>
              <a:rPr lang="zh-CN" altLang="en-US" b="1">
                <a:solidFill>
                  <a:srgbClr val="ED1D40"/>
                </a:solidFill>
              </a:rPr>
              <a:t>、在制造环节</a:t>
            </a:r>
            <a:r>
              <a:rPr lang="zh-CN" altLang="en-US" b="1">
                <a:solidFill>
                  <a:schemeClr val="hlink"/>
                </a:solidFill>
              </a:rPr>
              <a:t>是指能效测试结果表明特种设备产品、部件或试制的新产品、新部件能效低于相应安全技术规范和标准要求的能效指标要求，或严重偏离特种设备产品、部件设计能效范围；</a:t>
            </a:r>
          </a:p>
          <a:p>
            <a:pPr>
              <a:lnSpc>
                <a:spcPct val="80000"/>
              </a:lnSpc>
              <a:buFont typeface="Wingdings" panose="05000000000000000000" pitchFamily="2" charset="2"/>
              <a:buNone/>
            </a:pPr>
            <a:endParaRPr lang="en-US" altLang="zh-CN">
              <a:solidFill>
                <a:schemeClr val="hlink"/>
              </a:solidFill>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第48页/共55页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2146"/>
                                        </p:tgtEl>
                                        <p:attrNameLst>
                                          <p:attrName>style.visibility</p:attrName>
                                        </p:attrNameLst>
                                      </p:cBhvr>
                                      <p:to>
                                        <p:strVal val="visible"/>
                                      </p:to>
                                    </p:set>
                                    <p:animEffect transition="in" filter="fade">
                                      <p:cBhvr>
                                        <p:cTn id="7" dur="2000"/>
                                        <p:tgtEl>
                                          <p:spTgt spid="262146"/>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62147">
                                            <p:txEl>
                                              <p:pRg st="0" end="0"/>
                                            </p:txEl>
                                          </p:spTgt>
                                        </p:tgtEl>
                                        <p:attrNameLst>
                                          <p:attrName>style.visibility</p:attrName>
                                        </p:attrNameLst>
                                      </p:cBhvr>
                                      <p:to>
                                        <p:strVal val="visible"/>
                                      </p:to>
                                    </p:set>
                                    <p:animEffect transition="in" filter="wipe(left)">
                                      <p:cBhvr>
                                        <p:cTn id="11" dur="500"/>
                                        <p:tgtEl>
                                          <p:spTgt spid="262147">
                                            <p:txEl>
                                              <p:pRg st="0" end="0"/>
                                            </p:txEl>
                                          </p:spTgt>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62147">
                                            <p:txEl>
                                              <p:pRg st="1" end="1"/>
                                            </p:txEl>
                                          </p:spTgt>
                                        </p:tgtEl>
                                        <p:attrNameLst>
                                          <p:attrName>style.visibility</p:attrName>
                                        </p:attrNameLst>
                                      </p:cBhvr>
                                      <p:to>
                                        <p:strVal val="visible"/>
                                      </p:to>
                                    </p:set>
                                    <p:animEffect transition="in" filter="wipe(left)">
                                      <p:cBhvr>
                                        <p:cTn id="15" dur="500"/>
                                        <p:tgtEl>
                                          <p:spTgt spid="262147">
                                            <p:txEl>
                                              <p:pRg st="1" end="1"/>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62147">
                                            <p:txEl>
                                              <p:pRg st="2" end="2"/>
                                            </p:txEl>
                                          </p:spTgt>
                                        </p:tgtEl>
                                        <p:attrNameLst>
                                          <p:attrName>style.visibility</p:attrName>
                                        </p:attrNameLst>
                                      </p:cBhvr>
                                      <p:to>
                                        <p:strVal val="visible"/>
                                      </p:to>
                                    </p:set>
                                    <p:animEffect transition="in" filter="wipe(left)">
                                      <p:cBhvr>
                                        <p:cTn id="19" dur="500"/>
                                        <p:tgtEl>
                                          <p:spTgt spid="262147">
                                            <p:txEl>
                                              <p:pRg st="2" end="2"/>
                                            </p:txEl>
                                          </p:spTgt>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262147">
                                            <p:txEl>
                                              <p:pRg st="3" end="3"/>
                                            </p:txEl>
                                          </p:spTgt>
                                        </p:tgtEl>
                                        <p:attrNameLst>
                                          <p:attrName>style.visibility</p:attrName>
                                        </p:attrNameLst>
                                      </p:cBhvr>
                                      <p:to>
                                        <p:strVal val="visible"/>
                                      </p:to>
                                    </p:set>
                                    <p:animEffect transition="in" filter="wipe(left)">
                                      <p:cBhvr>
                                        <p:cTn id="23" dur="500"/>
                                        <p:tgtEl>
                                          <p:spTgt spid="262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p:bldP spid="262147" grpId="0" build="p"/>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Rot="1" noChangeArrowheads="1"/>
          </p:cNvSpPr>
          <p:nvPr>
            <p:ph type="title"/>
          </p:nvPr>
        </p:nvSpPr>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263171" name="Rectangle 3"/>
          <p:cNvSpPr>
            <a:spLocks noGrp="1" noRot="1" noChangeArrowheads="1"/>
          </p:cNvSpPr>
          <p:nvPr>
            <p:ph type="body" idx="1"/>
          </p:nvPr>
        </p:nvSpPr>
        <p:spPr>
          <a:xfrm>
            <a:off x="1331119" y="1916906"/>
            <a:ext cx="6481763" cy="3726656"/>
          </a:xfrm>
        </p:spPr>
        <p:txBody>
          <a:bodyPr/>
          <a:lstStyle/>
          <a:p>
            <a:pPr>
              <a:lnSpc>
                <a:spcPct val="80000"/>
              </a:lnSpc>
              <a:buFont typeface="Wingdings" panose="05000000000000000000" pitchFamily="2" charset="2"/>
              <a:buNone/>
            </a:pPr>
            <a:r>
              <a:rPr lang="en-US" altLang="zh-CN" sz="2700"/>
              <a:t>   </a:t>
            </a:r>
            <a:r>
              <a:rPr lang="en-US" altLang="zh-CN" sz="2700" b="1">
                <a:solidFill>
                  <a:srgbClr val="ED1D40"/>
                </a:solidFill>
              </a:rPr>
              <a:t>3</a:t>
            </a:r>
            <a:r>
              <a:rPr lang="zh-CN" altLang="en-US" sz="2700" b="1">
                <a:solidFill>
                  <a:srgbClr val="ED1D40"/>
                </a:solidFill>
              </a:rPr>
              <a:t>、在安装、改造、维修环节</a:t>
            </a:r>
            <a:r>
              <a:rPr lang="zh-CN" altLang="en-US" sz="2700" b="1">
                <a:solidFill>
                  <a:schemeClr val="hlink"/>
                </a:solidFill>
              </a:rPr>
              <a:t>是指安装、改造、维修后的能效测试结果表明高耗能特种设备能效低于相应安全技术规范和标准要求的能效指标要求，或严重低于特种设备产品能效测试结果；</a:t>
            </a:r>
          </a:p>
          <a:p>
            <a:pPr>
              <a:lnSpc>
                <a:spcPct val="80000"/>
              </a:lnSpc>
              <a:buFont typeface="Wingdings" panose="05000000000000000000" pitchFamily="2" charset="2"/>
              <a:buNone/>
            </a:pPr>
            <a:r>
              <a:rPr lang="zh-CN" altLang="en-US" sz="2700" b="1">
                <a:solidFill>
                  <a:schemeClr val="hlink"/>
                </a:solidFill>
              </a:rPr>
              <a:t>    </a:t>
            </a:r>
            <a:r>
              <a:rPr lang="en-US" altLang="zh-CN" sz="2700" b="1">
                <a:solidFill>
                  <a:srgbClr val="ED1D40"/>
                </a:solidFill>
              </a:rPr>
              <a:t>4</a:t>
            </a:r>
            <a:r>
              <a:rPr lang="zh-CN" altLang="en-US" sz="2700" b="1">
                <a:solidFill>
                  <a:srgbClr val="ED1D40"/>
                </a:solidFill>
              </a:rPr>
              <a:t>、在使用环节</a:t>
            </a:r>
            <a:r>
              <a:rPr lang="zh-CN" altLang="en-US" sz="2700" b="1">
                <a:solidFill>
                  <a:schemeClr val="hlink"/>
                </a:solidFill>
              </a:rPr>
              <a:t>是指特种设备运行能效低于相应安全技术规范和标准要求的能效指标要求，或特种设备长期在严重偏离特种设备设计能效工况范围运行</a:t>
            </a:r>
            <a:r>
              <a:rPr lang="zh-CN" altLang="en-US" sz="2700"/>
              <a:t> </a:t>
            </a:r>
          </a:p>
          <a:p>
            <a:pPr>
              <a:lnSpc>
                <a:spcPct val="80000"/>
              </a:lnSpc>
              <a:buFont typeface="Wingdings" panose="05000000000000000000" pitchFamily="2" charset="2"/>
              <a:buNone/>
            </a:pPr>
            <a:endParaRPr lang="en-US" altLang="zh-CN" sz="1500"/>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第49页/共55页</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indefinite" fill="hold">
                                          <p:stCondLst>
                                            <p:cond delay="0"/>
                                          </p:stCondLst>
                                        </p:cTn>
                                        <p:tgtEl>
                                          <p:spTgt spid="263170"/>
                                        </p:tgtEl>
                                        <p:attrNameLst>
                                          <p:attrName>style.visibility</p:attrName>
                                        </p:attrNameLst>
                                      </p:cBhvr>
                                      <p:to>
                                        <p:strVal val="visible"/>
                                      </p:to>
                                    </p:set>
                                    <p:anim calcmode="lin" valueType="num">
                                      <p:cBhvr>
                                        <p:cTn id="7" dur="2000" fill="hold"/>
                                        <p:tgtEl>
                                          <p:spTgt spid="263170"/>
                                        </p:tgtEl>
                                        <p:attrNameLst>
                                          <p:attrName>ppt_w</p:attrName>
                                        </p:attrNameLst>
                                      </p:cBhvr>
                                      <p:tavLst>
                                        <p:tav tm="0">
                                          <p:val>
                                            <p:strVal val="#ppt_w"/>
                                          </p:val>
                                        </p:tav>
                                        <p:tav tm="100000">
                                          <p:val>
                                            <p:strVal val="#ppt_w"/>
                                          </p:val>
                                        </p:tav>
                                      </p:tavLst>
                                    </p:anim>
                                    <p:anim calcmode="lin" valueType="num">
                                      <p:cBhvr>
                                        <p:cTn id="8" dur="2000" fill="hold"/>
                                        <p:tgtEl>
                                          <p:spTgt spid="263170"/>
                                        </p:tgtEl>
                                        <p:attrNameLst>
                                          <p:attrName>ppt_h</p:attrName>
                                        </p:attrNameLst>
                                      </p:cBhvr>
                                      <p:tavLst>
                                        <p:tav tm="0">
                                          <p:val>
                                            <p:strVal val="#ppt_h"/>
                                          </p:val>
                                        </p:tav>
                                        <p:tav tm="29800">
                                          <p:val>
                                            <p:strVal val="#ppt_h/2"/>
                                          </p:val>
                                        </p:tav>
                                        <p:tav tm="39800">
                                          <p:val>
                                            <p:strVal val="#ppt_h"/>
                                          </p:val>
                                        </p:tav>
                                        <p:tav tm="50000">
                                          <p:val>
                                            <p:strVal val="#ppt_h/2"/>
                                          </p:val>
                                        </p:tav>
                                        <p:tav tm="59700">
                                          <p:val>
                                            <p:strVal val="#ppt_h"/>
                                          </p:val>
                                        </p:tav>
                                        <p:tav tm="69800">
                                          <p:val>
                                            <p:strVal val="#ppt_h/2"/>
                                          </p:val>
                                        </p:tav>
                                        <p:tav tm="79900">
                                          <p:val>
                                            <p:strVal val="#ppt_h"/>
                                          </p:val>
                                        </p:tav>
                                        <p:tav tm="100000">
                                          <p:val>
                                            <p:strVal val="#ppt_h"/>
                                          </p:val>
                                        </p:tav>
                                      </p:tavLst>
                                    </p:anim>
                                    <p:anim calcmode="lin" valueType="num">
                                      <p:cBhvr>
                                        <p:cTn id="9" dur="2000" fill="hold"/>
                                        <p:tgtEl>
                                          <p:spTgt spid="263170"/>
                                        </p:tgtEl>
                                        <p:attrNameLst>
                                          <p:attrName>ppt_x</p:attrName>
                                        </p:attrNameLst>
                                      </p:cBhvr>
                                      <p:tavLst>
                                        <p:tav tm="0">
                                          <p:val>
                                            <p:strVal val="#ppt_x-.4"/>
                                          </p:val>
                                        </p:tav>
                                        <p:tav tm="100000">
                                          <p:val>
                                            <p:strVal val="#ppt_x"/>
                                          </p:val>
                                        </p:tav>
                                      </p:tavLst>
                                    </p:anim>
                                    <p:anim calcmode="lin" valueType="num">
                                      <p:cBhvr>
                                        <p:cTn id="10" dur="2000" fill="hold"/>
                                        <p:tgtEl>
                                          <p:spTgt spid="263170"/>
                                        </p:tgtEl>
                                        <p:attrNameLst>
                                          <p:attrName>ppt_y</p:attrName>
                                        </p:attrNameLst>
                                      </p:cBhvr>
                                      <p:tavLst>
                                        <p:tav tm="0">
                                          <p:val>
                                            <p:strVal val="#ppt_y-.5"/>
                                          </p:val>
                                        </p:tav>
                                        <p:tav tm="19900">
                                          <p:val>
                                            <p:strVal val="#ppt_y-.2"/>
                                          </p:val>
                                        </p:tav>
                                        <p:tav tm="29800">
                                          <p:val>
                                            <p:strVal val="#ppt_y"/>
                                          </p:val>
                                        </p:tav>
                                        <p:tav tm="39800">
                                          <p:val>
                                            <p:strVal val="#ppt_y-.15"/>
                                          </p:val>
                                        </p:tav>
                                        <p:tav tm="50000">
                                          <p:val>
                                            <p:strVal val="#ppt_y"/>
                                          </p:val>
                                        </p:tav>
                                        <p:tav tm="59700">
                                          <p:val>
                                            <p:strVal val="#ppt_y-.1"/>
                                          </p:val>
                                        </p:tav>
                                        <p:tav tm="69800">
                                          <p:val>
                                            <p:strVal val="#ppt_y"/>
                                          </p:val>
                                        </p:tav>
                                        <p:tav tm="79900">
                                          <p:val>
                                            <p:strVal val="#ppt_y-.05"/>
                                          </p:val>
                                        </p:tav>
                                        <p:tav tm="100000">
                                          <p:val>
                                            <p:strVal val="#ppt_y"/>
                                          </p:val>
                                        </p:tav>
                                      </p:tavLst>
                                    </p:anim>
                                  </p:childTnLst>
                                </p:cTn>
                              </p:par>
                            </p:childTnLst>
                          </p:cTn>
                        </p:par>
                        <p:par>
                          <p:cTn id="11" fill="hold">
                            <p:stCondLst>
                              <p:cond delay="2000"/>
                            </p:stCondLst>
                            <p:childTnLst>
                              <p:par>
                                <p:cTn id="12" presetID="40" presetClass="entr" presetSubtype="0" fill="hold" grpId="0" nodeType="afterEffect">
                                  <p:stCondLst>
                                    <p:cond delay="0"/>
                                  </p:stCondLst>
                                  <p:iterate type="lt">
                                    <p:tmPct val="10000"/>
                                  </p:iterate>
                                  <p:childTnLst>
                                    <p:set>
                                      <p:cBhvr>
                                        <p:cTn id="13" dur="indefinite" fill="hold">
                                          <p:stCondLst>
                                            <p:cond delay="0"/>
                                          </p:stCondLst>
                                        </p:cTn>
                                        <p:tgtEl>
                                          <p:spTgt spid="263171">
                                            <p:txEl>
                                              <p:pRg st="0" end="0"/>
                                            </p:txEl>
                                          </p:spTgt>
                                        </p:tgtEl>
                                        <p:attrNameLst>
                                          <p:attrName>style.visibility</p:attrName>
                                        </p:attrNameLst>
                                      </p:cBhvr>
                                      <p:to>
                                        <p:strVal val="visible"/>
                                      </p:to>
                                    </p:set>
                                    <p:animEffect transition="in" filter="fade">
                                      <p:cBhvr>
                                        <p:cTn id="14" dur="500">
                                          <p:stCondLst>
                                            <p:cond delay="0"/>
                                          </p:stCondLst>
                                        </p:cTn>
                                        <p:tgtEl>
                                          <p:spTgt spid="263171">
                                            <p:txEl>
                                              <p:pRg st="0" end="0"/>
                                            </p:txEl>
                                          </p:spTgt>
                                        </p:tgtEl>
                                      </p:cBhvr>
                                    </p:animEffect>
                                    <p:anim calcmode="lin" valueType="num">
                                      <p:cBhvr>
                                        <p:cTn id="15" dur="500" fill="hold">
                                          <p:stCondLst>
                                            <p:cond delay="0"/>
                                          </p:stCondLst>
                                        </p:cTn>
                                        <p:tgtEl>
                                          <p:spTgt spid="263171">
                                            <p:txEl>
                                              <p:pRg st="0" end="0"/>
                                            </p:txEl>
                                          </p:spTgt>
                                        </p:tgtEl>
                                        <p:attrNameLst>
                                          <p:attrName>ppt_x</p:attrName>
                                        </p:attrNameLst>
                                      </p:cBhvr>
                                      <p:tavLst>
                                        <p:tav tm="0">
                                          <p:val>
                                            <p:strVal val="#ppt_x-.1"/>
                                          </p:val>
                                        </p:tav>
                                        <p:tav tm="100000">
                                          <p:val>
                                            <p:strVal val="#ppt_x"/>
                                          </p:val>
                                        </p:tav>
                                      </p:tavLst>
                                    </p:anim>
                                    <p:anim calcmode="lin" valueType="num">
                                      <p:cBhvr>
                                        <p:cTn id="16" dur="500" fill="hold">
                                          <p:stCondLst>
                                            <p:cond delay="0"/>
                                          </p:stCondLst>
                                        </p:cTn>
                                        <p:tgtEl>
                                          <p:spTgt spid="263171">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4750"/>
                            </p:stCondLst>
                            <p:childTnLst>
                              <p:par>
                                <p:cTn id="18" presetID="40" presetClass="entr" presetSubtype="0" fill="hold" grpId="0" nodeType="afterEffect">
                                  <p:stCondLst>
                                    <p:cond delay="0"/>
                                  </p:stCondLst>
                                  <p:iterate type="lt">
                                    <p:tmPct val="10000"/>
                                  </p:iterate>
                                  <p:childTnLst>
                                    <p:set>
                                      <p:cBhvr>
                                        <p:cTn id="19" dur="indefinite" fill="hold">
                                          <p:stCondLst>
                                            <p:cond delay="0"/>
                                          </p:stCondLst>
                                        </p:cTn>
                                        <p:tgtEl>
                                          <p:spTgt spid="263171">
                                            <p:txEl>
                                              <p:pRg st="1" end="1"/>
                                            </p:txEl>
                                          </p:spTgt>
                                        </p:tgtEl>
                                        <p:attrNameLst>
                                          <p:attrName>style.visibility</p:attrName>
                                        </p:attrNameLst>
                                      </p:cBhvr>
                                      <p:to>
                                        <p:strVal val="visible"/>
                                      </p:to>
                                    </p:set>
                                    <p:animEffect transition="in" filter="fade">
                                      <p:cBhvr>
                                        <p:cTn id="20" dur="500">
                                          <p:stCondLst>
                                            <p:cond delay="0"/>
                                          </p:stCondLst>
                                        </p:cTn>
                                        <p:tgtEl>
                                          <p:spTgt spid="263171">
                                            <p:txEl>
                                              <p:pRg st="1" end="1"/>
                                            </p:txEl>
                                          </p:spTgt>
                                        </p:tgtEl>
                                      </p:cBhvr>
                                    </p:animEffect>
                                    <p:anim calcmode="lin" valueType="num">
                                      <p:cBhvr>
                                        <p:cTn id="21" dur="500" fill="hold">
                                          <p:stCondLst>
                                            <p:cond delay="0"/>
                                          </p:stCondLst>
                                        </p:cTn>
                                        <p:tgtEl>
                                          <p:spTgt spid="263171">
                                            <p:txEl>
                                              <p:pRg st="1" end="1"/>
                                            </p:txEl>
                                          </p:spTgt>
                                        </p:tgtEl>
                                        <p:attrNameLst>
                                          <p:attrName>ppt_x</p:attrName>
                                        </p:attrNameLst>
                                      </p:cBhvr>
                                      <p:tavLst>
                                        <p:tav tm="0">
                                          <p:val>
                                            <p:strVal val="#ppt_x-.1"/>
                                          </p:val>
                                        </p:tav>
                                        <p:tav tm="100000">
                                          <p:val>
                                            <p:strVal val="#ppt_x"/>
                                          </p:val>
                                        </p:tav>
                                      </p:tavLst>
                                    </p:anim>
                                    <p:anim calcmode="lin" valueType="num">
                                      <p:cBhvr>
                                        <p:cTn id="22" dur="500" fill="hold">
                                          <p:stCondLst>
                                            <p:cond delay="0"/>
                                          </p:stCondLst>
                                        </p:cTn>
                                        <p:tgtEl>
                                          <p:spTgt spid="2631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p:bldP spid="263171" grpId="0" build="p"/>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Rectangle 2"/>
          <p:cNvSpPr>
            <a:spLocks noGrp="1" noRot="1" noChangeArrowheads="1"/>
          </p:cNvSpPr>
          <p:nvPr>
            <p:ph type="title"/>
          </p:nvPr>
        </p:nvSpPr>
        <p:spPr>
          <a:xfrm>
            <a:off x="1547813" y="1107281"/>
            <a:ext cx="6284119" cy="492919"/>
          </a:xfrm>
        </p:spPr>
        <p:txBody>
          <a:bodyPr/>
          <a:lstStyle/>
          <a:p>
            <a:r>
              <a:rPr lang="zh-CN" altLang="en-US" sz="3600">
                <a:solidFill>
                  <a:srgbClr val="66FF33"/>
                </a:solidFill>
                <a:latin typeface="黑体" panose="02010609060101010101" pitchFamily="49" charset="-122"/>
                <a:ea typeface="黑体" panose="02010609060101010101" pitchFamily="49" charset="-122"/>
              </a:rPr>
              <a:t>五、监管办法几点说明</a:t>
            </a:r>
          </a:p>
        </p:txBody>
      </p:sp>
      <p:sp>
        <p:nvSpPr>
          <p:cNvPr id="143363" name="Rectangle 3"/>
          <p:cNvSpPr>
            <a:spLocks noGrp="1" noRot="1" noChangeArrowheads="1"/>
          </p:cNvSpPr>
          <p:nvPr>
            <p:ph type="body" idx="1"/>
          </p:nvPr>
        </p:nvSpPr>
        <p:spPr>
          <a:xfrm>
            <a:off x="1439466" y="1916906"/>
            <a:ext cx="6332934" cy="3683794"/>
          </a:xfrm>
        </p:spPr>
        <p:txBody>
          <a:bodyPr/>
          <a:lstStyle/>
          <a:p>
            <a:pPr marL="609600" indent="-609600">
              <a:buFont typeface="Wingdings" panose="05000000000000000000" pitchFamily="2" charset="2"/>
              <a:buNone/>
            </a:pPr>
            <a:r>
              <a:rPr lang="en-US" altLang="zh-CN">
                <a:solidFill>
                  <a:srgbClr val="FFFF00"/>
                </a:solidFill>
                <a:latin typeface="黑体" panose="02010609060101010101" pitchFamily="49" charset="-122"/>
                <a:ea typeface="黑体" panose="02010609060101010101" pitchFamily="49" charset="-122"/>
              </a:rPr>
              <a:t>18</a:t>
            </a:r>
            <a:r>
              <a:rPr lang="zh-CN" altLang="en-US">
                <a:solidFill>
                  <a:srgbClr val="FFFF00"/>
                </a:solidFill>
                <a:latin typeface="黑体" panose="02010609060101010101" pitchFamily="49" charset="-122"/>
                <a:ea typeface="黑体" panose="02010609060101010101" pitchFamily="49" charset="-122"/>
              </a:rPr>
              <a:t>、</a:t>
            </a:r>
            <a:r>
              <a:rPr lang="zh-CN" altLang="en-US" b="1">
                <a:solidFill>
                  <a:srgbClr val="FFFF00"/>
                </a:solidFill>
              </a:rPr>
              <a:t>关于违规处罚问题</a:t>
            </a:r>
            <a:r>
              <a:rPr lang="zh-CN" altLang="en-US" sz="2100"/>
              <a:t> </a:t>
            </a:r>
          </a:p>
          <a:p>
            <a:pPr marL="609600" indent="-609600">
              <a:buFont typeface="Wingdings" panose="05000000000000000000" pitchFamily="2" charset="2"/>
              <a:buNone/>
            </a:pPr>
            <a:r>
              <a:rPr lang="zh-CN" altLang="en-US" sz="2100"/>
              <a:t>    </a:t>
            </a:r>
            <a:r>
              <a:rPr lang="en-US" altLang="zh-CN" sz="2100" b="1">
                <a:solidFill>
                  <a:schemeClr val="hlink"/>
                </a:solidFill>
              </a:rPr>
              <a:t>《</a:t>
            </a:r>
            <a:r>
              <a:rPr lang="zh-CN" altLang="en-US" sz="2100" b="1">
                <a:solidFill>
                  <a:schemeClr val="hlink"/>
                </a:solidFill>
              </a:rPr>
              <a:t>办法</a:t>
            </a:r>
            <a:r>
              <a:rPr lang="en-US" altLang="zh-CN" sz="2100" b="1">
                <a:solidFill>
                  <a:schemeClr val="hlink"/>
                </a:solidFill>
              </a:rPr>
              <a:t>》</a:t>
            </a:r>
            <a:r>
              <a:rPr lang="zh-CN" altLang="en-US" sz="2100" b="1">
                <a:solidFill>
                  <a:schemeClr val="hlink"/>
                </a:solidFill>
              </a:rPr>
              <a:t>对高耗能特种设备的节能监管提出了明确要求，特种设备的生产单位、使用单位以及检验检测机构都应当严格执行，出现违规应当受到处罚。但考虑到节能监管工作刚起步，特别是作为节能工作主体企业的节能意识还有待进一步加强，需要循序渐进的过程。因此，</a:t>
            </a:r>
            <a:r>
              <a:rPr lang="zh-CN" altLang="en-US" sz="2100" b="1">
                <a:solidFill>
                  <a:srgbClr val="ED1D40"/>
                </a:solidFill>
              </a:rPr>
              <a:t>处罚的原则</a:t>
            </a:r>
            <a:r>
              <a:rPr lang="zh-CN" altLang="en-US" sz="2100" b="1">
                <a:solidFill>
                  <a:schemeClr val="hlink"/>
                </a:solidFill>
              </a:rPr>
              <a:t>是</a:t>
            </a:r>
            <a:r>
              <a:rPr lang="zh-CN" altLang="en-US" sz="2100" b="1">
                <a:solidFill>
                  <a:srgbClr val="ED1D40"/>
                </a:solidFill>
              </a:rPr>
              <a:t>强化整改，不改再罚</a:t>
            </a:r>
            <a:r>
              <a:rPr lang="zh-CN" altLang="en-US" sz="2100" b="1">
                <a:solidFill>
                  <a:schemeClr val="hlink"/>
                </a:solidFill>
              </a:rPr>
              <a:t>。同时</a:t>
            </a:r>
            <a:r>
              <a:rPr lang="en-US" altLang="zh-CN" sz="2100" b="1">
                <a:solidFill>
                  <a:schemeClr val="hlink"/>
                </a:solidFill>
              </a:rPr>
              <a:t>《</a:t>
            </a:r>
            <a:r>
              <a:rPr lang="zh-CN" altLang="en-US" sz="2100" b="1">
                <a:solidFill>
                  <a:schemeClr val="hlink"/>
                </a:solidFill>
              </a:rPr>
              <a:t>办法</a:t>
            </a:r>
            <a:r>
              <a:rPr lang="en-US" altLang="zh-CN" sz="2100" b="1">
                <a:solidFill>
                  <a:schemeClr val="hlink"/>
                </a:solidFill>
              </a:rPr>
              <a:t>》</a:t>
            </a:r>
            <a:r>
              <a:rPr lang="zh-CN" altLang="en-US" sz="2100" b="1">
                <a:solidFill>
                  <a:schemeClr val="hlink"/>
                </a:solidFill>
              </a:rPr>
              <a:t>严格按照上位法</a:t>
            </a:r>
            <a:r>
              <a:rPr lang="en-US" altLang="zh-CN" sz="2100" b="1">
                <a:solidFill>
                  <a:schemeClr val="hlink"/>
                </a:solidFill>
              </a:rPr>
              <a:t>《</a:t>
            </a:r>
            <a:r>
              <a:rPr lang="zh-CN" altLang="en-US" sz="2100" b="1">
                <a:solidFill>
                  <a:schemeClr val="hlink"/>
                </a:solidFill>
              </a:rPr>
              <a:t>中华人民共和国节约能源法</a:t>
            </a:r>
            <a:r>
              <a:rPr lang="en-US" altLang="zh-CN" sz="2100" b="1">
                <a:solidFill>
                  <a:schemeClr val="hlink"/>
                </a:solidFill>
              </a:rPr>
              <a:t>》</a:t>
            </a:r>
            <a:r>
              <a:rPr lang="zh-CN" altLang="en-US" sz="2100" b="1">
                <a:solidFill>
                  <a:schemeClr val="hlink"/>
                </a:solidFill>
              </a:rPr>
              <a:t>、</a:t>
            </a:r>
            <a:r>
              <a:rPr lang="en-US" altLang="zh-CN" sz="2100" b="1">
                <a:solidFill>
                  <a:schemeClr val="hlink"/>
                </a:solidFill>
              </a:rPr>
              <a:t>《</a:t>
            </a:r>
            <a:r>
              <a:rPr lang="zh-CN" altLang="en-US" sz="2100" b="1">
                <a:solidFill>
                  <a:schemeClr val="hlink"/>
                </a:solidFill>
              </a:rPr>
              <a:t>特种设备安全监察条例</a:t>
            </a:r>
            <a:r>
              <a:rPr lang="en-US" altLang="zh-CN" sz="2100" b="1">
                <a:solidFill>
                  <a:schemeClr val="hlink"/>
                </a:solidFill>
              </a:rPr>
              <a:t>》</a:t>
            </a:r>
            <a:r>
              <a:rPr lang="zh-CN" altLang="en-US" sz="2100" b="1">
                <a:solidFill>
                  <a:schemeClr val="hlink"/>
                </a:solidFill>
              </a:rPr>
              <a:t>的规定进行设罚。</a:t>
            </a:r>
            <a:r>
              <a:rPr lang="zh-CN" altLang="en-US" sz="2100">
                <a:solidFill>
                  <a:schemeClr val="hlink"/>
                </a:solidFill>
              </a:rPr>
              <a:t> </a:t>
            </a: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第50页/共55页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43362"/>
                                        </p:tgtEl>
                                        <p:attrNameLst>
                                          <p:attrName>style.visibility</p:attrName>
                                        </p:attrNameLst>
                                      </p:cBhvr>
                                      <p:to>
                                        <p:strVal val="visible"/>
                                      </p:to>
                                    </p:set>
                                    <p:anim calcmode="lin" valueType="num">
                                      <p:cBhvr additive="base">
                                        <p:cTn id="7" dur="500" fill="hold"/>
                                        <p:tgtEl>
                                          <p:spTgt spid="143362"/>
                                        </p:tgtEl>
                                        <p:attrNameLst>
                                          <p:attrName>ppt_x</p:attrName>
                                        </p:attrNameLst>
                                      </p:cBhvr>
                                      <p:tavLst>
                                        <p:tav tm="0">
                                          <p:val>
                                            <p:strVal val="0-#ppt_w/2"/>
                                          </p:val>
                                        </p:tav>
                                        <p:tav tm="100000">
                                          <p:val>
                                            <p:strVal val="#ppt_x"/>
                                          </p:val>
                                        </p:tav>
                                      </p:tavLst>
                                    </p:anim>
                                    <p:anim calcmode="lin" valueType="num">
                                      <p:cBhvr additive="base">
                                        <p:cTn id="8" dur="500" fill="hold"/>
                                        <p:tgtEl>
                                          <p:spTgt spid="14336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43363">
                                            <p:txEl>
                                              <p:pRg st="0" end="0"/>
                                            </p:txEl>
                                          </p:spTgt>
                                        </p:tgtEl>
                                        <p:attrNameLst>
                                          <p:attrName>style.visibility</p:attrName>
                                        </p:attrNameLst>
                                      </p:cBhvr>
                                      <p:to>
                                        <p:strVal val="visible"/>
                                      </p:to>
                                    </p:set>
                                    <p:anim calcmode="lin" valueType="num">
                                      <p:cBhvr additive="base">
                                        <p:cTn id="12" dur="500" fill="hold"/>
                                        <p:tgtEl>
                                          <p:spTgt spid="14336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4336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43363">
                                            <p:txEl>
                                              <p:pRg st="1" end="1"/>
                                            </p:txEl>
                                          </p:spTgt>
                                        </p:tgtEl>
                                        <p:attrNameLst>
                                          <p:attrName>style.visibility</p:attrName>
                                        </p:attrNameLst>
                                      </p:cBhvr>
                                      <p:to>
                                        <p:strVal val="visible"/>
                                      </p:to>
                                    </p:set>
                                    <p:anim calcmode="lin" valueType="num">
                                      <p:cBhvr additive="base">
                                        <p:cTn id="17" dur="500" fill="hold"/>
                                        <p:tgtEl>
                                          <p:spTgt spid="143363">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4336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autoUpdateAnimBg="0"/>
      <p:bldP spid="143363" grpId="0" build="p" autoUpdateAnimBg="0" advAuto="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9138" name="Rectangle 2"/>
          <p:cNvSpPr>
            <a:spLocks noGrp="1" noRot="1" noChangeArrowheads="1"/>
          </p:cNvSpPr>
          <p:nvPr>
            <p:ph type="title"/>
          </p:nvPr>
        </p:nvSpPr>
        <p:spPr>
          <a:xfrm>
            <a:off x="1369219" y="1028700"/>
            <a:ext cx="6346031" cy="685800"/>
          </a:xfrm>
        </p:spPr>
        <p:txBody>
          <a:bodyPr/>
          <a:lstStyle/>
          <a:p>
            <a:r>
              <a:rPr lang="zh-CN" altLang="en-US" sz="3600">
                <a:solidFill>
                  <a:srgbClr val="66FF33"/>
                </a:solidFill>
                <a:latin typeface="黑体" panose="02010609060101010101" pitchFamily="49" charset="-122"/>
                <a:ea typeface="黑体" panose="02010609060101010101" pitchFamily="49" charset="-122"/>
              </a:rPr>
              <a:t>六</a:t>
            </a:r>
            <a:r>
              <a:rPr lang="zh-CN" altLang="en-US">
                <a:solidFill>
                  <a:srgbClr val="66FF33"/>
                </a:solidFill>
                <a:latin typeface="黑体" panose="02010609060101010101" pitchFamily="49" charset="-122"/>
                <a:ea typeface="黑体" panose="02010609060101010101" pitchFamily="49" charset="-122"/>
              </a:rPr>
              <a:t>、</a:t>
            </a:r>
            <a:r>
              <a:rPr lang="zh-CN" altLang="en-US" sz="3600">
                <a:solidFill>
                  <a:srgbClr val="66FF33"/>
                </a:solidFill>
                <a:latin typeface="黑体" panose="02010609060101010101" pitchFamily="49" charset="-122"/>
                <a:ea typeface="黑体" panose="02010609060101010101" pitchFamily="49" charset="-122"/>
              </a:rPr>
              <a:t>国家局近期节能工作动态</a:t>
            </a:r>
          </a:p>
        </p:txBody>
      </p:sp>
      <p:sp>
        <p:nvSpPr>
          <p:cNvPr id="219139" name="Rectangle 3"/>
          <p:cNvSpPr>
            <a:spLocks noGrp="1" noRot="1" noChangeArrowheads="1"/>
          </p:cNvSpPr>
          <p:nvPr>
            <p:ph type="body" idx="1"/>
          </p:nvPr>
        </p:nvSpPr>
        <p:spPr>
          <a:xfrm>
            <a:off x="1371600" y="1828800"/>
            <a:ext cx="6172200" cy="3657600"/>
          </a:xfrm>
        </p:spPr>
        <p:txBody>
          <a:bodyPr/>
          <a:lstStyle/>
          <a:p>
            <a:pPr marL="609600" indent="-609600">
              <a:buFont typeface="Wingdings" panose="05000000000000000000" pitchFamily="2" charset="2"/>
              <a:buNone/>
            </a:pPr>
            <a:r>
              <a:rPr lang="en-US" altLang="zh-CN" sz="2700" b="1">
                <a:solidFill>
                  <a:srgbClr val="FF0000"/>
                </a:solidFill>
                <a:latin typeface="宋体" panose="02010600030101010101" pitchFamily="2" charset="-122"/>
                <a:cs typeface="Times New Roman" panose="02020603050405020304" pitchFamily="18" charset="0"/>
              </a:rPr>
              <a:t>1</a:t>
            </a:r>
            <a:r>
              <a:rPr lang="zh-CN" altLang="en-US" sz="2700" b="1">
                <a:solidFill>
                  <a:srgbClr val="FF0000"/>
                </a:solidFill>
                <a:latin typeface="宋体" panose="02010600030101010101" pitchFamily="2" charset="-122"/>
                <a:cs typeface="Times New Roman" panose="02020603050405020304" pitchFamily="18" charset="0"/>
              </a:rPr>
              <a:t>、锅炉节能</a:t>
            </a:r>
            <a:r>
              <a:rPr lang="zh-CN" altLang="en-US" sz="2700" b="1">
                <a:solidFill>
                  <a:srgbClr val="FF0000"/>
                </a:solidFill>
                <a:latin typeface="Times New Roman" panose="02020603050405020304"/>
                <a:cs typeface="Times New Roman" panose="02020603050405020304" pitchFamily="18" charset="0"/>
              </a:rPr>
              <a:t>“</a:t>
            </a:r>
            <a:r>
              <a:rPr lang="zh-CN" altLang="en-US" sz="2700" b="1">
                <a:solidFill>
                  <a:srgbClr val="FF0000"/>
                </a:solidFill>
                <a:latin typeface="宋体" panose="02010600030101010101" pitchFamily="2" charset="-122"/>
                <a:cs typeface="Times New Roman" panose="02020603050405020304" pitchFamily="18" charset="0"/>
              </a:rPr>
              <a:t>四个五</a:t>
            </a:r>
            <a:r>
              <a:rPr lang="zh-CN" altLang="en-US" sz="2700" b="1">
                <a:solidFill>
                  <a:srgbClr val="FF0000"/>
                </a:solidFill>
                <a:latin typeface="Times New Roman" panose="02020603050405020304"/>
                <a:cs typeface="Times New Roman" panose="02020603050405020304" pitchFamily="18" charset="0"/>
              </a:rPr>
              <a:t>”</a:t>
            </a:r>
            <a:r>
              <a:rPr lang="zh-CN" altLang="en-US" sz="2700" b="1">
                <a:solidFill>
                  <a:srgbClr val="FF0000"/>
                </a:solidFill>
                <a:latin typeface="宋体" panose="02010600030101010101" pitchFamily="2" charset="-122"/>
                <a:cs typeface="Times New Roman" panose="02020603050405020304" pitchFamily="18" charset="0"/>
              </a:rPr>
              <a:t>工程</a:t>
            </a:r>
          </a:p>
          <a:p>
            <a:pPr marL="609600" indent="-609600">
              <a:buFont typeface="Wingdings" panose="05000000000000000000" pitchFamily="2" charset="2"/>
              <a:buNone/>
            </a:pPr>
            <a:r>
              <a:rPr lang="zh-CN" altLang="en-US" sz="2700" b="1">
                <a:solidFill>
                  <a:srgbClr val="FF0000"/>
                </a:solidFill>
                <a:latin typeface="宋体" panose="02010600030101010101" pitchFamily="2" charset="-122"/>
                <a:cs typeface="Times New Roman" panose="02020603050405020304" pitchFamily="18" charset="0"/>
              </a:rPr>
              <a:t>   </a:t>
            </a:r>
            <a:r>
              <a:rPr lang="en-US" altLang="zh-CN" sz="2700" b="1">
                <a:solidFill>
                  <a:srgbClr val="FFFF00"/>
                </a:solidFill>
                <a:latin typeface="宋体" panose="02010600030101010101" pitchFamily="2" charset="-122"/>
                <a:cs typeface="Times New Roman" panose="02020603050405020304" pitchFamily="18" charset="0"/>
              </a:rPr>
              <a:t>5</a:t>
            </a:r>
            <a:r>
              <a:rPr lang="zh-CN" altLang="en-US" sz="2700" b="1">
                <a:solidFill>
                  <a:srgbClr val="FFFF00"/>
                </a:solidFill>
                <a:latin typeface="宋体" panose="02010600030101010101" pitchFamily="2" charset="-122"/>
                <a:cs typeface="Times New Roman" panose="02020603050405020304" pitchFamily="18" charset="0"/>
              </a:rPr>
              <a:t>万个锅炉房管理达标活动</a:t>
            </a:r>
          </a:p>
          <a:p>
            <a:pPr marL="609600" indent="-609600">
              <a:buFont typeface="Wingdings" panose="05000000000000000000" pitchFamily="2" charset="2"/>
              <a:buNone/>
            </a:pPr>
            <a:r>
              <a:rPr lang="zh-CN" altLang="en-US" sz="2700" b="1">
                <a:solidFill>
                  <a:srgbClr val="FFFF00"/>
                </a:solidFill>
                <a:latin typeface="宋体" panose="02010600030101010101" pitchFamily="2" charset="-122"/>
                <a:cs typeface="Times New Roman" panose="02020603050405020304" pitchFamily="18" charset="0"/>
              </a:rPr>
              <a:t>   </a:t>
            </a:r>
            <a:r>
              <a:rPr lang="en-US" altLang="zh-CN" sz="3000" b="1">
                <a:solidFill>
                  <a:srgbClr val="FFFF00"/>
                </a:solidFill>
                <a:latin typeface="宋体" panose="02010600030101010101" pitchFamily="2" charset="-122"/>
              </a:rPr>
              <a:t>50%</a:t>
            </a:r>
            <a:r>
              <a:rPr lang="zh-CN" altLang="en-US" sz="3000" b="1">
                <a:solidFill>
                  <a:srgbClr val="FFFF00"/>
                </a:solidFill>
                <a:latin typeface="宋体" panose="02010600030101010101" pitchFamily="2" charset="-122"/>
              </a:rPr>
              <a:t>以上工业锅炉（</a:t>
            </a:r>
            <a:r>
              <a:rPr lang="en-US" altLang="zh-CN" sz="3000" b="1">
                <a:solidFill>
                  <a:srgbClr val="FFFF00"/>
                </a:solidFill>
                <a:latin typeface="宋体" panose="02010600030101010101" pitchFamily="2" charset="-122"/>
              </a:rPr>
              <a:t>4</a:t>
            </a:r>
            <a:r>
              <a:rPr lang="zh-CN" altLang="en-US" sz="3000" b="1">
                <a:solidFill>
                  <a:srgbClr val="FFFF00"/>
                </a:solidFill>
                <a:latin typeface="宋体" panose="02010600030101010101" pitchFamily="2" charset="-122"/>
              </a:rPr>
              <a:t>吨以上）</a:t>
            </a:r>
            <a:r>
              <a:rPr lang="zh-CN" altLang="en-US" sz="2700" b="1">
                <a:solidFill>
                  <a:srgbClr val="FFFF00"/>
                </a:solidFill>
                <a:latin typeface="宋体" panose="02010600030101010101" pitchFamily="2" charset="-122"/>
                <a:cs typeface="Times New Roman" panose="02020603050405020304" pitchFamily="18" charset="0"/>
              </a:rPr>
              <a:t>水处理达标</a:t>
            </a:r>
          </a:p>
          <a:p>
            <a:pPr marL="609600" indent="-609600">
              <a:buFont typeface="Wingdings" panose="05000000000000000000" pitchFamily="2" charset="2"/>
              <a:buNone/>
            </a:pPr>
            <a:r>
              <a:rPr lang="zh-CN" altLang="en-US" sz="2700" b="1">
                <a:solidFill>
                  <a:srgbClr val="FFFF00"/>
                </a:solidFill>
                <a:latin typeface="宋体" panose="02010600030101010101" pitchFamily="2" charset="-122"/>
                <a:cs typeface="Times New Roman" panose="02020603050405020304" pitchFamily="18" charset="0"/>
              </a:rPr>
              <a:t>   </a:t>
            </a:r>
            <a:r>
              <a:rPr lang="en-US" altLang="zh-CN" sz="2700" b="1">
                <a:solidFill>
                  <a:srgbClr val="FFFF00"/>
                </a:solidFill>
                <a:latin typeface="宋体" panose="02010600030101010101" pitchFamily="2" charset="-122"/>
                <a:cs typeface="Times New Roman" panose="02020603050405020304" pitchFamily="18" charset="0"/>
              </a:rPr>
              <a:t>5000</a:t>
            </a:r>
            <a:r>
              <a:rPr lang="zh-CN" altLang="en-US" sz="2700" b="1">
                <a:solidFill>
                  <a:srgbClr val="FFFF00"/>
                </a:solidFill>
                <a:latin typeface="宋体" panose="02010600030101010101" pitchFamily="2" charset="-122"/>
                <a:cs typeface="Times New Roman" panose="02020603050405020304" pitchFamily="18" charset="0"/>
              </a:rPr>
              <a:t>名节能监管、能效测试人员培训</a:t>
            </a:r>
          </a:p>
          <a:p>
            <a:pPr marL="609600" indent="-609600">
              <a:buFont typeface="Wingdings" panose="05000000000000000000" pitchFamily="2" charset="2"/>
              <a:buNone/>
            </a:pPr>
            <a:r>
              <a:rPr lang="zh-CN" altLang="en-US" sz="2700" b="1">
                <a:solidFill>
                  <a:srgbClr val="FFFF00"/>
                </a:solidFill>
                <a:latin typeface="宋体" panose="02010600030101010101" pitchFamily="2" charset="-122"/>
                <a:cs typeface="Times New Roman" panose="02020603050405020304" pitchFamily="18" charset="0"/>
              </a:rPr>
              <a:t>   </a:t>
            </a:r>
            <a:r>
              <a:rPr lang="en-US" altLang="zh-CN" sz="2700" b="1">
                <a:solidFill>
                  <a:srgbClr val="FFFF00"/>
                </a:solidFill>
                <a:latin typeface="宋体" panose="02010600030101010101" pitchFamily="2" charset="-122"/>
                <a:cs typeface="Times New Roman" panose="02020603050405020304" pitchFamily="18" charset="0"/>
              </a:rPr>
              <a:t>5</a:t>
            </a:r>
            <a:r>
              <a:rPr lang="zh-CN" altLang="en-US" sz="2700" b="1">
                <a:solidFill>
                  <a:srgbClr val="FFFF00"/>
                </a:solidFill>
                <a:latin typeface="宋体" panose="02010600030101010101" pitchFamily="2" charset="-122"/>
                <a:cs typeface="Times New Roman" panose="02020603050405020304" pitchFamily="18" charset="0"/>
              </a:rPr>
              <a:t>项以上节能新技术推广应用</a:t>
            </a:r>
          </a:p>
          <a:p>
            <a:pPr marL="609600" indent="-609600">
              <a:buFont typeface="Wingdings" panose="05000000000000000000" pitchFamily="2" charset="2"/>
              <a:buNone/>
            </a:pPr>
            <a:endParaRPr lang="en-US" altLang="zh-CN" sz="2700" b="1">
              <a:solidFill>
                <a:srgbClr val="FFFF00"/>
              </a:solidFill>
              <a:latin typeface="宋体" panose="02010600030101010101" pitchFamily="2" charset="-122"/>
              <a:cs typeface="Times New Roman" panose="02020603050405020304" pitchFamily="18" charset="0"/>
            </a:endParaRPr>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第51页/共55页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219138"/>
                                        </p:tgtEl>
                                        <p:attrNameLst>
                                          <p:attrName>style.visibility</p:attrName>
                                        </p:attrNameLst>
                                      </p:cBhvr>
                                      <p:to>
                                        <p:strVal val="visible"/>
                                      </p:to>
                                    </p:set>
                                    <p:anim calcmode="lin" valueType="num">
                                      <p:cBhvr additive="base">
                                        <p:cTn id="7" dur="500" fill="hold"/>
                                        <p:tgtEl>
                                          <p:spTgt spid="219138"/>
                                        </p:tgtEl>
                                        <p:attrNameLst>
                                          <p:attrName>ppt_x</p:attrName>
                                        </p:attrNameLst>
                                      </p:cBhvr>
                                      <p:tavLst>
                                        <p:tav tm="0">
                                          <p:val>
                                            <p:strVal val="1+#ppt_w/2"/>
                                          </p:val>
                                        </p:tav>
                                        <p:tav tm="100000">
                                          <p:val>
                                            <p:strVal val="#ppt_x"/>
                                          </p:val>
                                        </p:tav>
                                      </p:tavLst>
                                    </p:anim>
                                    <p:anim calcmode="lin" valueType="num">
                                      <p:cBhvr additive="base">
                                        <p:cTn id="8" dur="500" fill="hold"/>
                                        <p:tgtEl>
                                          <p:spTgt spid="2191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219139">
                                            <p:txEl>
                                              <p:pRg st="0" end="0"/>
                                            </p:txEl>
                                          </p:spTgt>
                                        </p:tgtEl>
                                        <p:attrNameLst>
                                          <p:attrName>style.visibility</p:attrName>
                                        </p:attrNameLst>
                                      </p:cBhvr>
                                      <p:to>
                                        <p:strVal val="visible"/>
                                      </p:to>
                                    </p:set>
                                    <p:anim calcmode="lin" valueType="num">
                                      <p:cBhvr additive="base">
                                        <p:cTn id="12" dur="500" fill="hold"/>
                                        <p:tgtEl>
                                          <p:spTgt spid="219139">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19139">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grpId="0" nodeType="afterEffect">
                                  <p:stCondLst>
                                    <p:cond delay="0"/>
                                  </p:stCondLst>
                                  <p:childTnLst>
                                    <p:set>
                                      <p:cBhvr>
                                        <p:cTn id="16" dur="1" fill="hold">
                                          <p:stCondLst>
                                            <p:cond delay="0"/>
                                          </p:stCondLst>
                                        </p:cTn>
                                        <p:tgtEl>
                                          <p:spTgt spid="219139">
                                            <p:txEl>
                                              <p:pRg st="1" end="1"/>
                                            </p:txEl>
                                          </p:spTgt>
                                        </p:tgtEl>
                                        <p:attrNameLst>
                                          <p:attrName>style.visibility</p:attrName>
                                        </p:attrNameLst>
                                      </p:cBhvr>
                                      <p:to>
                                        <p:strVal val="visible"/>
                                      </p:to>
                                    </p:set>
                                    <p:anim calcmode="lin" valueType="num">
                                      <p:cBhvr additive="base">
                                        <p:cTn id="17" dur="500" fill="hold"/>
                                        <p:tgtEl>
                                          <p:spTgt spid="219139">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19139">
                                            <p:txEl>
                                              <p:pRg st="1" end="1"/>
                                            </p:txEl>
                                          </p:spTgt>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grpId="0" nodeType="afterEffect">
                                  <p:stCondLst>
                                    <p:cond delay="0"/>
                                  </p:stCondLst>
                                  <p:childTnLst>
                                    <p:set>
                                      <p:cBhvr>
                                        <p:cTn id="21" dur="1" fill="hold">
                                          <p:stCondLst>
                                            <p:cond delay="0"/>
                                          </p:stCondLst>
                                        </p:cTn>
                                        <p:tgtEl>
                                          <p:spTgt spid="219139">
                                            <p:txEl>
                                              <p:pRg st="2" end="2"/>
                                            </p:txEl>
                                          </p:spTgt>
                                        </p:tgtEl>
                                        <p:attrNameLst>
                                          <p:attrName>style.visibility</p:attrName>
                                        </p:attrNameLst>
                                      </p:cBhvr>
                                      <p:to>
                                        <p:strVal val="visible"/>
                                      </p:to>
                                    </p:set>
                                    <p:anim calcmode="lin" valueType="num">
                                      <p:cBhvr additive="base">
                                        <p:cTn id="22" dur="500" fill="hold"/>
                                        <p:tgtEl>
                                          <p:spTgt spid="219139">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219139">
                                            <p:txEl>
                                              <p:pRg st="2" end="2"/>
                                            </p:txEl>
                                          </p:spTgt>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grpId="0" nodeType="afterEffect">
                                  <p:stCondLst>
                                    <p:cond delay="0"/>
                                  </p:stCondLst>
                                  <p:childTnLst>
                                    <p:set>
                                      <p:cBhvr>
                                        <p:cTn id="26" dur="1" fill="hold">
                                          <p:stCondLst>
                                            <p:cond delay="0"/>
                                          </p:stCondLst>
                                        </p:cTn>
                                        <p:tgtEl>
                                          <p:spTgt spid="219139">
                                            <p:txEl>
                                              <p:pRg st="3" end="3"/>
                                            </p:txEl>
                                          </p:spTgt>
                                        </p:tgtEl>
                                        <p:attrNameLst>
                                          <p:attrName>style.visibility</p:attrName>
                                        </p:attrNameLst>
                                      </p:cBhvr>
                                      <p:to>
                                        <p:strVal val="visible"/>
                                      </p:to>
                                    </p:set>
                                    <p:anim calcmode="lin" valueType="num">
                                      <p:cBhvr additive="base">
                                        <p:cTn id="27" dur="500" fill="hold"/>
                                        <p:tgtEl>
                                          <p:spTgt spid="219139">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19139">
                                            <p:txEl>
                                              <p:pRg st="3" end="3"/>
                                            </p:txEl>
                                          </p:spTgt>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3" fill="hold" grpId="0" nodeType="afterEffect">
                                  <p:stCondLst>
                                    <p:cond delay="0"/>
                                  </p:stCondLst>
                                  <p:childTnLst>
                                    <p:set>
                                      <p:cBhvr>
                                        <p:cTn id="31" dur="1" fill="hold">
                                          <p:stCondLst>
                                            <p:cond delay="0"/>
                                          </p:stCondLst>
                                        </p:cTn>
                                        <p:tgtEl>
                                          <p:spTgt spid="219139">
                                            <p:txEl>
                                              <p:pRg st="4" end="4"/>
                                            </p:txEl>
                                          </p:spTgt>
                                        </p:tgtEl>
                                        <p:attrNameLst>
                                          <p:attrName>style.visibility</p:attrName>
                                        </p:attrNameLst>
                                      </p:cBhvr>
                                      <p:to>
                                        <p:strVal val="visible"/>
                                      </p:to>
                                    </p:set>
                                    <p:anim calcmode="lin" valueType="num">
                                      <p:cBhvr additive="base">
                                        <p:cTn id="32" dur="500" fill="hold"/>
                                        <p:tgtEl>
                                          <p:spTgt spid="219139">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19139">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autoUpdateAnimBg="0"/>
      <p:bldP spid="219139" grpId="0" build="p" autoUpdateAnimBg="0" advAuto="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7570" name="Rectangle 2"/>
          <p:cNvSpPr>
            <a:spLocks noGrp="1" noRot="1" noChangeArrowheads="1"/>
          </p:cNvSpPr>
          <p:nvPr>
            <p:ph type="title"/>
          </p:nvPr>
        </p:nvSpPr>
        <p:spPr>
          <a:xfrm>
            <a:off x="1369219" y="1028700"/>
            <a:ext cx="6403181" cy="685800"/>
          </a:xfrm>
        </p:spPr>
        <p:txBody>
          <a:bodyPr/>
          <a:lstStyle/>
          <a:p>
            <a:r>
              <a:rPr lang="zh-CN" altLang="en-US" sz="3600">
                <a:solidFill>
                  <a:srgbClr val="66FF33"/>
                </a:solidFill>
                <a:latin typeface="黑体" panose="02010609060101010101" pitchFamily="49" charset="-122"/>
                <a:ea typeface="黑体" panose="02010609060101010101" pitchFamily="49" charset="-122"/>
              </a:rPr>
              <a:t>六</a:t>
            </a:r>
            <a:r>
              <a:rPr lang="zh-CN" altLang="en-US">
                <a:solidFill>
                  <a:srgbClr val="66FF33"/>
                </a:solidFill>
                <a:latin typeface="黑体" panose="02010609060101010101" pitchFamily="49" charset="-122"/>
                <a:ea typeface="黑体" panose="02010609060101010101" pitchFamily="49" charset="-122"/>
              </a:rPr>
              <a:t>、</a:t>
            </a:r>
            <a:r>
              <a:rPr lang="zh-CN" altLang="en-US" sz="3600">
                <a:solidFill>
                  <a:srgbClr val="66FF33"/>
                </a:solidFill>
                <a:latin typeface="黑体" panose="02010609060101010101" pitchFamily="49" charset="-122"/>
                <a:ea typeface="黑体" panose="02010609060101010101" pitchFamily="49" charset="-122"/>
              </a:rPr>
              <a:t>国家局近期节能工作动态</a:t>
            </a:r>
          </a:p>
        </p:txBody>
      </p:sp>
      <p:sp>
        <p:nvSpPr>
          <p:cNvPr id="237571" name="Rectangle 3"/>
          <p:cNvSpPr>
            <a:spLocks noGrp="1" noRot="1" noChangeArrowheads="1"/>
          </p:cNvSpPr>
          <p:nvPr>
            <p:ph type="body" idx="1"/>
          </p:nvPr>
        </p:nvSpPr>
        <p:spPr/>
        <p:txBody>
          <a:bodyPr/>
          <a:lstStyle/>
          <a:p>
            <a:pPr>
              <a:buFont typeface="Wingdings" panose="05000000000000000000" pitchFamily="2" charset="2"/>
              <a:buNone/>
            </a:pPr>
            <a:r>
              <a:rPr lang="en-US" altLang="zh-CN" sz="2700" b="1">
                <a:solidFill>
                  <a:srgbClr val="FF0000"/>
                </a:solidFill>
                <a:latin typeface="宋体" panose="02010600030101010101" pitchFamily="2" charset="-122"/>
                <a:cs typeface="Times New Roman" panose="02020603050405020304" pitchFamily="18" charset="0"/>
              </a:rPr>
              <a:t>2</a:t>
            </a:r>
            <a:r>
              <a:rPr lang="zh-CN" altLang="en-US" sz="2700" b="1">
                <a:solidFill>
                  <a:srgbClr val="FF0000"/>
                </a:solidFill>
                <a:latin typeface="宋体" panose="02010600030101010101" pitchFamily="2" charset="-122"/>
                <a:cs typeface="Times New Roman" panose="02020603050405020304" pitchFamily="18" charset="0"/>
              </a:rPr>
              <a:t>、节能法规标准制修订</a:t>
            </a:r>
          </a:p>
          <a:p>
            <a:pPr>
              <a:buFont typeface="Wingdings" panose="05000000000000000000" pitchFamily="2" charset="2"/>
              <a:buNone/>
            </a:pPr>
            <a:r>
              <a:rPr lang="zh-CN" altLang="en-US" sz="2700" b="1">
                <a:solidFill>
                  <a:srgbClr val="FF0000"/>
                </a:solidFill>
                <a:latin typeface="宋体" panose="02010600030101010101" pitchFamily="2" charset="-122"/>
                <a:cs typeface="Times New Roman" panose="02020603050405020304" pitchFamily="18" charset="0"/>
              </a:rPr>
              <a:t> </a:t>
            </a:r>
            <a:r>
              <a:rPr lang="zh-CN" altLang="en-US" sz="3300">
                <a:solidFill>
                  <a:srgbClr val="FF0000"/>
                </a:solidFill>
                <a:effectLst/>
              </a:rPr>
              <a:t>☆</a:t>
            </a:r>
            <a:r>
              <a:rPr lang="zh-CN" altLang="en-US" sz="2700" b="1">
                <a:solidFill>
                  <a:srgbClr val="FFFF00"/>
                </a:solidFill>
                <a:latin typeface="宋体" panose="02010600030101010101" pitchFamily="2" charset="-122"/>
                <a:cs typeface="Times New Roman" panose="02020603050405020304" pitchFamily="18" charset="0"/>
              </a:rPr>
              <a:t>节能法规标准框架</a:t>
            </a:r>
          </a:p>
          <a:p>
            <a:pPr>
              <a:buFont typeface="Wingdings" panose="05000000000000000000" pitchFamily="2" charset="2"/>
              <a:buNone/>
            </a:pPr>
            <a:r>
              <a:rPr lang="zh-CN" altLang="en-US" sz="2700" b="1">
                <a:solidFill>
                  <a:srgbClr val="FFFF00"/>
                </a:solidFill>
                <a:latin typeface="宋体" panose="02010600030101010101" pitchFamily="2" charset="-122"/>
                <a:cs typeface="Times New Roman" panose="02020603050405020304" pitchFamily="18" charset="0"/>
              </a:rPr>
              <a:t> </a:t>
            </a:r>
            <a:r>
              <a:rPr lang="zh-CN" altLang="en-US" sz="3300">
                <a:solidFill>
                  <a:srgbClr val="FF0000"/>
                </a:solidFill>
                <a:effectLst/>
              </a:rPr>
              <a:t>☆</a:t>
            </a:r>
            <a:r>
              <a:rPr lang="zh-CN" altLang="en-US" sz="2700" b="1">
                <a:solidFill>
                  <a:srgbClr val="FFFF00"/>
                </a:solidFill>
                <a:latin typeface="宋体" panose="02010600030101010101" pitchFamily="2" charset="-122"/>
                <a:cs typeface="Times New Roman" panose="02020603050405020304" pitchFamily="18" charset="0"/>
              </a:rPr>
              <a:t>锅炉节能技术监管规程</a:t>
            </a:r>
          </a:p>
          <a:p>
            <a:pPr>
              <a:buFont typeface="Wingdings" panose="05000000000000000000" pitchFamily="2" charset="2"/>
              <a:buNone/>
            </a:pPr>
            <a:r>
              <a:rPr lang="zh-CN" altLang="en-US" sz="2700" b="1">
                <a:solidFill>
                  <a:srgbClr val="FFFF00"/>
                </a:solidFill>
                <a:latin typeface="宋体" panose="02010600030101010101" pitchFamily="2" charset="-122"/>
                <a:cs typeface="Times New Roman" panose="02020603050405020304" pitchFamily="18" charset="0"/>
              </a:rPr>
              <a:t> </a:t>
            </a:r>
            <a:r>
              <a:rPr lang="zh-CN" altLang="en-US" sz="3300">
                <a:solidFill>
                  <a:srgbClr val="FF0000"/>
                </a:solidFill>
                <a:effectLst/>
              </a:rPr>
              <a:t>☆</a:t>
            </a:r>
            <a:r>
              <a:rPr lang="zh-CN" altLang="en-US" sz="2700" b="1">
                <a:solidFill>
                  <a:srgbClr val="FFFF00"/>
                </a:solidFill>
                <a:effectLst/>
              </a:rPr>
              <a:t>锅炉能效指标</a:t>
            </a:r>
          </a:p>
          <a:p>
            <a:pPr>
              <a:buFont typeface="Wingdings" panose="05000000000000000000" pitchFamily="2" charset="2"/>
              <a:buNone/>
            </a:pPr>
            <a:r>
              <a:rPr lang="zh-CN" altLang="en-US" sz="3300">
                <a:solidFill>
                  <a:srgbClr val="FF0000"/>
                </a:solidFill>
                <a:effectLst/>
              </a:rPr>
              <a:t>  ☆</a:t>
            </a:r>
            <a:r>
              <a:rPr lang="zh-CN" altLang="en-US" sz="2700" b="1">
                <a:solidFill>
                  <a:srgbClr val="FFFF00"/>
                </a:solidFill>
                <a:latin typeface="宋体" panose="02010600030101010101" pitchFamily="2" charset="-122"/>
                <a:cs typeface="Times New Roman" panose="02020603050405020304" pitchFamily="18" charset="0"/>
              </a:rPr>
              <a:t>工业锅炉能效测试方法</a:t>
            </a:r>
            <a:endParaRPr lang="zh-CN" altLang="en-US"/>
          </a:p>
          <a:p>
            <a:endParaRPr lang="en-US" altLang="zh-CN"/>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第52页/共55页</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237570"/>
                                        </p:tgtEl>
                                        <p:attrNameLst>
                                          <p:attrName>ppt_x</p:attrName>
                                          <p:attrName>ppt_y</p:attrName>
                                        </p:attrNameLst>
                                      </p:cBhvr>
                                    </p:animMotion>
                                  </p:childTnLst>
                                </p:cTn>
                              </p:par>
                            </p:childTnLst>
                          </p:cTn>
                        </p:par>
                        <p:par>
                          <p:cTn id="7" fill="hold">
                            <p:stCondLst>
                              <p:cond delay="0"/>
                            </p:stCondLst>
                            <p:childTnLst>
                              <p:par>
                                <p:cTn id="8" presetID="10" presetClass="entr" presetSubtype="0" fill="hold" grpId="0" nodeType="afterEffect">
                                  <p:stCondLst>
                                    <p:cond delay="0"/>
                                  </p:stCondLst>
                                  <p:childTnLst>
                                    <p:set>
                                      <p:cBhvr>
                                        <p:cTn id="9" dur="indefinite" fill="hold">
                                          <p:stCondLst>
                                            <p:cond delay="0"/>
                                          </p:stCondLst>
                                        </p:cTn>
                                        <p:tgtEl>
                                          <p:spTgt spid="237571">
                                            <p:txEl>
                                              <p:pRg st="0" end="0"/>
                                            </p:txEl>
                                          </p:spTgt>
                                        </p:tgtEl>
                                        <p:attrNameLst>
                                          <p:attrName>style.visibility</p:attrName>
                                        </p:attrNameLst>
                                      </p:cBhvr>
                                      <p:to>
                                        <p:strVal val="visible"/>
                                      </p:to>
                                    </p:set>
                                    <p:animEffect transition="in" filter="fade">
                                      <p:cBhvr>
                                        <p:cTn id="10" dur="1000">
                                          <p:stCondLst>
                                            <p:cond delay="0"/>
                                          </p:stCondLst>
                                        </p:cTn>
                                        <p:tgtEl>
                                          <p:spTgt spid="237571">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indefinite" fill="hold">
                                          <p:stCondLst>
                                            <p:cond delay="0"/>
                                          </p:stCondLst>
                                        </p:cTn>
                                        <p:tgtEl>
                                          <p:spTgt spid="237571">
                                            <p:txEl>
                                              <p:pRg st="1" end="1"/>
                                            </p:txEl>
                                          </p:spTgt>
                                        </p:tgtEl>
                                        <p:attrNameLst>
                                          <p:attrName>style.visibility</p:attrName>
                                        </p:attrNameLst>
                                      </p:cBhvr>
                                      <p:to>
                                        <p:strVal val="visible"/>
                                      </p:to>
                                    </p:set>
                                    <p:animEffect transition="in" filter="fade">
                                      <p:cBhvr>
                                        <p:cTn id="14" dur="1000">
                                          <p:stCondLst>
                                            <p:cond delay="0"/>
                                          </p:stCondLst>
                                        </p:cTn>
                                        <p:tgtEl>
                                          <p:spTgt spid="237571">
                                            <p:txEl>
                                              <p:pRg st="1" end="1"/>
                                            </p:txEl>
                                          </p:spTgt>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indefinite" fill="hold">
                                          <p:stCondLst>
                                            <p:cond delay="0"/>
                                          </p:stCondLst>
                                        </p:cTn>
                                        <p:tgtEl>
                                          <p:spTgt spid="237571">
                                            <p:txEl>
                                              <p:pRg st="2" end="2"/>
                                            </p:txEl>
                                          </p:spTgt>
                                        </p:tgtEl>
                                        <p:attrNameLst>
                                          <p:attrName>style.visibility</p:attrName>
                                        </p:attrNameLst>
                                      </p:cBhvr>
                                      <p:to>
                                        <p:strVal val="visible"/>
                                      </p:to>
                                    </p:set>
                                    <p:animEffect transition="in" filter="fade">
                                      <p:cBhvr>
                                        <p:cTn id="18" dur="1000">
                                          <p:stCondLst>
                                            <p:cond delay="0"/>
                                          </p:stCondLst>
                                        </p:cTn>
                                        <p:tgtEl>
                                          <p:spTgt spid="237571">
                                            <p:txEl>
                                              <p:pRg st="2" end="2"/>
                                            </p:txEl>
                                          </p:spTgt>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indefinite" fill="hold">
                                          <p:stCondLst>
                                            <p:cond delay="0"/>
                                          </p:stCondLst>
                                        </p:cTn>
                                        <p:tgtEl>
                                          <p:spTgt spid="237571">
                                            <p:txEl>
                                              <p:pRg st="3" end="3"/>
                                            </p:txEl>
                                          </p:spTgt>
                                        </p:tgtEl>
                                        <p:attrNameLst>
                                          <p:attrName>style.visibility</p:attrName>
                                        </p:attrNameLst>
                                      </p:cBhvr>
                                      <p:to>
                                        <p:strVal val="visible"/>
                                      </p:to>
                                    </p:set>
                                    <p:animEffect transition="in" filter="fade">
                                      <p:cBhvr>
                                        <p:cTn id="22" dur="1000">
                                          <p:stCondLst>
                                            <p:cond delay="0"/>
                                          </p:stCondLst>
                                        </p:cTn>
                                        <p:tgtEl>
                                          <p:spTgt spid="237571">
                                            <p:txEl>
                                              <p:pRg st="3" end="3"/>
                                            </p:txEl>
                                          </p:spTgt>
                                        </p:tgtEl>
                                      </p:cBhvr>
                                    </p:animEffect>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indefinite" fill="hold">
                                          <p:stCondLst>
                                            <p:cond delay="0"/>
                                          </p:stCondLst>
                                        </p:cTn>
                                        <p:tgtEl>
                                          <p:spTgt spid="237571">
                                            <p:txEl>
                                              <p:pRg st="4" end="4"/>
                                            </p:txEl>
                                          </p:spTgt>
                                        </p:tgtEl>
                                        <p:attrNameLst>
                                          <p:attrName>style.visibility</p:attrName>
                                        </p:attrNameLst>
                                      </p:cBhvr>
                                      <p:to>
                                        <p:strVal val="visible"/>
                                      </p:to>
                                    </p:set>
                                    <p:animEffect transition="in" filter="fade">
                                      <p:cBhvr>
                                        <p:cTn id="26" dur="1000">
                                          <p:stCondLst>
                                            <p:cond delay="0"/>
                                          </p:stCondLst>
                                        </p:cTn>
                                        <p:tgtEl>
                                          <p:spTgt spid="2375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0" grpId="0"/>
      <p:bldP spid="237571"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8594" name="Rectangle 2"/>
          <p:cNvSpPr>
            <a:spLocks noGrp="1" noRot="1" noChangeArrowheads="1"/>
          </p:cNvSpPr>
          <p:nvPr>
            <p:ph type="title"/>
          </p:nvPr>
        </p:nvSpPr>
        <p:spPr>
          <a:xfrm>
            <a:off x="1369219" y="1028700"/>
            <a:ext cx="6403181" cy="685800"/>
          </a:xfrm>
        </p:spPr>
        <p:txBody>
          <a:bodyPr/>
          <a:lstStyle/>
          <a:p>
            <a:r>
              <a:rPr lang="zh-CN" altLang="en-US" sz="3600">
                <a:solidFill>
                  <a:srgbClr val="66FF33"/>
                </a:solidFill>
                <a:latin typeface="黑体" panose="02010609060101010101" pitchFamily="49" charset="-122"/>
                <a:ea typeface="黑体" panose="02010609060101010101" pitchFamily="49" charset="-122"/>
              </a:rPr>
              <a:t>六</a:t>
            </a:r>
            <a:r>
              <a:rPr lang="zh-CN" altLang="en-US">
                <a:solidFill>
                  <a:srgbClr val="66FF33"/>
                </a:solidFill>
                <a:latin typeface="黑体" panose="02010609060101010101" pitchFamily="49" charset="-122"/>
                <a:ea typeface="黑体" panose="02010609060101010101" pitchFamily="49" charset="-122"/>
              </a:rPr>
              <a:t>、</a:t>
            </a:r>
            <a:r>
              <a:rPr lang="zh-CN" altLang="en-US" sz="3600">
                <a:solidFill>
                  <a:srgbClr val="66FF33"/>
                </a:solidFill>
                <a:latin typeface="黑体" panose="02010609060101010101" pitchFamily="49" charset="-122"/>
                <a:ea typeface="黑体" panose="02010609060101010101" pitchFamily="49" charset="-122"/>
              </a:rPr>
              <a:t>国家局近期节能工作动态</a:t>
            </a:r>
          </a:p>
        </p:txBody>
      </p:sp>
      <p:sp>
        <p:nvSpPr>
          <p:cNvPr id="238595" name="Rectangle 3"/>
          <p:cNvSpPr>
            <a:spLocks noGrp="1" noRot="1" noChangeArrowheads="1"/>
          </p:cNvSpPr>
          <p:nvPr>
            <p:ph type="body" idx="1"/>
          </p:nvPr>
        </p:nvSpPr>
        <p:spPr>
          <a:xfrm>
            <a:off x="1439466" y="1808560"/>
            <a:ext cx="6291263" cy="3929063"/>
          </a:xfrm>
        </p:spPr>
        <p:txBody>
          <a:bodyPr/>
          <a:lstStyle/>
          <a:p>
            <a:pPr>
              <a:buFont typeface="Wingdings" panose="05000000000000000000" pitchFamily="2" charset="2"/>
              <a:buNone/>
            </a:pPr>
            <a:endParaRPr lang="en-US" altLang="zh-CN" sz="2700" b="1">
              <a:solidFill>
                <a:srgbClr val="FF0000"/>
              </a:solidFill>
              <a:latin typeface="宋体" panose="02010600030101010101" pitchFamily="2" charset="-122"/>
              <a:cs typeface="Times New Roman" panose="02020603050405020304" pitchFamily="18" charset="0"/>
            </a:endParaRPr>
          </a:p>
          <a:p>
            <a:pPr>
              <a:buFont typeface="Wingdings" panose="05000000000000000000" pitchFamily="2" charset="2"/>
              <a:buNone/>
            </a:pPr>
            <a:r>
              <a:rPr lang="en-US" altLang="zh-CN" sz="2700" b="1">
                <a:solidFill>
                  <a:srgbClr val="FF0000"/>
                </a:solidFill>
                <a:latin typeface="宋体" panose="02010600030101010101" pitchFamily="2" charset="-122"/>
                <a:cs typeface="Times New Roman" panose="02020603050405020304" pitchFamily="18" charset="0"/>
              </a:rPr>
              <a:t>3</a:t>
            </a:r>
            <a:r>
              <a:rPr lang="zh-CN" altLang="en-US" sz="2700" b="1">
                <a:solidFill>
                  <a:srgbClr val="FF0000"/>
                </a:solidFill>
                <a:latin typeface="宋体" panose="02010600030101010101" pitchFamily="2" charset="-122"/>
                <a:cs typeface="Times New Roman" panose="02020603050405020304" pitchFamily="18" charset="0"/>
              </a:rPr>
              <a:t>、开展节能工作急需的共用、关键技术     </a:t>
            </a:r>
          </a:p>
          <a:p>
            <a:pPr>
              <a:buFont typeface="Wingdings" panose="05000000000000000000" pitchFamily="2" charset="2"/>
              <a:buNone/>
            </a:pPr>
            <a:r>
              <a:rPr lang="zh-CN" altLang="en-US" sz="2700" b="1">
                <a:solidFill>
                  <a:srgbClr val="FF0000"/>
                </a:solidFill>
                <a:latin typeface="宋体" panose="02010600030101010101" pitchFamily="2" charset="-122"/>
                <a:cs typeface="Times New Roman" panose="02020603050405020304" pitchFamily="18" charset="0"/>
              </a:rPr>
              <a:t>   的研究</a:t>
            </a:r>
          </a:p>
          <a:p>
            <a:pPr>
              <a:buFont typeface="Wingdings" panose="05000000000000000000" pitchFamily="2" charset="2"/>
              <a:buNone/>
            </a:pPr>
            <a:r>
              <a:rPr lang="en-US" altLang="zh-CN" sz="2700" b="1">
                <a:solidFill>
                  <a:srgbClr val="FF0000"/>
                </a:solidFill>
                <a:latin typeface="宋体" panose="02010600030101010101" pitchFamily="2" charset="-122"/>
                <a:cs typeface="Times New Roman" panose="02020603050405020304" pitchFamily="18" charset="0"/>
              </a:rPr>
              <a:t>4</a:t>
            </a:r>
            <a:r>
              <a:rPr lang="zh-CN" altLang="en-US" sz="2700" b="1">
                <a:solidFill>
                  <a:srgbClr val="FF0000"/>
                </a:solidFill>
                <a:latin typeface="宋体" panose="02010600030101010101" pitchFamily="2" charset="-122"/>
                <a:cs typeface="Times New Roman" panose="02020603050405020304" pitchFamily="18" charset="0"/>
              </a:rPr>
              <a:t>、起草高耗能特种设备节能工作规划</a:t>
            </a:r>
          </a:p>
          <a:p>
            <a:pPr>
              <a:buFont typeface="Wingdings" panose="05000000000000000000" pitchFamily="2" charset="2"/>
              <a:buNone/>
            </a:pPr>
            <a:r>
              <a:rPr lang="en-US" altLang="zh-CN" sz="2700" b="1">
                <a:solidFill>
                  <a:srgbClr val="FF0000"/>
                </a:solidFill>
                <a:latin typeface="宋体" panose="02010600030101010101" pitchFamily="2" charset="-122"/>
                <a:cs typeface="Times New Roman" panose="02020603050405020304" pitchFamily="18" charset="0"/>
              </a:rPr>
              <a:t>5</a:t>
            </a:r>
            <a:r>
              <a:rPr lang="zh-CN" altLang="en-US" sz="2700" b="1">
                <a:solidFill>
                  <a:srgbClr val="FF0000"/>
                </a:solidFill>
                <a:latin typeface="宋体" panose="02010600030101010101" pitchFamily="2" charset="-122"/>
                <a:cs typeface="Times New Roman" panose="02020603050405020304" pitchFamily="18" charset="0"/>
              </a:rPr>
              <a:t>、国际合作项目</a:t>
            </a:r>
            <a:endParaRPr lang="zh-CN" altLang="en-US" sz="2700" b="1">
              <a:solidFill>
                <a:srgbClr val="FF3300"/>
              </a:solidFill>
              <a:effectLst/>
            </a:endParaRPr>
          </a:p>
          <a:p>
            <a:pPr algn="just">
              <a:buFont typeface="Wingdings" panose="05000000000000000000" pitchFamily="2" charset="2"/>
              <a:buNone/>
            </a:pPr>
            <a:r>
              <a:rPr lang="zh-CN" altLang="en-US">
                <a:solidFill>
                  <a:srgbClr val="FFFF00"/>
                </a:solidFill>
                <a:effectLst/>
                <a:latin typeface="宋体" panose="02010600030101010101" pitchFamily="2" charset="-122"/>
              </a:rPr>
              <a:t> </a:t>
            </a:r>
            <a:endParaRPr lang="zh-CN" altLang="en-US" sz="2700"/>
          </a:p>
        </p:txBody>
      </p:sp>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第53页/共55页</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indefinite" fill="hold">
                                          <p:stCondLst>
                                            <p:cond delay="0"/>
                                          </p:stCondLst>
                                        </p:cTn>
                                        <p:tgtEl>
                                          <p:spTgt spid="238594"/>
                                        </p:tgtEl>
                                        <p:attrNameLst>
                                          <p:attrName>style.visibility</p:attrName>
                                        </p:attrNameLst>
                                      </p:cBhvr>
                                      <p:to>
                                        <p:strVal val="visible"/>
                                      </p:to>
                                    </p:set>
                                    <p:anim calcmode="lin" valueType="num">
                                      <p:cBhvr>
                                        <p:cTn id="7" dur="2000" fill="hold"/>
                                        <p:tgtEl>
                                          <p:spTgt spid="238594"/>
                                        </p:tgtEl>
                                        <p:attrNameLst>
                                          <p:attrName>ppt_w</p:attrName>
                                        </p:attrNameLst>
                                      </p:cBhvr>
                                      <p:tavLst>
                                        <p:tav tm="0">
                                          <p:val>
                                            <p:strVal val="#ppt_w"/>
                                          </p:val>
                                        </p:tav>
                                        <p:tav tm="100000">
                                          <p:val>
                                            <p:strVal val="#ppt_w"/>
                                          </p:val>
                                        </p:tav>
                                      </p:tavLst>
                                    </p:anim>
                                    <p:anim calcmode="lin" valueType="num">
                                      <p:cBhvr>
                                        <p:cTn id="8" dur="2000" fill="hold"/>
                                        <p:tgtEl>
                                          <p:spTgt spid="238594"/>
                                        </p:tgtEl>
                                        <p:attrNameLst>
                                          <p:attrName>ppt_h</p:attrName>
                                        </p:attrNameLst>
                                      </p:cBhvr>
                                      <p:tavLst>
                                        <p:tav tm="0">
                                          <p:val>
                                            <p:strVal val="#ppt_h"/>
                                          </p:val>
                                        </p:tav>
                                        <p:tav tm="29800">
                                          <p:val>
                                            <p:strVal val="#ppt_h/2"/>
                                          </p:val>
                                        </p:tav>
                                        <p:tav tm="39800">
                                          <p:val>
                                            <p:strVal val="#ppt_h"/>
                                          </p:val>
                                        </p:tav>
                                        <p:tav tm="50000">
                                          <p:val>
                                            <p:strVal val="#ppt_h/2"/>
                                          </p:val>
                                        </p:tav>
                                        <p:tav tm="59700">
                                          <p:val>
                                            <p:strVal val="#ppt_h"/>
                                          </p:val>
                                        </p:tav>
                                        <p:tav tm="69800">
                                          <p:val>
                                            <p:strVal val="#ppt_h/2"/>
                                          </p:val>
                                        </p:tav>
                                        <p:tav tm="79900">
                                          <p:val>
                                            <p:strVal val="#ppt_h"/>
                                          </p:val>
                                        </p:tav>
                                        <p:tav tm="100000">
                                          <p:val>
                                            <p:strVal val="#ppt_h"/>
                                          </p:val>
                                        </p:tav>
                                      </p:tavLst>
                                    </p:anim>
                                    <p:anim calcmode="lin" valueType="num">
                                      <p:cBhvr>
                                        <p:cTn id="9" dur="2000" fill="hold"/>
                                        <p:tgtEl>
                                          <p:spTgt spid="238594"/>
                                        </p:tgtEl>
                                        <p:attrNameLst>
                                          <p:attrName>ppt_x</p:attrName>
                                        </p:attrNameLst>
                                      </p:cBhvr>
                                      <p:tavLst>
                                        <p:tav tm="0">
                                          <p:val>
                                            <p:strVal val="#ppt_x-.4"/>
                                          </p:val>
                                        </p:tav>
                                        <p:tav tm="100000">
                                          <p:val>
                                            <p:strVal val="#ppt_x"/>
                                          </p:val>
                                        </p:tav>
                                      </p:tavLst>
                                    </p:anim>
                                    <p:anim calcmode="lin" valueType="num">
                                      <p:cBhvr>
                                        <p:cTn id="10" dur="2000" fill="hold"/>
                                        <p:tgtEl>
                                          <p:spTgt spid="238594"/>
                                        </p:tgtEl>
                                        <p:attrNameLst>
                                          <p:attrName>ppt_y</p:attrName>
                                        </p:attrNameLst>
                                      </p:cBhvr>
                                      <p:tavLst>
                                        <p:tav tm="0">
                                          <p:val>
                                            <p:strVal val="#ppt_y-.5"/>
                                          </p:val>
                                        </p:tav>
                                        <p:tav tm="19900">
                                          <p:val>
                                            <p:strVal val="#ppt_y-.2"/>
                                          </p:val>
                                        </p:tav>
                                        <p:tav tm="29800">
                                          <p:val>
                                            <p:strVal val="#ppt_y"/>
                                          </p:val>
                                        </p:tav>
                                        <p:tav tm="39800">
                                          <p:val>
                                            <p:strVal val="#ppt_y-.15"/>
                                          </p:val>
                                        </p:tav>
                                        <p:tav tm="50000">
                                          <p:val>
                                            <p:strVal val="#ppt_y"/>
                                          </p:val>
                                        </p:tav>
                                        <p:tav tm="59700">
                                          <p:val>
                                            <p:strVal val="#ppt_y-.1"/>
                                          </p:val>
                                        </p:tav>
                                        <p:tav tm="69800">
                                          <p:val>
                                            <p:strVal val="#ppt_y"/>
                                          </p:val>
                                        </p:tav>
                                        <p:tav tm="79900">
                                          <p:val>
                                            <p:strVal val="#ppt_y-.05"/>
                                          </p:val>
                                        </p:tav>
                                        <p:tav tm="100000">
                                          <p:val>
                                            <p:strVal val="#ppt_y"/>
                                          </p:val>
                                        </p:tav>
                                      </p:tavLst>
                                    </p:anim>
                                  </p:childTnLst>
                                </p:cTn>
                              </p:par>
                            </p:childTnLst>
                          </p:cTn>
                        </p:par>
                        <p:par>
                          <p:cTn id="11" fill="hold">
                            <p:stCondLst>
                              <p:cond delay="2000"/>
                            </p:stCondLst>
                            <p:childTnLst>
                              <p:par>
                                <p:cTn id="12" presetID="40" presetClass="entr" presetSubtype="0" fill="hold" grpId="0" nodeType="afterEffect">
                                  <p:stCondLst>
                                    <p:cond delay="0"/>
                                  </p:stCondLst>
                                  <p:iterate type="lt">
                                    <p:tmPct val="10000"/>
                                  </p:iterate>
                                  <p:childTnLst>
                                    <p:set>
                                      <p:cBhvr>
                                        <p:cTn id="13" dur="indefinite" fill="hold">
                                          <p:stCondLst>
                                            <p:cond delay="0"/>
                                          </p:stCondLst>
                                        </p:cTn>
                                        <p:tgtEl>
                                          <p:spTgt spid="238595">
                                            <p:txEl>
                                              <p:pRg st="1" end="1"/>
                                            </p:txEl>
                                          </p:spTgt>
                                        </p:tgtEl>
                                        <p:attrNameLst>
                                          <p:attrName>style.visibility</p:attrName>
                                        </p:attrNameLst>
                                      </p:cBhvr>
                                      <p:to>
                                        <p:strVal val="visible"/>
                                      </p:to>
                                    </p:set>
                                    <p:animEffect transition="in" filter="fade">
                                      <p:cBhvr>
                                        <p:cTn id="14" dur="500">
                                          <p:stCondLst>
                                            <p:cond delay="0"/>
                                          </p:stCondLst>
                                        </p:cTn>
                                        <p:tgtEl>
                                          <p:spTgt spid="238595">
                                            <p:txEl>
                                              <p:pRg st="1" end="1"/>
                                            </p:txEl>
                                          </p:spTgt>
                                        </p:tgtEl>
                                      </p:cBhvr>
                                    </p:animEffect>
                                    <p:anim calcmode="lin" valueType="num">
                                      <p:cBhvr>
                                        <p:cTn id="15" dur="500" fill="hold">
                                          <p:stCondLst>
                                            <p:cond delay="0"/>
                                          </p:stCondLst>
                                        </p:cTn>
                                        <p:tgtEl>
                                          <p:spTgt spid="238595">
                                            <p:txEl>
                                              <p:pRg st="1" end="1"/>
                                            </p:txEl>
                                          </p:spTgt>
                                        </p:tgtEl>
                                        <p:attrNameLst>
                                          <p:attrName>ppt_x</p:attrName>
                                        </p:attrNameLst>
                                      </p:cBhvr>
                                      <p:tavLst>
                                        <p:tav tm="0">
                                          <p:val>
                                            <p:strVal val="#ppt_x-.1"/>
                                          </p:val>
                                        </p:tav>
                                        <p:tav tm="100000">
                                          <p:val>
                                            <p:strVal val="#ppt_x"/>
                                          </p:val>
                                        </p:tav>
                                      </p:tavLst>
                                    </p:anim>
                                    <p:anim calcmode="lin" valueType="num">
                                      <p:cBhvr>
                                        <p:cTn id="16" dur="500" fill="hold">
                                          <p:stCondLst>
                                            <p:cond delay="0"/>
                                          </p:stCondLst>
                                        </p:cTn>
                                        <p:tgtEl>
                                          <p:spTgt spid="238595">
                                            <p:txEl>
                                              <p:pRg st="1" end="1"/>
                                            </p:txEl>
                                          </p:spTgt>
                                        </p:tgtEl>
                                        <p:attrNameLst>
                                          <p:attrName>ppt_y</p:attrName>
                                        </p:attrNameLst>
                                      </p:cBhvr>
                                      <p:tavLst>
                                        <p:tav tm="0">
                                          <p:val>
                                            <p:strVal val="#ppt_y"/>
                                          </p:val>
                                        </p:tav>
                                        <p:tav tm="100000">
                                          <p:val>
                                            <p:strVal val="#ppt_y"/>
                                          </p:val>
                                        </p:tav>
                                      </p:tavLst>
                                    </p:anim>
                                  </p:childTnLst>
                                </p:cTn>
                              </p:par>
                            </p:childTnLst>
                          </p:cTn>
                        </p:par>
                        <p:par>
                          <p:cTn id="17" fill="hold">
                            <p:stCondLst>
                              <p:cond delay="1600"/>
                            </p:stCondLst>
                            <p:childTnLst>
                              <p:par>
                                <p:cTn id="18" presetID="40" presetClass="entr" presetSubtype="0" fill="hold" grpId="0" nodeType="afterEffect">
                                  <p:stCondLst>
                                    <p:cond delay="0"/>
                                  </p:stCondLst>
                                  <p:iterate type="lt">
                                    <p:tmPct val="10000"/>
                                  </p:iterate>
                                  <p:childTnLst>
                                    <p:set>
                                      <p:cBhvr>
                                        <p:cTn id="19" dur="indefinite" fill="hold">
                                          <p:stCondLst>
                                            <p:cond delay="0"/>
                                          </p:stCondLst>
                                        </p:cTn>
                                        <p:tgtEl>
                                          <p:spTgt spid="238595">
                                            <p:txEl>
                                              <p:pRg st="2" end="2"/>
                                            </p:txEl>
                                          </p:spTgt>
                                        </p:tgtEl>
                                        <p:attrNameLst>
                                          <p:attrName>style.visibility</p:attrName>
                                        </p:attrNameLst>
                                      </p:cBhvr>
                                      <p:to>
                                        <p:strVal val="visible"/>
                                      </p:to>
                                    </p:set>
                                    <p:animEffect transition="in" filter="fade">
                                      <p:cBhvr>
                                        <p:cTn id="20" dur="500">
                                          <p:stCondLst>
                                            <p:cond delay="0"/>
                                          </p:stCondLst>
                                        </p:cTn>
                                        <p:tgtEl>
                                          <p:spTgt spid="238595">
                                            <p:txEl>
                                              <p:pRg st="2" end="2"/>
                                            </p:txEl>
                                          </p:spTgt>
                                        </p:tgtEl>
                                      </p:cBhvr>
                                    </p:animEffect>
                                    <p:anim calcmode="lin" valueType="num">
                                      <p:cBhvr>
                                        <p:cTn id="21" dur="500" fill="hold">
                                          <p:stCondLst>
                                            <p:cond delay="0"/>
                                          </p:stCondLst>
                                        </p:cTn>
                                        <p:tgtEl>
                                          <p:spTgt spid="238595">
                                            <p:txEl>
                                              <p:pRg st="2" end="2"/>
                                            </p:txEl>
                                          </p:spTgt>
                                        </p:tgtEl>
                                        <p:attrNameLst>
                                          <p:attrName>ppt_x</p:attrName>
                                        </p:attrNameLst>
                                      </p:cBhvr>
                                      <p:tavLst>
                                        <p:tav tm="0">
                                          <p:val>
                                            <p:strVal val="#ppt_x-.1"/>
                                          </p:val>
                                        </p:tav>
                                        <p:tav tm="100000">
                                          <p:val>
                                            <p:strVal val="#ppt_x"/>
                                          </p:val>
                                        </p:tav>
                                      </p:tavLst>
                                    </p:anim>
                                    <p:anim calcmode="lin" valueType="num">
                                      <p:cBhvr>
                                        <p:cTn id="22" dur="500" fill="hold">
                                          <p:stCondLst>
                                            <p:cond delay="0"/>
                                          </p:stCondLst>
                                        </p:cTn>
                                        <p:tgtEl>
                                          <p:spTgt spid="238595">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2349"/>
                            </p:stCondLst>
                            <p:childTnLst>
                              <p:par>
                                <p:cTn id="24" presetID="40" presetClass="entr" presetSubtype="0" fill="hold" grpId="0" nodeType="afterEffect">
                                  <p:stCondLst>
                                    <p:cond delay="0"/>
                                  </p:stCondLst>
                                  <p:iterate type="lt">
                                    <p:tmPct val="10000"/>
                                  </p:iterate>
                                  <p:childTnLst>
                                    <p:set>
                                      <p:cBhvr>
                                        <p:cTn id="25" dur="indefinite" fill="hold">
                                          <p:stCondLst>
                                            <p:cond delay="0"/>
                                          </p:stCondLst>
                                        </p:cTn>
                                        <p:tgtEl>
                                          <p:spTgt spid="238595">
                                            <p:txEl>
                                              <p:pRg st="3" end="3"/>
                                            </p:txEl>
                                          </p:spTgt>
                                        </p:tgtEl>
                                        <p:attrNameLst>
                                          <p:attrName>style.visibility</p:attrName>
                                        </p:attrNameLst>
                                      </p:cBhvr>
                                      <p:to>
                                        <p:strVal val="visible"/>
                                      </p:to>
                                    </p:set>
                                    <p:animEffect transition="in" filter="fade">
                                      <p:cBhvr>
                                        <p:cTn id="26" dur="500">
                                          <p:stCondLst>
                                            <p:cond delay="0"/>
                                          </p:stCondLst>
                                        </p:cTn>
                                        <p:tgtEl>
                                          <p:spTgt spid="238595">
                                            <p:txEl>
                                              <p:pRg st="3" end="3"/>
                                            </p:txEl>
                                          </p:spTgt>
                                        </p:tgtEl>
                                      </p:cBhvr>
                                    </p:animEffect>
                                    <p:anim calcmode="lin" valueType="num">
                                      <p:cBhvr>
                                        <p:cTn id="27" dur="500" fill="hold">
                                          <p:stCondLst>
                                            <p:cond delay="0"/>
                                          </p:stCondLst>
                                        </p:cTn>
                                        <p:tgtEl>
                                          <p:spTgt spid="238595">
                                            <p:txEl>
                                              <p:pRg st="3" end="3"/>
                                            </p:txEl>
                                          </p:spTgt>
                                        </p:tgtEl>
                                        <p:attrNameLst>
                                          <p:attrName>ppt_x</p:attrName>
                                        </p:attrNameLst>
                                      </p:cBhvr>
                                      <p:tavLst>
                                        <p:tav tm="0">
                                          <p:val>
                                            <p:strVal val="#ppt_x-.1"/>
                                          </p:val>
                                        </p:tav>
                                        <p:tav tm="100000">
                                          <p:val>
                                            <p:strVal val="#ppt_x"/>
                                          </p:val>
                                        </p:tav>
                                      </p:tavLst>
                                    </p:anim>
                                    <p:anim calcmode="lin" valueType="num">
                                      <p:cBhvr>
                                        <p:cTn id="28" dur="500" fill="hold">
                                          <p:stCondLst>
                                            <p:cond delay="0"/>
                                          </p:stCondLst>
                                        </p:cTn>
                                        <p:tgtEl>
                                          <p:spTgt spid="238595">
                                            <p:txEl>
                                              <p:pRg st="3" end="3"/>
                                            </p:txEl>
                                          </p:spTgt>
                                        </p:tgtEl>
                                        <p:attrNameLst>
                                          <p:attrName>ppt_y</p:attrName>
                                        </p:attrNameLst>
                                      </p:cBhvr>
                                      <p:tavLst>
                                        <p:tav tm="0">
                                          <p:val>
                                            <p:strVal val="#ppt_y"/>
                                          </p:val>
                                        </p:tav>
                                        <p:tav tm="100000">
                                          <p:val>
                                            <p:strVal val="#ppt_y"/>
                                          </p:val>
                                        </p:tav>
                                      </p:tavLst>
                                    </p:anim>
                                  </p:childTnLst>
                                </p:cTn>
                              </p:par>
                            </p:childTnLst>
                          </p:cTn>
                        </p:par>
                        <p:par>
                          <p:cTn id="29" fill="hold">
                            <p:stCondLst>
                              <p:cond delay="3650"/>
                            </p:stCondLst>
                            <p:childTnLst>
                              <p:par>
                                <p:cTn id="30" presetID="40" presetClass="entr" presetSubtype="0" fill="hold" grpId="0" nodeType="afterEffect">
                                  <p:stCondLst>
                                    <p:cond delay="0"/>
                                  </p:stCondLst>
                                  <p:iterate type="lt">
                                    <p:tmPct val="10000"/>
                                  </p:iterate>
                                  <p:childTnLst>
                                    <p:set>
                                      <p:cBhvr>
                                        <p:cTn id="31" dur="indefinite" fill="hold">
                                          <p:stCondLst>
                                            <p:cond delay="0"/>
                                          </p:stCondLst>
                                        </p:cTn>
                                        <p:tgtEl>
                                          <p:spTgt spid="238595">
                                            <p:txEl>
                                              <p:pRg st="4" end="4"/>
                                            </p:txEl>
                                          </p:spTgt>
                                        </p:tgtEl>
                                        <p:attrNameLst>
                                          <p:attrName>style.visibility</p:attrName>
                                        </p:attrNameLst>
                                      </p:cBhvr>
                                      <p:to>
                                        <p:strVal val="visible"/>
                                      </p:to>
                                    </p:set>
                                    <p:animEffect transition="in" filter="fade">
                                      <p:cBhvr>
                                        <p:cTn id="32" dur="500">
                                          <p:stCondLst>
                                            <p:cond delay="0"/>
                                          </p:stCondLst>
                                        </p:cTn>
                                        <p:tgtEl>
                                          <p:spTgt spid="238595">
                                            <p:txEl>
                                              <p:pRg st="4" end="4"/>
                                            </p:txEl>
                                          </p:spTgt>
                                        </p:tgtEl>
                                      </p:cBhvr>
                                    </p:animEffect>
                                    <p:anim calcmode="lin" valueType="num">
                                      <p:cBhvr>
                                        <p:cTn id="33" dur="500" fill="hold">
                                          <p:stCondLst>
                                            <p:cond delay="0"/>
                                          </p:stCondLst>
                                        </p:cTn>
                                        <p:tgtEl>
                                          <p:spTgt spid="238595">
                                            <p:txEl>
                                              <p:pRg st="4" end="4"/>
                                            </p:txEl>
                                          </p:spTgt>
                                        </p:tgtEl>
                                        <p:attrNameLst>
                                          <p:attrName>ppt_x</p:attrName>
                                        </p:attrNameLst>
                                      </p:cBhvr>
                                      <p:tavLst>
                                        <p:tav tm="0">
                                          <p:val>
                                            <p:strVal val="#ppt_x-.1"/>
                                          </p:val>
                                        </p:tav>
                                        <p:tav tm="100000">
                                          <p:val>
                                            <p:strVal val="#ppt_x"/>
                                          </p:val>
                                        </p:tav>
                                      </p:tavLst>
                                    </p:anim>
                                    <p:anim calcmode="lin" valueType="num">
                                      <p:cBhvr>
                                        <p:cTn id="34" dur="500" fill="hold">
                                          <p:stCondLst>
                                            <p:cond delay="0"/>
                                          </p:stCondLst>
                                        </p:cTn>
                                        <p:tgtEl>
                                          <p:spTgt spid="238595">
                                            <p:txEl>
                                              <p:pRg st="4" end="4"/>
                                            </p:txEl>
                                          </p:spTgt>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40" presetClass="entr" presetSubtype="0" fill="hold" grpId="0" nodeType="afterEffect">
                                  <p:stCondLst>
                                    <p:cond delay="0"/>
                                  </p:stCondLst>
                                  <p:iterate type="lt">
                                    <p:tmPct val="10000"/>
                                  </p:iterate>
                                  <p:childTnLst>
                                    <p:set>
                                      <p:cBhvr>
                                        <p:cTn id="37" dur="indefinite" fill="hold">
                                          <p:stCondLst>
                                            <p:cond delay="0"/>
                                          </p:stCondLst>
                                        </p:cTn>
                                        <p:tgtEl>
                                          <p:spTgt spid="238595">
                                            <p:txEl>
                                              <p:pRg st="5" end="5"/>
                                            </p:txEl>
                                          </p:spTgt>
                                        </p:tgtEl>
                                        <p:attrNameLst>
                                          <p:attrName>style.visibility</p:attrName>
                                        </p:attrNameLst>
                                      </p:cBhvr>
                                      <p:to>
                                        <p:strVal val="visible"/>
                                      </p:to>
                                    </p:set>
                                    <p:animEffect transition="in" filter="fade">
                                      <p:cBhvr>
                                        <p:cTn id="38" dur="500">
                                          <p:stCondLst>
                                            <p:cond delay="0"/>
                                          </p:stCondLst>
                                        </p:cTn>
                                        <p:tgtEl>
                                          <p:spTgt spid="238595">
                                            <p:txEl>
                                              <p:pRg st="5" end="5"/>
                                            </p:txEl>
                                          </p:spTgt>
                                        </p:tgtEl>
                                      </p:cBhvr>
                                    </p:animEffect>
                                    <p:anim calcmode="lin" valueType="num">
                                      <p:cBhvr>
                                        <p:cTn id="39" dur="500" fill="hold">
                                          <p:stCondLst>
                                            <p:cond delay="0"/>
                                          </p:stCondLst>
                                        </p:cTn>
                                        <p:tgtEl>
                                          <p:spTgt spid="238595">
                                            <p:txEl>
                                              <p:pRg st="5" end="5"/>
                                            </p:txEl>
                                          </p:spTgt>
                                        </p:tgtEl>
                                        <p:attrNameLst>
                                          <p:attrName>ppt_x</p:attrName>
                                        </p:attrNameLst>
                                      </p:cBhvr>
                                      <p:tavLst>
                                        <p:tav tm="0">
                                          <p:val>
                                            <p:strVal val="#ppt_x-.1"/>
                                          </p:val>
                                        </p:tav>
                                        <p:tav tm="100000">
                                          <p:val>
                                            <p:strVal val="#ppt_x"/>
                                          </p:val>
                                        </p:tav>
                                      </p:tavLst>
                                    </p:anim>
                                    <p:anim calcmode="lin" valueType="num">
                                      <p:cBhvr>
                                        <p:cTn id="40" dur="500" fill="hold">
                                          <p:stCondLst>
                                            <p:cond delay="0"/>
                                          </p:stCondLst>
                                        </p:cTn>
                                        <p:tgtEl>
                                          <p:spTgt spid="2385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4" grpId="0"/>
      <p:bldP spid="238595"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a:xfrm>
            <a:off x="1618060" y="1593056"/>
            <a:ext cx="6382940" cy="1113235"/>
          </a:xfrm>
        </p:spPr>
        <p:txBody>
          <a:bodyPr/>
          <a:lstStyle/>
          <a:p>
            <a:r>
              <a:rPr lang="zh-CN" altLang="en-US" sz="6600">
                <a:ea typeface="华文彩云" panose="02010800040101010101" pitchFamily="2" charset="-122"/>
              </a:rPr>
              <a:t>欢迎批评指正，</a:t>
            </a:r>
          </a:p>
        </p:txBody>
      </p:sp>
      <p:sp>
        <p:nvSpPr>
          <p:cNvPr id="89091" name="Rectangle 3"/>
          <p:cNvSpPr>
            <a:spLocks noGrp="1" noRot="1" noChangeArrowheads="1"/>
          </p:cNvSpPr>
          <p:nvPr>
            <p:ph type="body" idx="1"/>
          </p:nvPr>
        </p:nvSpPr>
        <p:spPr>
          <a:xfrm>
            <a:off x="1369219" y="2943225"/>
            <a:ext cx="6403181" cy="1228725"/>
          </a:xfrm>
        </p:spPr>
        <p:txBody>
          <a:bodyPr/>
          <a:lstStyle/>
          <a:p>
            <a:pPr>
              <a:lnSpc>
                <a:spcPct val="90000"/>
              </a:lnSpc>
              <a:buFont typeface="Wingdings" panose="05000000000000000000" pitchFamily="2" charset="2"/>
              <a:buNone/>
            </a:pPr>
            <a:r>
              <a:rPr lang="en-US" altLang="zh-CN" sz="5400">
                <a:solidFill>
                  <a:schemeClr val="hlink"/>
                </a:solidFill>
                <a:ea typeface="华文彩云" panose="02010800040101010101" pitchFamily="2" charset="-122"/>
              </a:rPr>
              <a:t>  </a:t>
            </a:r>
            <a:r>
              <a:rPr lang="zh-CN" altLang="en-US" sz="5400">
                <a:solidFill>
                  <a:schemeClr val="tx2"/>
                </a:solidFill>
                <a:ea typeface="华文彩云" panose="02010800040101010101" pitchFamily="2" charset="-122"/>
              </a:rPr>
              <a:t>谢谢各位！</a:t>
            </a:r>
          </a:p>
          <a:p>
            <a:pPr>
              <a:lnSpc>
                <a:spcPct val="90000"/>
              </a:lnSpc>
              <a:buFont typeface="Wingdings" panose="05000000000000000000" pitchFamily="2" charset="2"/>
              <a:buNone/>
            </a:pPr>
            <a:endParaRPr lang="zh-CN" altLang="en-US" sz="3300">
              <a:ea typeface="华文彩云" panose="02010800040101010101" pitchFamily="2" charset="-122"/>
            </a:endParaRPr>
          </a:p>
          <a:p>
            <a:pPr>
              <a:lnSpc>
                <a:spcPct val="90000"/>
              </a:lnSpc>
              <a:buFont typeface="Wingdings" panose="05000000000000000000" pitchFamily="2" charset="2"/>
              <a:buNone/>
            </a:pPr>
            <a:r>
              <a:rPr lang="zh-CN" altLang="en-US" sz="2100">
                <a:ea typeface="华文彩云" panose="02010800040101010101" pitchFamily="2" charset="-122"/>
              </a:rPr>
              <a:t>                             </a:t>
            </a:r>
            <a:r>
              <a:rPr lang="en-US" altLang="zh-CN" sz="2100">
                <a:solidFill>
                  <a:srgbClr val="D9F2FF"/>
                </a:solidFill>
                <a:latin typeface="华文彩云" panose="02010800040101010101" pitchFamily="2" charset="-122"/>
                <a:ea typeface="华文彩云" panose="02010800040101010101" pitchFamily="2" charset="-122"/>
              </a:rPr>
              <a:t>2009.11</a:t>
            </a:r>
            <a:r>
              <a:rPr lang="en-US" altLang="zh-CN" sz="3300">
                <a:ea typeface="华文彩云" panose="02010800040101010101" pitchFamily="2" charset="-122"/>
              </a:rPr>
              <a:t>                     </a:t>
            </a:r>
            <a:endParaRPr lang="en-US" altLang="zh-CN" sz="3000">
              <a:ea typeface="华文彩云" panose="02010800040101010101" pitchFamily="2" charset="-122"/>
            </a:endParaRPr>
          </a:p>
        </p:txBody>
      </p:sp>
      <p:graphicFrame>
        <p:nvGraphicFramePr>
          <p:cNvPr id="89093" name="Object 5"/>
          <p:cNvGraphicFramePr>
            <a:graphicFrameLocks noChangeAspect="1"/>
          </p:cNvGraphicFramePr>
          <p:nvPr/>
        </p:nvGraphicFramePr>
        <p:xfrm>
          <a:off x="6030516" y="4238625"/>
          <a:ext cx="1438275" cy="954881"/>
        </p:xfrm>
        <a:graphic>
          <a:graphicData uri="http://schemas.openxmlformats.org/presentationml/2006/ole">
            <mc:AlternateContent xmlns:mc="http://schemas.openxmlformats.org/markup-compatibility/2006">
              <mc:Choice xmlns:v="urn:schemas-microsoft-com:vml" Requires="v">
                <p:oleObj spid="_x0000_s89097" name="剪辑" r:id="rId3" imgW="14449425" imgH="9592310" progId="MS_ClipArt_Gallery.2">
                  <p:embed/>
                </p:oleObj>
              </mc:Choice>
              <mc:Fallback>
                <p:oleObj name="剪辑" r:id="rId3" imgW="14449425" imgH="959231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0516" y="4238625"/>
                        <a:ext cx="1438275" cy="9548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文本框 1"/>
          <p:cNvSpPr txBox="1"/>
          <p:nvPr/>
        </p:nvSpPr>
        <p:spPr>
          <a:xfrm>
            <a:off x="1143000" y="857250"/>
            <a:ext cx="6858000" cy="5143500"/>
          </a:xfrm>
          <a:prstGeom prst="rect">
            <a:avLst/>
          </a:prstGeom>
          <a:noFill/>
        </p:spPr>
        <p:txBody>
          <a:bodyPr wrap="square" lIns="0" tIns="0" rIns="0" bIns="0" rtlCol="0" anchor="b" anchorCtr="1">
            <a:noAutofit/>
          </a:bodyPr>
          <a:lstStyle/>
          <a:p>
            <a:r>
              <a:rPr lang="zh-CN" altLang="en-US" sz="1200">
                <a:solidFill>
                  <a:srgbClr val="000000"/>
                </a:solidFill>
                <a:latin typeface="Arial" panose="020B0604020202020204" pitchFamily="34" charset="0"/>
                <a:cs typeface="Arial" panose="020B0604020202020204" pitchFamily="34" charset="0"/>
              </a:rPr>
              <a:t>第54页/共55页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9093"/>
                                        </p:tgtEl>
                                        <p:attrNameLst>
                                          <p:attrName>style.visibility</p:attrName>
                                        </p:attrNameLst>
                                      </p:cBhvr>
                                      <p:to>
                                        <p:strVal val="visible"/>
                                      </p:to>
                                    </p:set>
                                    <p:anim calcmode="lin" valueType="num">
                                      <p:cBhvr additive="base">
                                        <p:cTn id="7" dur="500" fill="hold"/>
                                        <p:tgtEl>
                                          <p:spTgt spid="89093"/>
                                        </p:tgtEl>
                                        <p:attrNameLst>
                                          <p:attrName>ppt_x</p:attrName>
                                        </p:attrNameLst>
                                      </p:cBhvr>
                                      <p:tavLst>
                                        <p:tav tm="0">
                                          <p:val>
                                            <p:strVal val="0-#ppt_w/2"/>
                                          </p:val>
                                        </p:tav>
                                        <p:tav tm="100000">
                                          <p:val>
                                            <p:strVal val="#ppt_x"/>
                                          </p:val>
                                        </p:tav>
                                      </p:tavLst>
                                    </p:anim>
                                    <p:anim calcmode="lin" valueType="num">
                                      <p:cBhvr additive="base">
                                        <p:cTn id="8" dur="500" fill="hold"/>
                                        <p:tgtEl>
                                          <p:spTgt spid="8909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7" presetClass="entr" presetSubtype="4" fill="hold" grpId="0" nodeType="afterEffect">
                                  <p:stCondLst>
                                    <p:cond delay="0"/>
                                  </p:stCondLst>
                                  <p:childTnLst>
                                    <p:set>
                                      <p:cBhvr>
                                        <p:cTn id="11" dur="1" fill="hold">
                                          <p:stCondLst>
                                            <p:cond delay="0"/>
                                          </p:stCondLst>
                                        </p:cTn>
                                        <p:tgtEl>
                                          <p:spTgt spid="89090"/>
                                        </p:tgtEl>
                                        <p:attrNameLst>
                                          <p:attrName>style.visibility</p:attrName>
                                        </p:attrNameLst>
                                      </p:cBhvr>
                                      <p:to>
                                        <p:strVal val="visible"/>
                                      </p:to>
                                    </p:set>
                                    <p:anim calcmode="lin" valueType="num">
                                      <p:cBhvr additive="base">
                                        <p:cTn id="12" dur="5000" fill="hold"/>
                                        <p:tgtEl>
                                          <p:spTgt spid="89090"/>
                                        </p:tgtEl>
                                        <p:attrNameLst>
                                          <p:attrName>ppt_x</p:attrName>
                                        </p:attrNameLst>
                                      </p:cBhvr>
                                      <p:tavLst>
                                        <p:tav tm="0">
                                          <p:val>
                                            <p:strVal val="#ppt_x"/>
                                          </p:val>
                                        </p:tav>
                                        <p:tav tm="100000">
                                          <p:val>
                                            <p:strVal val="#ppt_x"/>
                                          </p:val>
                                        </p:tav>
                                      </p:tavLst>
                                    </p:anim>
                                    <p:anim calcmode="lin" valueType="num">
                                      <p:cBhvr additive="base">
                                        <p:cTn id="13" dur="5000" fill="hold"/>
                                        <p:tgtEl>
                                          <p:spTgt spid="89090"/>
                                        </p:tgtEl>
                                        <p:attrNameLst>
                                          <p:attrName>ppt_y</p:attrName>
                                        </p:attrNameLst>
                                      </p:cBhvr>
                                      <p:tavLst>
                                        <p:tav tm="0">
                                          <p:val>
                                            <p:strVal val="1+#ppt_h/2"/>
                                          </p:val>
                                        </p:tav>
                                        <p:tav tm="100000">
                                          <p:val>
                                            <p:strVal val="#ppt_y"/>
                                          </p:val>
                                        </p:tav>
                                      </p:tavLst>
                                    </p:anim>
                                  </p:childTnLst>
                                </p:cTn>
                              </p:par>
                            </p:childTnLst>
                          </p:cTn>
                        </p:par>
                        <p:par>
                          <p:cTn id="14" fill="hold">
                            <p:stCondLst>
                              <p:cond delay="5500"/>
                            </p:stCondLst>
                            <p:childTnLst>
                              <p:par>
                                <p:cTn id="15" presetID="2" presetClass="entr" presetSubtype="4" fill="hold" grpId="0" nodeType="afterEffect">
                                  <p:stCondLst>
                                    <p:cond delay="1000"/>
                                  </p:stCondLst>
                                  <p:childTnLst>
                                    <p:set>
                                      <p:cBhvr>
                                        <p:cTn id="16" dur="1" fill="hold">
                                          <p:stCondLst>
                                            <p:cond delay="0"/>
                                          </p:stCondLst>
                                        </p:cTn>
                                        <p:tgtEl>
                                          <p:spTgt spid="89091">
                                            <p:txEl>
                                              <p:pRg st="0" end="0"/>
                                            </p:txEl>
                                          </p:spTgt>
                                        </p:tgtEl>
                                        <p:attrNameLst>
                                          <p:attrName>style.visibility</p:attrName>
                                        </p:attrNameLst>
                                      </p:cBhvr>
                                      <p:to>
                                        <p:strVal val="visible"/>
                                      </p:to>
                                    </p:set>
                                    <p:anim calcmode="lin" valueType="num">
                                      <p:cBhvr additive="base">
                                        <p:cTn id="17" dur="500" fill="hold"/>
                                        <p:tgtEl>
                                          <p:spTgt spid="89091">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9091">
                                            <p:txEl>
                                              <p:pRg st="0" end="0"/>
                                            </p:txEl>
                                          </p:spTgt>
                                        </p:tgtEl>
                                        <p:attrNameLst>
                                          <p:attrName>ppt_y</p:attrName>
                                        </p:attrNameLst>
                                      </p:cBhvr>
                                      <p:tavLst>
                                        <p:tav tm="0">
                                          <p:val>
                                            <p:strVal val="1+#ppt_h/2"/>
                                          </p:val>
                                        </p:tav>
                                        <p:tav tm="100000">
                                          <p:val>
                                            <p:strVal val="#ppt_y"/>
                                          </p:val>
                                        </p:tav>
                                      </p:tavLst>
                                    </p:anim>
                                  </p:childTnLst>
                                </p:cTn>
                              </p:par>
                            </p:childTnLst>
                          </p:cTn>
                        </p:par>
                        <p:par>
                          <p:cTn id="19" fill="hold">
                            <p:stCondLst>
                              <p:cond delay="7000"/>
                            </p:stCondLst>
                            <p:childTnLst>
                              <p:par>
                                <p:cTn id="20" presetID="2" presetClass="entr" presetSubtype="4" fill="hold" grpId="0" nodeType="afterEffect">
                                  <p:stCondLst>
                                    <p:cond delay="1000"/>
                                  </p:stCondLst>
                                  <p:childTnLst>
                                    <p:set>
                                      <p:cBhvr>
                                        <p:cTn id="21" dur="1" fill="hold">
                                          <p:stCondLst>
                                            <p:cond delay="0"/>
                                          </p:stCondLst>
                                        </p:cTn>
                                        <p:tgtEl>
                                          <p:spTgt spid="89091">
                                            <p:txEl>
                                              <p:pRg st="2" end="2"/>
                                            </p:txEl>
                                          </p:spTgt>
                                        </p:tgtEl>
                                        <p:attrNameLst>
                                          <p:attrName>style.visibility</p:attrName>
                                        </p:attrNameLst>
                                      </p:cBhvr>
                                      <p:to>
                                        <p:strVal val="visible"/>
                                      </p:to>
                                    </p:set>
                                    <p:anim calcmode="lin" valueType="num">
                                      <p:cBhvr additive="base">
                                        <p:cTn id="22" dur="500" fill="hold"/>
                                        <p:tgtEl>
                                          <p:spTgt spid="89091">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8909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autoUpdateAnimBg="0"/>
      <p:bldP spid="89091" grpId="0" build="p" autoUpdateAnimBg="0" advAuto="1000"/>
    </p:bldLst>
  </p:timing>
</p:sld>
</file>

<file path=ppt/theme/theme1.xml><?xml version="1.0" encoding="utf-8"?>
<a:theme xmlns:a="http://schemas.openxmlformats.org/drawingml/2006/main" name="会计学1-3章">
  <a:themeElements>
    <a:clrScheme name="">
      <a:dk1>
        <a:srgbClr val="FFFFFF"/>
      </a:dk1>
      <a:lt1>
        <a:srgbClr val="003399"/>
      </a:lt1>
      <a:dk2>
        <a:srgbClr val="E5E5FF"/>
      </a:dk2>
      <a:lt2>
        <a:srgbClr val="000514"/>
      </a:lt2>
      <a:accent1>
        <a:srgbClr val="0099CC"/>
      </a:accent1>
      <a:accent2>
        <a:srgbClr val="A886E0"/>
      </a:accent2>
      <a:accent3>
        <a:srgbClr val="AAADCA"/>
      </a:accent3>
      <a:accent4>
        <a:srgbClr val="DCDCDC"/>
      </a:accent4>
      <a:accent5>
        <a:srgbClr val="AACAE2"/>
      </a:accent5>
      <a:accent6>
        <a:srgbClr val="9678C9"/>
      </a:accent6>
      <a:hlink>
        <a:srgbClr val="FFCC00"/>
      </a:hlink>
      <a:folHlink>
        <a:srgbClr val="FFFFCC"/>
      </a:folHlink>
    </a:clrScheme>
    <a:fontScheme name="">
      <a:majorFont>
        <a:latin typeface="Garamond"/>
        <a:ea typeface="宋体"/>
        <a:cs typeface=""/>
      </a:majorFont>
      <a:minorFont>
        <a:latin typeface="Garamond"/>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FFFFFF"/>
        </a:dk1>
        <a:lt1>
          <a:srgbClr val="003399"/>
        </a:lt1>
        <a:dk2>
          <a:srgbClr val="E5E5FF"/>
        </a:dk2>
        <a:lt2>
          <a:srgbClr val="000514"/>
        </a:lt2>
        <a:accent1>
          <a:srgbClr val="0099CC"/>
        </a:accent1>
        <a:accent2>
          <a:srgbClr val="A886E0"/>
        </a:accent2>
        <a:accent3>
          <a:srgbClr val="AAADCA"/>
        </a:accent3>
        <a:accent4>
          <a:srgbClr val="DCDCDC"/>
        </a:accent4>
        <a:accent5>
          <a:srgbClr val="AACAE2"/>
        </a:accent5>
        <a:accent6>
          <a:srgbClr val="9678C9"/>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B9B9CA"/>
        </a:accent3>
        <a:accent4>
          <a:srgbClr val="DCDCDC"/>
        </a:accent4>
        <a:accent5>
          <a:srgbClr val="E2B9FF"/>
        </a:accent5>
        <a:accent6>
          <a:srgbClr val="5C8AB8"/>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B2C8AA"/>
        </a:accent3>
        <a:accent4>
          <a:srgbClr val="DCDCDC"/>
        </a:accent4>
        <a:accent5>
          <a:srgbClr val="ADE2AD"/>
        </a:accent5>
        <a:accent6>
          <a:srgbClr val="89B700"/>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B3B5BB"/>
        </a:accent3>
        <a:accent4>
          <a:srgbClr val="DCDCDC"/>
        </a:accent4>
        <a:accent5>
          <a:srgbClr val="BEC0C4"/>
        </a:accent5>
        <a:accent6>
          <a:srgbClr val="2D895B"/>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C5AAAA"/>
        </a:accent3>
        <a:accent4>
          <a:srgbClr val="DCDCDC"/>
        </a:accent4>
        <a:accent5>
          <a:srgbClr val="FFB9B1"/>
        </a:accent5>
        <a:accent6>
          <a:srgbClr val="AA6C55"/>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C4B8B8"/>
        </a:accent3>
        <a:accent4>
          <a:srgbClr val="D5D1D1"/>
        </a:accent4>
        <a:accent5>
          <a:srgbClr val="E2B9AA"/>
        </a:accent5>
        <a:accent6>
          <a:srgbClr val="AD554F"/>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DBD0BD"/>
        </a:accent3>
        <a:accent4>
          <a:srgbClr val="DCDCDC"/>
        </a:accent4>
        <a:accent5>
          <a:srgbClr val="FFE2AA"/>
        </a:accent5>
        <a:accent6>
          <a:srgbClr val="727200"/>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FBF6E5"/>
        </a:accent3>
        <a:accent4>
          <a:srgbClr val="3F1E00"/>
        </a:accent4>
        <a:accent5>
          <a:srgbClr val="FFFFEE"/>
        </a:accent5>
        <a:accent6>
          <a:srgbClr val="ABAB95"/>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9"/>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会计学1-3章</Template>
  <TotalTime>0</TotalTime>
  <Words>4015</Words>
  <Application>Microsoft Office PowerPoint</Application>
  <PresentationFormat>全屏显示(4:3)</PresentationFormat>
  <Paragraphs>387</Paragraphs>
  <Slides>55</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55</vt:i4>
      </vt:variant>
    </vt:vector>
  </HeadingPairs>
  <TitlesOfParts>
    <vt:vector size="57" baseType="lpstr">
      <vt:lpstr>会计学1-3章</vt:lpstr>
      <vt:lpstr>剪辑</vt:lpstr>
      <vt:lpstr>PowerPoint 演示文稿</vt:lpstr>
      <vt:lpstr>探讨的内容</vt:lpstr>
      <vt:lpstr>一、节能工作背景</vt:lpstr>
      <vt:lpstr>一、节能工作背景</vt:lpstr>
      <vt:lpstr>一、节能工作背景</vt:lpstr>
      <vt:lpstr>一、节能工作背景</vt:lpstr>
      <vt:lpstr>一、节能工作背景</vt:lpstr>
      <vt:lpstr>一、节能工作背景</vt:lpstr>
      <vt:lpstr>一、节能工作背景</vt:lpstr>
      <vt:lpstr>一、节能工作背景</vt:lpstr>
      <vt:lpstr>一、节能工作背景</vt:lpstr>
      <vt:lpstr>一、节能工作背景</vt:lpstr>
      <vt:lpstr>一、节能工作背景</vt:lpstr>
      <vt:lpstr>二、节能工作面临的问题</vt:lpstr>
      <vt:lpstr>二、节能工作面临的问题</vt:lpstr>
      <vt:lpstr>二、节能工作面临的问题</vt:lpstr>
      <vt:lpstr>二、节能工作面临的问题</vt:lpstr>
      <vt:lpstr>二、节能工作面临的问题</vt:lpstr>
      <vt:lpstr>三、节能监管主要任务</vt:lpstr>
      <vt:lpstr>三、节能监管主要任务</vt:lpstr>
      <vt:lpstr>三、节能监管主要任务</vt:lpstr>
      <vt:lpstr>三、节能监管主要任务</vt:lpstr>
      <vt:lpstr>四、节能监管重点工作</vt:lpstr>
      <vt:lpstr>四、节能监管重点工作</vt:lpstr>
      <vt:lpstr>四、节能监管重点工作</vt:lpstr>
      <vt:lpstr>四、节能监管重点工作</vt:lpstr>
      <vt:lpstr>四、节能监管重点工作</vt:lpstr>
      <vt:lpstr>四、节能监管重点工作</vt:lpstr>
      <vt:lpstr>四、节能监管重点工作</vt:lpstr>
      <vt:lpstr>四、节能监管重点工作</vt:lpstr>
      <vt:lpstr>四、节能监管重点工作</vt:lpstr>
      <vt:lpstr>四、节能监管重点工作</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五、监管办法几点说明</vt:lpstr>
      <vt:lpstr>六、国家局近期节能工作动态</vt:lpstr>
      <vt:lpstr>六、国家局近期节能工作动态</vt:lpstr>
      <vt:lpstr>六、国家局近期节能工作动态</vt:lpstr>
      <vt:lpstr>欢迎批评指正，</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dc:description>精品PPT优秀课件</dc:description>
  <cp:lastModifiedBy>Adim</cp:lastModifiedBy>
  <cp:revision>133</cp:revision>
  <dcterms:created xsi:type="dcterms:W3CDTF">2003-03-11T13:49:07Z</dcterms:created>
  <dcterms:modified xsi:type="dcterms:W3CDTF">2021-06-02T19:04:51Z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1B7608B2E1D6446198651CB3FA00401D</vt:lpwstr>
  </property>
  <property fmtid="{D5CDD505-2E9C-101B-9397-08002B2CF9AE}" pid="3" name="KSOProductBuildVer">
    <vt:lpwstr>2052-11.1.0.10495</vt:lpwstr>
  </property>
</Properties>
</file>