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784" r:id="rId1"/>
    <p:sldMasterId id="2147492821" r:id="rId2"/>
  </p:sldMasterIdLst>
  <p:notesMasterIdLst>
    <p:notesMasterId r:id="rId3"/>
  </p:notesMasterIdLst>
  <p:sldIdLst>
    <p:sldId id="4279" r:id="rId4"/>
    <p:sldId id="4283" r:id="rId5"/>
    <p:sldId id="4286" r:id="rId6"/>
    <p:sldId id="4289" r:id="rId7"/>
    <p:sldId id="4292" r:id="rId8"/>
    <p:sldId id="4295" r:id="rId9"/>
    <p:sldId id="4298" r:id="rId10"/>
    <p:sldId id="4301" r:id="rId11"/>
    <p:sldId id="4304" r:id="rId12"/>
    <p:sldId id="4307" r:id="rId13"/>
    <p:sldId id="4310" r:id="rId14"/>
    <p:sldId id="4313" r:id="rId15"/>
    <p:sldId id="4316" r:id="rId16"/>
    <p:sldId id="4319" r:id="rId17"/>
    <p:sldId id="4322" r:id="rId18"/>
    <p:sldId id="4325" r:id="rId19"/>
    <p:sldId id="4328" r:id="rId20"/>
    <p:sldId id="4331" r:id="rId21"/>
    <p:sldId id="4334" r:id="rId22"/>
    <p:sldId id="4337" r:id="rId23"/>
    <p:sldId id="4340" r:id="rId24"/>
    <p:sldId id="4343" r:id="rId25"/>
    <p:sldId id="4346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785" r:id="rId1"/>
    <p:sldLayoutId id="2147492786" r:id="rId2"/>
    <p:sldLayoutId id="2147492787" r:id="rId3"/>
    <p:sldLayoutId id="2147492788" r:id="rId4"/>
    <p:sldLayoutId id="2147492789" r:id="rId5"/>
    <p:sldLayoutId id="2147492790" r:id="rId6"/>
    <p:sldLayoutId id="2147492791" r:id="rId7"/>
    <p:sldLayoutId id="2147492792" r:id="rId8"/>
    <p:sldLayoutId id="2147492793" r:id="rId9"/>
    <p:sldLayoutId id="2147492794" r:id="rId10"/>
    <p:sldLayoutId id="214749279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2822" r:id="rId1"/>
    <p:sldLayoutId id="2147492823" r:id="rId2"/>
    <p:sldLayoutId id="2147492824" r:id="rId3"/>
    <p:sldLayoutId id="2147492825" r:id="rId4"/>
    <p:sldLayoutId id="2147492826" r:id="rId5"/>
    <p:sldLayoutId id="2147492827" r:id="rId6"/>
    <p:sldLayoutId id="2147492828" r:id="rId7"/>
    <p:sldLayoutId id="2147492829" r:id="rId8"/>
    <p:sldLayoutId id="2147492830" r:id="rId9"/>
    <p:sldLayoutId id="2147492831" r:id="rId10"/>
    <p:sldLayoutId id="214749283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tags" Target="../tags/tag136.xml"/><Relationship Id="rId14" Type="http://schemas.openxmlformats.org/officeDocument/2006/relationships/tags" Target="../tags/tag137.xml"/><Relationship Id="rId1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tags" Target="../tags/tag166.xml"/><Relationship Id="rId14" Type="http://schemas.openxmlformats.org/officeDocument/2006/relationships/tags" Target="../tags/tag167.xml"/><Relationship Id="rId15" Type="http://schemas.openxmlformats.org/officeDocument/2006/relationships/tags" Target="../tags/tag168.xml"/><Relationship Id="rId16" Type="http://schemas.openxmlformats.org/officeDocument/2006/relationships/tags" Target="../tags/tag169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tags" Target="../tags/tag212.xml"/><Relationship Id="rId14" Type="http://schemas.openxmlformats.org/officeDocument/2006/relationships/tags" Target="../tags/tag213.xml"/><Relationship Id="rId15" Type="http://schemas.openxmlformats.org/officeDocument/2006/relationships/tags" Target="../tags/tag214.xml"/><Relationship Id="rId16" Type="http://schemas.openxmlformats.org/officeDocument/2006/relationships/tags" Target="../tags/tag215.xml"/><Relationship Id="rId17" Type="http://schemas.openxmlformats.org/officeDocument/2006/relationships/tags" Target="../tags/tag216.xml"/><Relationship Id="rId18" Type="http://schemas.openxmlformats.org/officeDocument/2006/relationships/tags" Target="../tags/tag217.xml"/><Relationship Id="rId19" Type="http://schemas.openxmlformats.org/officeDocument/2006/relationships/tags" Target="../tags/tag218.xml"/><Relationship Id="rId20" Type="http://schemas.openxmlformats.org/officeDocument/2006/relationships/tags" Target="../tags/tag219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tags" Target="../tags/tag304.xml"/><Relationship Id="rId14" Type="http://schemas.openxmlformats.org/officeDocument/2006/relationships/tags" Target="../tags/tag305.xml"/><Relationship Id="rId15" Type="http://schemas.openxmlformats.org/officeDocument/2006/relationships/tags" Target="../tags/tag306.xml"/><Relationship Id="rId16" Type="http://schemas.openxmlformats.org/officeDocument/2006/relationships/tags" Target="../tags/tag307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tags" Target="../tags/tag332.xml"/><Relationship Id="rId14" Type="http://schemas.openxmlformats.org/officeDocument/2006/relationships/tags" Target="../tags/tag333.xml"/><Relationship Id="rId1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升学考试改革对初中教育的影响与挑战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170180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2"/>
          <p:cNvSpPr txBox="1"/>
          <p:nvPr>
            <p:custDataLst>
              <p:tags r:id="rId4"/>
            </p:custDataLst>
          </p:nvPr>
        </p:nvSpPr>
        <p:spPr>
          <a:xfrm>
            <a:off x="5483225" y="365252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4" name="文本框 8"/>
          <p:cNvSpPr txBox="1"/>
          <p:nvPr>
            <p:custDataLst>
              <p:tags r:id="rId5"/>
            </p:custDataLst>
          </p:nvPr>
        </p:nvSpPr>
        <p:spPr>
          <a:xfrm>
            <a:off x="5483225" y="267716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9"/>
          <p:cNvSpPr txBox="1"/>
          <p:nvPr>
            <p:custDataLst>
              <p:tags r:id="rId6"/>
            </p:custDataLst>
          </p:nvPr>
        </p:nvSpPr>
        <p:spPr>
          <a:xfrm>
            <a:off x="5483225" y="462788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8" name="文本框 10"/>
          <p:cNvSpPr txBox="1"/>
          <p:nvPr>
            <p:custDataLst>
              <p:tags r:id="rId7"/>
            </p:custDataLst>
          </p:nvPr>
        </p:nvSpPr>
        <p:spPr>
          <a:xfrm>
            <a:off x="7139940" y="1837690"/>
            <a:ext cx="4293235" cy="80264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升学考试改革对初中教育的影响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8"/>
            </p:custDataLst>
          </p:nvPr>
        </p:nvSpPr>
        <p:spPr>
          <a:xfrm>
            <a:off x="7139940" y="3743960"/>
            <a:ext cx="4293235" cy="80264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应对升学考试改革的策略与建议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048862" name="文本框 15"/>
          <p:cNvSpPr txBox="1"/>
          <p:nvPr>
            <p:custDataLst>
              <p:tags r:id="rId9"/>
            </p:custDataLst>
          </p:nvPr>
        </p:nvSpPr>
        <p:spPr>
          <a:xfrm>
            <a:off x="7139940" y="2790825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升学考试改革带来的挑战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0"/>
            </p:custDataLst>
          </p:nvPr>
        </p:nvSpPr>
        <p:spPr>
          <a:xfrm>
            <a:off x="7139940" y="4697730"/>
            <a:ext cx="4293235" cy="80264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升学考试改革对初中教育发展的影响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25450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5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634355" y="349821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26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634355" y="445135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540448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2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升学考试改革对初中教育的影响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考试科目与形式的变化</a:t>
            </a:r>
            <a:endParaRPr altLang="en-US" lang="zh-CN"/>
          </a:p>
        </p:txBody>
      </p:sp>
      <p:sp>
        <p:nvSpPr>
          <p:cNvPr id="104898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增加选修科目，给予学生更多选择空间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9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强调综合素质评价，关注学生的全面发展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考试形式多样化，包括笔试、面试和实操等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0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考试科目增多，涵盖更广泛的知识领域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考试内容与难度的调整</a:t>
            </a:r>
            <a:endParaRPr altLang="en-US" lang="zh-CN"/>
          </a:p>
        </p:txBody>
      </p:sp>
      <p:sp>
        <p:nvSpPr>
          <p:cNvPr id="104905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5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对初中教育的影响：教学内容和方法的调整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对初中教育的影响：学生和教师的压力与挑战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考试科目和形式的变化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考试难度和标准的变化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升学考试改革对初中生的影响</a:t>
            </a:r>
            <a:endParaRPr altLang="en-US" lang="zh-CN"/>
          </a:p>
        </p:txBody>
      </p:sp>
      <p:sp>
        <p:nvSpPr>
          <p:cNvPr id="104911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减轻学业压力：改革后考试难度降低，减少对知识点的死记硬背，减轻学生的学业压力。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培养综合素质：改革注重考察学生的综合素质，促进学生全面发展，提高学生的创新能力。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促进个性发展：改革鼓励学生发挥特长，发展个性，有利于培养学生的兴趣爱好和特长。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提高自主学习能力：改革强调学生的自主学习和探究能力，促进学生自主学习能力的提高。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升学考试改革对初中教师的影响</a:t>
            </a:r>
            <a:endParaRPr altLang="en-US" lang="zh-CN"/>
          </a:p>
        </p:txBody>
      </p:sp>
      <p:sp>
        <p:nvSpPr>
          <p:cNvPr id="104916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教师评价体系的改变：升学考试改革对教师的评价方式产生影响，需要建立更加科学合理的评价体系。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教学内容和方法的调整：教师需要重新审视教材，更新教学方法，以适应新的考试要求。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教师专业发展需求增加：教师需要不断学习和进修，提高自身专业素养和教学能力。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教师心理压力增大：升学考试改革给教师带来了一定的心理压力，需要关注教师的心理健康。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2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924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升学考试改革带来的挑战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适应新考试模式的挑战</a:t>
            </a:r>
            <a:endParaRPr altLang="en-US" lang="zh-CN"/>
          </a:p>
        </p:txBody>
      </p:sp>
      <p:sp>
        <p:nvSpPr>
          <p:cNvPr id="10492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0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调整教学策略：教师需要重新审视教学重点，调整教学方法以适应新的考试模式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0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更新教学资源：学校需要投入更多的资源来更新教材、教具等，以确保教学质量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1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培训教师：教师需要接受培训，学习新的考试模式和评价标准，提高教学能力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1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1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关注学生心理健康：新考试模式可能给学生带来更大的心理压力，学校和家庭需要关注学生的心理健康，提供必要的心理辅导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提高教学质量与效果的挑战</a:t>
            </a:r>
            <a:endParaRPr altLang="en-US" lang="zh-CN"/>
          </a:p>
        </p:txBody>
      </p:sp>
      <p:sp>
        <p:nvSpPr>
          <p:cNvPr id="104936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教学质量评估体系的完善与更新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7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学生学习能力与考试要求的匹配度问题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教师教学水平的提升与适应考试改革的需求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8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教学内容与考试要求的匹配度问题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减轻学生学业负担的挑战</a:t>
            </a:r>
            <a:endParaRPr altLang="en-US" lang="zh-CN"/>
          </a:p>
        </p:txBody>
      </p:sp>
      <p:sp>
        <p:nvSpPr>
          <p:cNvPr id="104943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考试科目增多，学生需要掌握更多知识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考试时间缩短，学生需要在有限时间内完成更多题目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课外辅导减少，学生需要更好地自主学习和自我管理能力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考试难度提高，学生需要具备更强的思维能力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平衡选拔功能与素质教育的挑战</a:t>
            </a:r>
            <a:endParaRPr altLang="en-US" lang="zh-CN"/>
          </a:p>
        </p:txBody>
      </p:sp>
      <p:sp>
        <p:nvSpPr>
          <p:cNvPr id="104951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选拔功能与素质教育目标之间的矛盾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1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考试科目与形式改革对学校和学生的影响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2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评价标准改革对教师和教学评价的挑战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2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应对挑战的策略与措施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5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57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应对升学考试改革的策略与建议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完善考试制度与评价体系</a:t>
            </a:r>
            <a:endParaRPr altLang="en-US" lang="zh-CN"/>
          </a:p>
        </p:txBody>
      </p:sp>
      <p:sp>
        <p:nvSpPr>
          <p:cNvPr id="104963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建立多元化的评价体系，关注学生的综合素质和全面发展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优化考试内容，提高考试质量，确保考试的科学性和公平性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加强考试监管，防止作弊和违规行为，确保考试的公正性和可信度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建立考试反馈机制，及时向学校和学生提供考试结果和反馈意见，促进教学改进和学生自我完善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加强教师培训与专业发展</a:t>
            </a:r>
            <a:endParaRPr altLang="en-US" lang="zh-CN"/>
          </a:p>
        </p:txBody>
      </p:sp>
      <p:sp>
        <p:nvSpPr>
          <p:cNvPr id="104968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培训内容：针对升学考试改革，提供专业知识和技能的培训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培训方式：线上与线下相结合，定期开展培训课程和研讨会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教师交流：鼓励教师之间的交流与合作，分享教学经验和应对策略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评价与激励：建立评价机制，对表现优秀的教师给予奖励和激励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推进课程改革与教学创新</a:t>
            </a:r>
            <a:endParaRPr altLang="en-US" lang="zh-CN"/>
          </a:p>
        </p:txBody>
      </p:sp>
      <p:sp>
        <p:nvSpPr>
          <p:cNvPr id="104974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调整课程结构，增加实践性和创新性课程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创新教学方式，采用探究式、合作式等教学方法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加强信息技术与学科教学的整合，利用数字化教学资源提高教学效率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建立多元化评价体系，注重学生的综合素质和能力培养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注重学生综合素质与能力培养</a:t>
            </a:r>
            <a:endParaRPr altLang="en-US" lang="zh-CN"/>
          </a:p>
        </p:txBody>
      </p:sp>
      <p:sp>
        <p:nvSpPr>
          <p:cNvPr id="104981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转变教育观念，关注学生的全面发展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1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优化课程设置，增加实践性和创新性课程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2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加强学生思维能力、创新能力和实践能力的培养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2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建立科学评价体系，鼓励学生个性化发展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8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87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升学考试改革对初中教育发展的影响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促进初中教育的均衡发展</a:t>
            </a:r>
            <a:endParaRPr altLang="en-US" lang="zh-CN"/>
          </a:p>
        </p:txBody>
      </p:sp>
      <p:sp>
        <p:nvSpPr>
          <p:cNvPr id="104993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升学考试改革通过减少考试科目，增加选修科目等方式，让学生有更多机会展示自己的特长和兴趣，促进学生的个性化发展。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升学考试改革强调综合素质评价，鼓励学生参与社会实践、志愿服务等课外活动，增强学生的社会责任感和实践能力。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升学考试改革推动初中学校开展多样化办学，提高教学质量和办学水平，促进初中教育的整体发展。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升学考试改革加强了对初中教育的监管和管理，规范学校办学行为，保障初中教育的公平和公正。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推动初中教育的多样化发展</a:t>
            </a:r>
            <a:endParaRPr altLang="en-US" lang="zh-CN"/>
          </a:p>
        </p:txBody>
      </p:sp>
      <p:sp>
        <p:nvSpPr>
          <p:cNvPr id="1049998" name="矩形: 圆角 1"/>
          <p:cNvSpPr/>
          <p:nvPr>
            <p:custDataLst>
              <p:tags r:id="rId1"/>
            </p:custDataLst>
          </p:nvPr>
        </p:nvSpPr>
        <p:spPr>
          <a:xfrm>
            <a:off x="838200" y="2314184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000" name="Freeform 7"/>
          <p:cNvSpPr/>
          <p:nvPr>
            <p:custDataLst>
              <p:tags r:id="rId2"/>
            </p:custDataLst>
          </p:nvPr>
        </p:nvSpPr>
        <p:spPr bwMode="auto">
          <a:xfrm flipV="1">
            <a:off x="958055" y="2446816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002" name="标题"/>
          <p:cNvSpPr txBox="1"/>
          <p:nvPr>
            <p:custDataLst>
              <p:tags r:id="rId3"/>
            </p:custDataLst>
          </p:nvPr>
        </p:nvSpPr>
        <p:spPr>
          <a:xfrm>
            <a:off x="958055" y="2406661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04" name="正文"/>
          <p:cNvSpPr txBox="1"/>
          <p:nvPr>
            <p:custDataLst>
              <p:tags r:id="rId4"/>
            </p:custDataLst>
          </p:nvPr>
        </p:nvSpPr>
        <p:spPr>
          <a:xfrm>
            <a:off x="2334866" y="2315401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升学考试改革促使初中教育更加注重学生的综合素质和能力，推动学校开展多样化的教育活动，以满足不同学生的个性化需求。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006" name="矩形: 圆角 19"/>
          <p:cNvSpPr/>
          <p:nvPr>
            <p:custDataLst>
              <p:tags r:id="rId5"/>
            </p:custDataLst>
          </p:nvPr>
        </p:nvSpPr>
        <p:spPr>
          <a:xfrm>
            <a:off x="6159274" y="2314184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008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3045" y="2445599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010" name="标题"/>
          <p:cNvSpPr txBox="1"/>
          <p:nvPr>
            <p:custDataLst>
              <p:tags r:id="rId7"/>
            </p:custDataLst>
          </p:nvPr>
        </p:nvSpPr>
        <p:spPr>
          <a:xfrm>
            <a:off x="6273045" y="2406053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12" name="正文"/>
          <p:cNvSpPr txBox="1"/>
          <p:nvPr>
            <p:custDataLst>
              <p:tags r:id="rId8"/>
            </p:custDataLst>
          </p:nvPr>
        </p:nvSpPr>
        <p:spPr>
          <a:xfrm>
            <a:off x="7650464" y="2316618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升学考试改革要求初中教育关注学生的全面发展，推动学校加强体育、艺术、科技等方面的教育，提高学生的综合素质。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014" name="矩形: 圆角 28"/>
          <p:cNvSpPr/>
          <p:nvPr>
            <p:custDataLst>
              <p:tags r:id="rId9"/>
            </p:custDataLst>
          </p:nvPr>
        </p:nvSpPr>
        <p:spPr>
          <a:xfrm>
            <a:off x="838200" y="3888726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016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958055" y="4021357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018" name="标题"/>
          <p:cNvSpPr txBox="1"/>
          <p:nvPr>
            <p:custDataLst>
              <p:tags r:id="rId11"/>
            </p:custDataLst>
          </p:nvPr>
        </p:nvSpPr>
        <p:spPr>
          <a:xfrm>
            <a:off x="958055" y="3981202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20" name="正文"/>
          <p:cNvSpPr txBox="1"/>
          <p:nvPr>
            <p:custDataLst>
              <p:tags r:id="rId12"/>
            </p:custDataLst>
          </p:nvPr>
        </p:nvSpPr>
        <p:spPr>
          <a:xfrm>
            <a:off x="2334866" y="3889942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升学考试改革鼓励初中学校开展多元化的评价方式，不仅关注学生的考试成绩，还注重学生的实践能力和创新精神等方面的评价，从而促进学生的全面发展。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022" name="矩形: 圆角 24"/>
          <p:cNvSpPr/>
          <p:nvPr>
            <p:custDataLst>
              <p:tags r:id="rId13"/>
            </p:custDataLst>
          </p:nvPr>
        </p:nvSpPr>
        <p:spPr>
          <a:xfrm>
            <a:off x="6159274" y="3888726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024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3045" y="4020140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026" name="标题"/>
          <p:cNvSpPr txBox="1"/>
          <p:nvPr>
            <p:custDataLst>
              <p:tags r:id="rId15"/>
            </p:custDataLst>
          </p:nvPr>
        </p:nvSpPr>
        <p:spPr>
          <a:xfrm>
            <a:off x="6273045" y="3979986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28" name="正文"/>
          <p:cNvSpPr txBox="1"/>
          <p:nvPr>
            <p:custDataLst>
              <p:tags r:id="rId16"/>
            </p:custDataLst>
          </p:nvPr>
        </p:nvSpPr>
        <p:spPr>
          <a:xfrm>
            <a:off x="7650464" y="3890551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升学考试改革促使初中学校更加注重与高中、高校等教育机构的衔接，推动学校开展多种形式的合作，为学生提供更多的升学选择和发展机会。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增强初中教育的国际竞争力</a:t>
            </a:r>
            <a:endParaRPr altLang="en-US" lang="zh-CN"/>
          </a:p>
        </p:txBody>
      </p:sp>
      <p:sp>
        <p:nvSpPr>
          <p:cNvPr id="10500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升学考试改革提高了初中教育的国际化水平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升学考试改革促进了初中教育与国际接轨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升学考试改革推动了初中教育的教学质量提升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升学考试改革培养了更多具有国际视野的人才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提升初中教育的整体水平</a:t>
            </a:r>
            <a:endParaRPr altLang="en-US" lang="zh-CN"/>
          </a:p>
        </p:txBody>
      </p:sp>
      <p:sp>
        <p:nvSpPr>
          <p:cNvPr id="105013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改革促进初中教育与高中教育的衔接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4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改革激发初中生学习动力和创新精神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改革推动初中教育资源均衡分配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5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升学考试改革促进初中教育质量提升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0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20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204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4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4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i*1_1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i*1_3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i*1_2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i*1_4_2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2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a*1_1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1_1"/>
  <p:tag name="KSO_WM_UNIT_VALUE" val="16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a*1_3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3_1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a*1_2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2_1"/>
  <p:tag name="KSO_WM_UNIT_VALUE" val="16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a*1_4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4_1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i*1_1_2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i*1_2_2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i*1_3_2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i*1_4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SLIDE_ID" val="custom20231224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7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3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7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37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2023-12-31T16:16:09Z</dcterms:created>
  <dcterms:modified xsi:type="dcterms:W3CDTF">2023-12-31T16:16:09Z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7037e43bb4194d32804cd0e3cf32f013_21</vt:lpwstr>
  </property>
</Properties>
</file>