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860" r:id="rId1"/>
    <p:sldMasterId id="2147484897" r:id="rId2"/>
  </p:sldMasterIdLst>
  <p:notesMasterIdLst>
    <p:notesMasterId r:id="rId3"/>
  </p:notesMasterIdLst>
  <p:sldIdLst>
    <p:sldId id="790" r:id="rId4"/>
    <p:sldId id="793" r:id="rId5"/>
    <p:sldId id="796" r:id="rId6"/>
    <p:sldId id="799" r:id="rId7"/>
    <p:sldId id="802" r:id="rId8"/>
    <p:sldId id="805" r:id="rId9"/>
    <p:sldId id="808" r:id="rId10"/>
    <p:sldId id="811" r:id="rId11"/>
    <p:sldId id="814" r:id="rId12"/>
    <p:sldId id="817" r:id="rId13"/>
    <p:sldId id="820" r:id="rId14"/>
    <p:sldId id="823" r:id="rId15"/>
    <p:sldId id="826" r:id="rId16"/>
    <p:sldId id="829" r:id="rId17"/>
    <p:sldId id="832" r:id="rId18"/>
    <p:sldId id="835" r:id="rId19"/>
    <p:sldId id="838" r:id="rId20"/>
    <p:sldId id="841" r:id="rId21"/>
    <p:sldId id="844" r:id="rId22"/>
    <p:sldId id="847" r:id="rId23"/>
    <p:sldId id="850" r:id="rId24"/>
    <p:sldId id="853" r:id="rId25"/>
    <p:sldId id="856" r:id="rId26"/>
    <p:sldId id="859" r:id="rId27"/>
    <p:sldId id="862" r:id="rId28"/>
    <p:sldId id="865" r:id="rId29"/>
    <p:sldId id="868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61" r:id="rId1"/>
    <p:sldLayoutId id="2147484862" r:id="rId2"/>
    <p:sldLayoutId id="2147484863" r:id="rId3"/>
    <p:sldLayoutId id="2147484864" r:id="rId4"/>
    <p:sldLayoutId id="2147484865" r:id="rId5"/>
    <p:sldLayoutId id="2147484866" r:id="rId6"/>
    <p:sldLayoutId id="2147484867" r:id="rId7"/>
    <p:sldLayoutId id="2147484868" r:id="rId8"/>
    <p:sldLayoutId id="2147484869" r:id="rId9"/>
    <p:sldLayoutId id="2147484870" r:id="rId10"/>
    <p:sldLayoutId id="214748487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98" r:id="rId1"/>
    <p:sldLayoutId id="2147484899" r:id="rId2"/>
    <p:sldLayoutId id="2147484900" r:id="rId3"/>
    <p:sldLayoutId id="2147484901" r:id="rId4"/>
    <p:sldLayoutId id="2147484902" r:id="rId5"/>
    <p:sldLayoutId id="2147484903" r:id="rId6"/>
    <p:sldLayoutId id="2147484904" r:id="rId7"/>
    <p:sldLayoutId id="2147484905" r:id="rId8"/>
    <p:sldLayoutId id="2147484906" r:id="rId9"/>
    <p:sldLayoutId id="2147484907" r:id="rId10"/>
    <p:sldLayoutId id="214748490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tags" Target="../tags/tag79.xml"/><Relationship Id="rId20" Type="http://schemas.openxmlformats.org/officeDocument/2006/relationships/tags" Target="../tags/tag80.xml"/><Relationship Id="rId21" Type="http://schemas.openxmlformats.org/officeDocument/2006/relationships/tags" Target="../tags/tag8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推动小学生参与社区服务的策略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16"/>
          <p:cNvSpPr/>
          <p:nvPr>
            <p:custDataLst>
              <p:tags r:id="rId3"/>
            </p:custDataLst>
          </p:nvPr>
        </p:nvSpPr>
        <p:spPr>
          <a:xfrm>
            <a:off x="6096000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68" name="矩形: 圆角 7"/>
          <p:cNvSpPr/>
          <p:nvPr>
            <p:custDataLst>
              <p:tags r:id="rId4"/>
            </p:custDataLst>
          </p:nvPr>
        </p:nvSpPr>
        <p:spPr>
          <a:xfrm>
            <a:off x="130117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矩形: 圆角 10"/>
          <p:cNvSpPr/>
          <p:nvPr>
            <p:custDataLst>
              <p:tags r:id="rId5"/>
            </p:custDataLst>
          </p:nvPr>
        </p:nvSpPr>
        <p:spPr>
          <a:xfrm>
            <a:off x="214593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矩形: 圆角 13"/>
          <p:cNvSpPr/>
          <p:nvPr>
            <p:custDataLst>
              <p:tags r:id="rId6"/>
            </p:custDataLst>
          </p:nvPr>
        </p:nvSpPr>
        <p:spPr>
          <a:xfrm>
            <a:off x="4121455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矩形: 圆角 16"/>
          <p:cNvSpPr/>
          <p:nvPr>
            <p:custDataLst>
              <p:tags r:id="rId7"/>
            </p:custDataLst>
          </p:nvPr>
        </p:nvSpPr>
        <p:spPr>
          <a:xfrm>
            <a:off x="811279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6" name="矩形: 圆角 16"/>
          <p:cNvSpPr/>
          <p:nvPr>
            <p:custDataLst>
              <p:tags r:id="rId8"/>
            </p:custDataLst>
          </p:nvPr>
        </p:nvSpPr>
        <p:spPr>
          <a:xfrm>
            <a:off x="10135177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8" name="文本框 14"/>
          <p:cNvSpPr txBox="1"/>
          <p:nvPr>
            <p:custDataLst>
              <p:tags r:id="rId9"/>
            </p:custDataLst>
          </p:nvPr>
        </p:nvSpPr>
        <p:spPr>
          <a:xfrm flipH="1">
            <a:off x="16637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0" name="文本框 17"/>
          <p:cNvSpPr txBox="1"/>
          <p:nvPr>
            <p:custDataLst>
              <p:tags r:id="rId10"/>
            </p:custDataLst>
          </p:nvPr>
        </p:nvSpPr>
        <p:spPr>
          <a:xfrm>
            <a:off x="11493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4"/>
          <p:cNvSpPr txBox="1"/>
          <p:nvPr>
            <p:custDataLst>
              <p:tags r:id="rId11"/>
            </p:custDataLst>
          </p:nvPr>
        </p:nvSpPr>
        <p:spPr>
          <a:xfrm flipH="1">
            <a:off x="220726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7"/>
          <p:cNvSpPr txBox="1"/>
          <p:nvPr>
            <p:custDataLst>
              <p:tags r:id="rId12"/>
            </p:custDataLst>
          </p:nvPr>
        </p:nvSpPr>
        <p:spPr>
          <a:xfrm>
            <a:off x="215582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4"/>
          <p:cNvSpPr txBox="1"/>
          <p:nvPr>
            <p:custDataLst>
              <p:tags r:id="rId13"/>
            </p:custDataLst>
          </p:nvPr>
        </p:nvSpPr>
        <p:spPr>
          <a:xfrm flipH="1">
            <a:off x="418338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7"/>
          <p:cNvSpPr txBox="1"/>
          <p:nvPr>
            <p:custDataLst>
              <p:tags r:id="rId14"/>
            </p:custDataLst>
          </p:nvPr>
        </p:nvSpPr>
        <p:spPr>
          <a:xfrm>
            <a:off x="413194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 flipH="1">
            <a:off x="616204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7"/>
          <p:cNvSpPr txBox="1"/>
          <p:nvPr>
            <p:custDataLst>
              <p:tags r:id="rId16"/>
            </p:custDataLst>
          </p:nvPr>
        </p:nvSpPr>
        <p:spPr>
          <a:xfrm>
            <a:off x="611060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29"/>
          <p:cNvSpPr txBox="1"/>
          <p:nvPr>
            <p:custDataLst>
              <p:tags r:id="rId17"/>
            </p:custDataLst>
          </p:nvPr>
        </p:nvSpPr>
        <p:spPr>
          <a:xfrm flipH="1">
            <a:off x="8176895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6" name="文本框 17"/>
          <p:cNvSpPr txBox="1"/>
          <p:nvPr>
            <p:custDataLst>
              <p:tags r:id="rId18"/>
            </p:custDataLst>
          </p:nvPr>
        </p:nvSpPr>
        <p:spPr>
          <a:xfrm>
            <a:off x="812546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8" name="文本框 31"/>
          <p:cNvSpPr txBox="1"/>
          <p:nvPr>
            <p:custDataLst>
              <p:tags r:id="rId19"/>
            </p:custDataLst>
          </p:nvPr>
        </p:nvSpPr>
        <p:spPr>
          <a:xfrm flipH="1">
            <a:off x="1016381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00" name="文本框 17"/>
          <p:cNvSpPr txBox="1"/>
          <p:nvPr>
            <p:custDataLst>
              <p:tags r:id="rId20"/>
            </p:custDataLst>
          </p:nvPr>
        </p:nvSpPr>
        <p:spPr>
          <a:xfrm>
            <a:off x="1013587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Six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了解小学生的需求和兴趣</a:t>
            </a:r>
            <a:endParaRPr altLang="en-US" dirty="0" lang="zh-CN"/>
          </a:p>
        </p:txBody>
      </p:sp>
      <p:sp>
        <p:nvSpPr>
          <p:cNvPr id="10488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调查小学生的服务意愿</a:t>
            </a:r>
            <a:endParaRPr altLang="en-US" lang="zh-CN"/>
          </a:p>
        </p:txBody>
      </p:sp>
      <p:sp>
        <p:nvSpPr>
          <p:cNvPr id="1048852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4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6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了解小学生的服务需求和兴趣，为制定策略提供依据。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58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0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2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通过问卷调查、访谈等方式，收集小学生的意见和建议。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64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6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8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分析调查结果，找出小学生最关心的问题和最感兴趣的服务项目。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70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72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74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根据调查结果，制定符合小学生需求和兴趣的服务策略。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分析小学生的服务能力</a:t>
            </a:r>
            <a:endParaRPr altLang="en-US" lang="zh-CN"/>
          </a:p>
        </p:txBody>
      </p:sp>
      <p:sp>
        <p:nvSpPr>
          <p:cNvPr id="1048910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2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4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6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8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具备一定的动手能力和创造力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0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具备基本的沟通能力和合作精神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2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需要更多的引导和激励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4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需要关注安全和健康问题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了解小学生的兴趣点</a:t>
            </a:r>
            <a:endParaRPr altLang="en-US" lang="zh-CN"/>
          </a:p>
        </p:txBody>
      </p:sp>
      <p:sp>
        <p:nvSpPr>
          <p:cNvPr id="1048960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游戏和娱乐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学习新知识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与同龄人社交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参与社区活动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制定有针对性的策略</a:t>
            </a:r>
            <a:endParaRPr altLang="en-US" dirty="0" lang="zh-CN"/>
          </a:p>
        </p:txBody>
      </p:sp>
      <p:sp>
        <p:nvSpPr>
          <p:cNvPr id="10490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制定符合小学生特点的服务项目</a:t>
            </a:r>
            <a:endParaRPr altLang="en-US" lang="zh-CN"/>
          </a:p>
        </p:txBody>
      </p:sp>
      <p:sp>
        <p:nvSpPr>
          <p:cNvPr id="1049046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50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4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58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2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鼓励小学生发挥自己的想象力和创造力，提出自己的服务项目建议和方案。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4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与学校和家长合作，共同制定符合小学生特点的社区服务项目计划，促进小学生的全面发展。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6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结合小学生的兴趣和能力，设计有趣且具有教育意义的社区服务项目。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8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针对不同年龄段的小学生，制定不同的服务项目和任务，确保项目的可行性和安全性。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设计有趣的服务活动</a:t>
            </a:r>
            <a:endParaRPr altLang="en-US" lang="zh-CN"/>
          </a:p>
        </p:txBody>
      </p:sp>
      <p:sp>
        <p:nvSpPr>
          <p:cNvPr id="104910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内容：通过设计有趣的活动，吸引小学生的参与兴趣，提高他们的参与度。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目的：让小学生感到社区服务是一件有趣的事情，培养他们的服务意识和责任感。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实施方式：可以组织趣味运动会、义卖、环保活动等，让小学生们在快乐中参与服务。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效果评估：通过参与度、满意度等指标评估活动效果，不断改进和优化活动设计。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制定激励机制</a:t>
            </a:r>
            <a:endParaRPr altLang="en-US" lang="zh-CN"/>
          </a:p>
        </p:txBody>
      </p:sp>
      <p:sp>
        <p:nvSpPr>
          <p:cNvPr id="104916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设立奖励制度，激励小学生参与社区服务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开展优秀志愿者评选活动，表彰表现突出的学生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与学校德育教育相结合，将社区服务纳入学生综合素质评价体系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制定积分兑换制度，激励学生积极参与社区服务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加强宣传和推广</a:t>
            </a:r>
            <a:endParaRPr altLang="en-US" dirty="0" lang="zh-CN"/>
          </a:p>
        </p:txBody>
      </p:sp>
      <p:sp>
        <p:nvSpPr>
          <p:cNvPr id="10492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利用学校资源进行宣传</a:t>
            </a:r>
            <a:endParaRPr altLang="en-US" lang="zh-CN"/>
          </a:p>
        </p:txBody>
      </p:sp>
      <p:sp>
        <p:nvSpPr>
          <p:cNvPr id="1049248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利用校园广播系统，定期播放社区服务活动信息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利用学校网站和微信公众号，发布社区服务活动动态和招募信息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在学校宣传栏和教室墙上张贴社区服务海报和宣传资料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组织校园文化活动，如社区服务主题班会、演讲比赛等，提高学生对社区服务的认识和参与度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利用社区资源进行宣传</a:t>
            </a:r>
            <a:endParaRPr altLang="en-US" lang="zh-CN"/>
          </a:p>
        </p:txBody>
      </p:sp>
      <p:sp>
        <p:nvSpPr>
          <p:cNvPr id="1049306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8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0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2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4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社区活动：通过组织各类社区活动，如亲子活动、文化节等，吸引小学生及其家长参与，同时宣传社区服务活动。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社区公告栏：利用社区内的公告栏发布社区服务信息，吸引小学生关注和参与。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社区网络平台：利用社区网站、微信公众号等网络平台，发布社区服务信息，扩大宣传范围，提高小学生的参与率。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社区志愿者：鼓励社区内的志愿者积极参与到社区服务的宣传中来，如制作宣传海报、宣传册等，提高宣传效果。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利用媒体资源进行宣传</a:t>
            </a:r>
            <a:endParaRPr altLang="en-US" lang="zh-CN"/>
          </a:p>
        </p:txBody>
      </p:sp>
      <p:sp>
        <p:nvSpPr>
          <p:cNvPr id="1049356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利用社交媒体平台，如微信公众号、微博等，发布社区服务活动信息，吸引小学生和家长关注。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与当地电视台、广播电台合作，播放社区服务活动的宣传片，提高活动的知名度和影响力。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在学校、社区内张贴海报、传单等宣传资料，向小学生和家长传递社区服务的重要性和参与方式。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利用小学生经常接触的媒体资源，如学校网站、班级微信群等，发布活动信息，鼓励小学生积极参与。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建立良好的合作机制</a:t>
            </a:r>
            <a:endParaRPr altLang="en-US" dirty="0" lang="zh-CN"/>
          </a:p>
        </p:txBody>
      </p:sp>
      <p:sp>
        <p:nvSpPr>
          <p:cNvPr id="10494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与社区组织建立合作关系</a:t>
            </a:r>
            <a:endParaRPr altLang="en-US" lang="zh-CN"/>
          </a:p>
        </p:txBody>
      </p:sp>
      <p:sp>
        <p:nvSpPr>
          <p:cNvPr id="1049442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6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4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制定合作计划：明确合作内容、时间、方式等细节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0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监督与评估：对合作效果进行定期评估，及时调整合作计划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2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确定合作目标：共同推动小学生参与社区服务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4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建立沟通渠道：定期召开会议，分享信息和经验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与家长建立合作关系</a:t>
            </a:r>
            <a:endParaRPr altLang="en-US" lang="zh-CN"/>
          </a:p>
        </p:txBody>
      </p:sp>
      <p:sp>
        <p:nvSpPr>
          <p:cNvPr id="1049500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资源共享：与家长分享社区服务资源，如场地、设施、人员等，提高服务效率和质量。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定期沟通：与家长保持密切联系，及时反馈学生在社区服务中的表现和进步。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共同参与：邀请家长参与社区服务活动策划和组织，共同推动活动的开展。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建立信任：通过真诚的沟通和合作，建立起学校和家长之间的信任关系，促进双方的合作与发展。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与志愿者组织建立合作关系</a:t>
            </a:r>
            <a:endParaRPr altLang="en-US" lang="zh-CN"/>
          </a:p>
        </p:txBody>
      </p:sp>
      <p:sp>
        <p:nvSpPr>
          <p:cNvPr id="1049566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8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70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合作目的：共同推动小学生参与社区服务，提升小学生的社会责任感和实践能力。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4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6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合作方式：与志愿者组织建立长期稳定的合作关系，共同制定服务计划和活动方案。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0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2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资源共享：双方共享各自拥有的资源和优势，如志愿者资源、服务经验等，提高服务质量和效果。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6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8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 fontScale="9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合作成果：通过合作，推动更多小学生参与社区服务，提高服务的社会影响力和美誉度。同时，促进志愿者组织的发展和壮大。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加强培训和指导</a:t>
            </a:r>
            <a:endParaRPr altLang="en-US" dirty="0" lang="zh-CN"/>
          </a:p>
        </p:txBody>
      </p:sp>
      <p:sp>
        <p:nvSpPr>
          <p:cNvPr id="10496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提供服务技能培训</a:t>
            </a:r>
            <a:endParaRPr altLang="en-US" lang="zh-CN"/>
          </a:p>
        </p:txBody>
      </p:sp>
      <p:sp>
        <p:nvSpPr>
          <p:cNvPr id="104965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培训方式：开展定期的培训班或工作坊，邀请专业人士进行授课。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培训内容：教授小学生基本的社区服务技能，如沟通技巧、组织能力等。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培训目标：提高小学生的服务技能水平，增强其参与社区服务的自信心和能力。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培训效果评估：对小学生的服务技能进行定期评估，以了解培训效果，并根据反馈进行调整和改进。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提供安全知识培训</a:t>
            </a:r>
            <a:endParaRPr altLang="en-US" lang="zh-CN"/>
          </a:p>
        </p:txBody>
      </p:sp>
      <p:sp>
        <p:nvSpPr>
          <p:cNvPr id="104970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培训方式：通过讲座、视频、模拟演练等多种形式进行培训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培训内容：教授小学生基本的安全知识和应对突发情况的方法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培训频率：每学期至少进行一次安全知识培训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培训师资：聘请专业的安全教育人员或警察进行授课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提供沟通技巧培训</a:t>
            </a:r>
            <a:endParaRPr altLang="en-US" lang="zh-CN"/>
          </a:p>
        </p:txBody>
      </p:sp>
      <p:sp>
        <p:nvSpPr>
          <p:cNvPr id="104975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培训目标：提高小学生的沟通能力，让他们更好地与社区居民交流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培训内容：教授小学生基本的沟通技巧，如倾听、表达、提问等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培训方式：通过讲座、角色扮演、小组讨论等形式进行培训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培训效果：经过培训，小学生能够更好地理解社区居民的需求，提高服务质量和效果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持续改进和评估</a:t>
            </a:r>
            <a:endParaRPr altLang="en-US" dirty="0" lang="zh-CN"/>
          </a:p>
        </p:txBody>
      </p:sp>
      <p:sp>
        <p:nvSpPr>
          <p:cNvPr id="10498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定期评估服务效果</a:t>
            </a:r>
            <a:endParaRPr altLang="en-US" lang="zh-CN"/>
          </a:p>
        </p:txBody>
      </p:sp>
      <p:sp>
        <p:nvSpPr>
          <p:cNvPr id="104983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评估时间：每季度或半年进行一次评估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评估内容：服务效果、学生反馈、家长满意度等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改进措施：根据评估结果，及时调整和改进服务内容和形式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反馈机制：建立有效的反馈渠道，及时收集学生、家长和社区的意见和建议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收集反馈意见和建议</a:t>
            </a:r>
            <a:endParaRPr altLang="en-US" lang="zh-CN"/>
          </a:p>
        </p:txBody>
      </p:sp>
      <p:sp>
        <p:nvSpPr>
          <p:cNvPr id="1049896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定期开展调查问卷，了解学生参与社区服务的感受和收获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组织学生代表参加座谈会，听取他们对社区服务的意见和建议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鼓励家长积极参与，提出宝贵意见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建立信息反馈机制，及时收集整理各方意见，不断完善和优化社区服务项目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调整和改进服务策略</a:t>
            </a:r>
            <a:endParaRPr altLang="en-US" lang="zh-CN"/>
          </a:p>
        </p:txBody>
      </p:sp>
      <p:sp>
        <p:nvSpPr>
          <p:cNvPr id="104995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定期收集反馈：了解小学生的需求和意见，以便针对性地调整服务内容和形式。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评估服务效果：通过合理的评估指标和工具，对服务的效果进行客观评价，以便发现问题并改进。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创新服务方式：鼓励小学生发挥创造力，尝试新的服务形式和内容，以满足社区的需求。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合作与交流：与其他社区服务组织或学校进行合作与交流，分享经验和资源，共同提高服务水平。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1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6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1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1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1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2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2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2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3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3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3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4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4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4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5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5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5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6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6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UNIT_VALUE" val="1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6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SLIDE_ID" val="custom2023099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7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06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2024-01-05T05:33:03Z</dcterms:created>
  <dcterms:modified xsi:type="dcterms:W3CDTF">2024-01-05T05:33:03Z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e3a931d56dd54528a54bbfdcb7a3fe47_21</vt:lpwstr>
  </property>
</Properties>
</file>