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508" r:id="rId1"/>
    <p:sldMasterId id="2147484545" r:id="rId2"/>
  </p:sldMasterIdLst>
  <p:notesMasterIdLst>
    <p:notesMasterId r:id="rId3"/>
  </p:notesMasterIdLst>
  <p:sldIdLst>
    <p:sldId id="650" r:id="rId4"/>
    <p:sldId id="653" r:id="rId5"/>
    <p:sldId id="656" r:id="rId6"/>
    <p:sldId id="659" r:id="rId7"/>
    <p:sldId id="662" r:id="rId8"/>
    <p:sldId id="665" r:id="rId9"/>
    <p:sldId id="668" r:id="rId10"/>
    <p:sldId id="671" r:id="rId11"/>
    <p:sldId id="674" r:id="rId12"/>
    <p:sldId id="677" r:id="rId13"/>
    <p:sldId id="680" r:id="rId14"/>
    <p:sldId id="683" r:id="rId15"/>
    <p:sldId id="686" r:id="rId16"/>
    <p:sldId id="689" r:id="rId17"/>
    <p:sldId id="692" r:id="rId18"/>
    <p:sldId id="695" r:id="rId19"/>
    <p:sldId id="698" r:id="rId20"/>
    <p:sldId id="701" r:id="rId21"/>
    <p:sldId id="704" r:id="rId22"/>
    <p:sldId id="707" r:id="rId23"/>
    <p:sldId id="710" r:id="rId24"/>
    <p:sldId id="713" r:id="rId25"/>
    <p:sldId id="716" r:id="rId26"/>
    <p:sldId id="719" r:id="rId27"/>
    <p:sldId id="722" r:id="rId28"/>
    <p:sldId id="725" r:id="rId29"/>
    <p:sldId id="728" r:id="rId30"/>
    <p:sldId id="731" r:id="rId31"/>
    <p:sldId id="734" r:id="rId32"/>
    <p:sldId id="737" r:id="rId33"/>
    <p:sldId id="740" r:id="rId34"/>
    <p:sldId id="743" r:id="rId35"/>
    <p:sldId id="747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509" r:id="rId1"/>
    <p:sldLayoutId id="2147484510" r:id="rId2"/>
    <p:sldLayoutId id="2147484511" r:id="rId3"/>
    <p:sldLayoutId id="2147484512" r:id="rId4"/>
    <p:sldLayoutId id="2147484513" r:id="rId5"/>
    <p:sldLayoutId id="2147484514" r:id="rId6"/>
    <p:sldLayoutId id="2147484515" r:id="rId7"/>
    <p:sldLayoutId id="2147484516" r:id="rId8"/>
    <p:sldLayoutId id="2147484517" r:id="rId9"/>
    <p:sldLayoutId id="2147484518" r:id="rId10"/>
    <p:sldLayoutId id="214748451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546" r:id="rId1"/>
    <p:sldLayoutId id="2147484547" r:id="rId2"/>
    <p:sldLayoutId id="2147484548" r:id="rId3"/>
    <p:sldLayoutId id="2147484549" r:id="rId4"/>
    <p:sldLayoutId id="2147484550" r:id="rId5"/>
    <p:sldLayoutId id="2147484551" r:id="rId6"/>
    <p:sldLayoutId id="2147484552" r:id="rId7"/>
    <p:sldLayoutId id="2147484553" r:id="rId8"/>
    <p:sldLayoutId id="2147484554" r:id="rId9"/>
    <p:sldLayoutId id="2147484555" r:id="rId10"/>
    <p:sldLayoutId id="214748455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tags" Target="../tags/tag136.xml"/><Relationship Id="rId16" Type="http://schemas.openxmlformats.org/officeDocument/2006/relationships/tags" Target="../tags/tag137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tags" Target="../tags/tag220.xml"/><Relationship Id="rId14" Type="http://schemas.openxmlformats.org/officeDocument/2006/relationships/tags" Target="../tags/tag221.xml"/><Relationship Id="rId15" Type="http://schemas.openxmlformats.org/officeDocument/2006/relationships/tags" Target="../tags/tag222.xml"/><Relationship Id="rId16" Type="http://schemas.openxmlformats.org/officeDocument/2006/relationships/tags" Target="../tags/tag223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tags" Target="../tags/tag291.xml"/><Relationship Id="rId14" Type="http://schemas.openxmlformats.org/officeDocument/2006/relationships/tags" Target="../tags/tag292.xml"/><Relationship Id="rId15" Type="http://schemas.openxmlformats.org/officeDocument/2006/relationships/tags" Target="../tags/tag293.xml"/><Relationship Id="rId16" Type="http://schemas.openxmlformats.org/officeDocument/2006/relationships/tags" Target="../tags/tag294.xml"/><Relationship Id="rId17" Type="http://schemas.openxmlformats.org/officeDocument/2006/relationships/tags" Target="../tags/tag295.xml"/><Relationship Id="rId18" Type="http://schemas.openxmlformats.org/officeDocument/2006/relationships/tags" Target="../tags/tag296.xml"/><Relationship Id="rId19" Type="http://schemas.openxmlformats.org/officeDocument/2006/relationships/tags" Target="../tags/tag297.xml"/><Relationship Id="rId20" Type="http://schemas.openxmlformats.org/officeDocument/2006/relationships/tags" Target="../tags/tag298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tags" Target="../tags/tag362.xml"/><Relationship Id="rId14" Type="http://schemas.openxmlformats.org/officeDocument/2006/relationships/tags" Target="../tags/tag363.xml"/><Relationship Id="rId15" Type="http://schemas.openxmlformats.org/officeDocument/2006/relationships/tags" Target="../tags/tag364.xml"/><Relationship Id="rId16" Type="http://schemas.openxmlformats.org/officeDocument/2006/relationships/tags" Target="../tags/tag365.xml"/><Relationship Id="rId17" Type="http://schemas.openxmlformats.org/officeDocument/2006/relationships/tags" Target="../tags/tag366.xml"/><Relationship Id="rId18" Type="http://schemas.openxmlformats.org/officeDocument/2006/relationships/tags" Target="../tags/tag367.xml"/><Relationship Id="rId19" Type="http://schemas.openxmlformats.org/officeDocument/2006/relationships/tags" Target="../tags/tag368.xml"/><Relationship Id="rId20" Type="http://schemas.openxmlformats.org/officeDocument/2006/relationships/tags" Target="../tags/tag369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tags" Target="../tags/tag390.xml"/><Relationship Id="rId7" Type="http://schemas.openxmlformats.org/officeDocument/2006/relationships/tags" Target="../tags/tag391.xml"/><Relationship Id="rId8" Type="http://schemas.openxmlformats.org/officeDocument/2006/relationships/tags" Target="../tags/tag392.xml"/><Relationship Id="rId9" Type="http://schemas.openxmlformats.org/officeDocument/2006/relationships/tags" Target="../tags/tag393.xml"/><Relationship Id="rId10" Type="http://schemas.openxmlformats.org/officeDocument/2006/relationships/tags" Target="../tags/tag394.xml"/><Relationship Id="rId11" Type="http://schemas.openxmlformats.org/officeDocument/2006/relationships/tags" Target="../tags/tag395.xml"/><Relationship Id="rId12" Type="http://schemas.openxmlformats.org/officeDocument/2006/relationships/tags" Target="../tags/tag396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tags" Target="../tags/tag400.xml"/><Relationship Id="rId5" Type="http://schemas.openxmlformats.org/officeDocument/2006/relationships/tags" Target="../tags/tag401.xml"/><Relationship Id="rId6" Type="http://schemas.openxmlformats.org/officeDocument/2006/relationships/tags" Target="../tags/tag402.xml"/><Relationship Id="rId7" Type="http://schemas.openxmlformats.org/officeDocument/2006/relationships/tags" Target="../tags/tag403.xml"/><Relationship Id="rId8" Type="http://schemas.openxmlformats.org/officeDocument/2006/relationships/tags" Target="../tags/tag404.xml"/><Relationship Id="rId9" Type="http://schemas.openxmlformats.org/officeDocument/2006/relationships/tags" Target="../tags/tag405.xml"/><Relationship Id="rId10" Type="http://schemas.openxmlformats.org/officeDocument/2006/relationships/tags" Target="../tags/tag406.xml"/><Relationship Id="rId11" Type="http://schemas.openxmlformats.org/officeDocument/2006/relationships/tags" Target="../tags/tag407.xml"/><Relationship Id="rId12" Type="http://schemas.openxmlformats.org/officeDocument/2006/relationships/tags" Target="../tags/tag408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09.xml"/><Relationship Id="rId2" Type="http://schemas.openxmlformats.org/officeDocument/2006/relationships/tags" Target="../tags/tag410.xml"/><Relationship Id="rId3" Type="http://schemas.openxmlformats.org/officeDocument/2006/relationships/tags" Target="../tags/tag411.xml"/><Relationship Id="rId4" Type="http://schemas.openxmlformats.org/officeDocument/2006/relationships/tags" Target="../tags/tag412.xml"/><Relationship Id="rId5" Type="http://schemas.openxmlformats.org/officeDocument/2006/relationships/tags" Target="../tags/tag413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初中教育评价体系的构建与优化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初中教育评价体系的重要性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初中教育评价体系的构建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初中教育评价体系的优化措施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初中教育评价体系的具体实施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初中教育评价体系的发展趋势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案例分析与实践经验分享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8000"/>
          </a:bodyPr>
          <a:p>
            <a:r>
              <a:rPr altLang="en-US" dirty="0" lang="zh-CN"/>
              <a:t>初中教育评价体系的重要性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提升教育质量</a:t>
            </a:r>
            <a:endParaRPr altLang="en-US" lang="zh-CN"/>
          </a:p>
        </p:txBody>
      </p:sp>
      <p:sp>
        <p:nvSpPr>
          <p:cNvPr id="10489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通过合理的评价机制，可以及时发现和解决教育教学中存在的问题，提高教学质量。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初中教育评价体系是教育改革的重要组成部分，对于提升教育质量具有重要意义。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完善的初中教育评价体系能够提高教师的教学水平，促进学生的学习效果。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构建和优化初中教育评价体系，有利于培养学生的学习兴趣和综合素质，促进其全面发展。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促进教育公平</a:t>
            </a:r>
            <a:endParaRPr altLang="en-US" lang="zh-CN"/>
          </a:p>
        </p:txBody>
      </p:sp>
      <p:sp>
        <p:nvSpPr>
          <p:cNvPr id="104901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保障初中学生受教育的权利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1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促进教育资源的合理分配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2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提高教育质量，缩小教育差距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3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培养更多优秀的人才，推动社会进步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激发学生潜能</a:t>
            </a:r>
            <a:endParaRPr altLang="en-US" lang="zh-CN"/>
          </a:p>
        </p:txBody>
      </p:sp>
      <p:sp>
        <p:nvSpPr>
          <p:cNvPr id="104907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初中教育评价体系的重要性在于激发学生的潜能，培养学生的创新能力和实践能力。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合理的评价体系能够鼓励学生积极参与课堂活动，提高自主学习和合作学习的能力。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通过评价体系的优化，可以更好地关注学生的个性化发展需求，促进学生的全面发展。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有效的评价体系能够及时反馈学生的学习情况，帮助学生认识自己的不足并改进学习方法。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培养综合素质</a:t>
            </a:r>
            <a:endParaRPr altLang="en-US" lang="zh-CN"/>
          </a:p>
        </p:txBody>
      </p:sp>
      <p:sp>
        <p:nvSpPr>
          <p:cNvPr id="104911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初中教育评价体系是培养学生综合素质的重要手段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1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评价体系能够全面反映学生的知识、能力和素质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2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通过评价体系的构建与优化，可以促进学生的全面发展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3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合理的评价体系有助于发现学生的潜能和特长，为未来的发展奠定基础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初中教育评价体系的构建</a:t>
            </a:r>
            <a:endParaRPr altLang="en-US" dirty="0" lang="zh-CN"/>
          </a:p>
        </p:txBody>
      </p:sp>
      <p:sp>
        <p:nvSpPr>
          <p:cNvPr id="10491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评价目标的确立</a:t>
            </a:r>
            <a:endParaRPr altLang="en-US" lang="zh-CN"/>
          </a:p>
        </p:txBody>
      </p:sp>
      <p:sp>
        <p:nvSpPr>
          <p:cNvPr id="104921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2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评价目标应与教育目标相一致，旨在提高学生的综合素质和能力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2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评价目标应关注学生的个体差异和不同需求，促进个性化发展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3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评价目标应注重过程评价和结果评价的有机结合，全面反映学生的学习情况和进步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4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评价目标应强调评价的诊断、激励和发展功能，促进学生自我认知、自我完善和自我发展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评价指标的制定</a:t>
            </a:r>
            <a:endParaRPr altLang="en-US" lang="zh-CN"/>
          </a:p>
        </p:txBody>
      </p:sp>
      <p:sp>
        <p:nvSpPr>
          <p:cNvPr id="10492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考虑学生的全面发展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依据教育目标确定评价指标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结合学校实际情况调整评价指标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征求教师、学生和家长意见，完善评价指标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评价方法的选取</a:t>
            </a:r>
            <a:endParaRPr altLang="en-US" lang="zh-CN"/>
          </a:p>
        </p:txBody>
      </p:sp>
      <p:sp>
        <p:nvSpPr>
          <p:cNvPr id="104932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3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3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自我评价：学生自我反思和评价，培养自主学习能力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他人评价：教师、家长等对学生的学习进行评价，多角度了解学生情况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量化评价：通过数据和指标对学生的学习成果进行客观评价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质性评价：通过观察、访谈等方式了解学生的学习过程和表现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评价标准的确定</a:t>
            </a:r>
            <a:endParaRPr altLang="en-US" lang="zh-CN"/>
          </a:p>
        </p:txBody>
      </p:sp>
      <p:sp>
        <p:nvSpPr>
          <p:cNvPr id="104938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学科知识掌握程度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学习能力与学习方法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道德品质与行为规范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创新精神与实践能力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初中教育评价体系的优化措施</a:t>
            </a:r>
            <a:endParaRPr altLang="en-US" dirty="0" lang="zh-CN"/>
          </a:p>
        </p:txBody>
      </p:sp>
      <p:sp>
        <p:nvSpPr>
          <p:cNvPr id="10494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完善评价机制</a:t>
            </a:r>
            <a:endParaRPr altLang="en-US" lang="zh-CN"/>
          </a:p>
        </p:txBody>
      </p:sp>
      <p:sp>
        <p:nvSpPr>
          <p:cNvPr id="104947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定期开展评价活动，及时反馈评价结果，调整教学策略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建立多元评价体系，包括学生自评、互评和教师评价等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制定具体评价标准，确保评价的客观性和公正性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强化评价结果的应用，将评价结果与教师绩效考核、学生升学等挂钩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加强过程评价</a:t>
            </a:r>
            <a:endParaRPr altLang="en-US" lang="zh-CN"/>
          </a:p>
        </p:txBody>
      </p:sp>
      <p:sp>
        <p:nvSpPr>
          <p:cNvPr id="104954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定义：在教育过程中及时收集和分析学生表现的信息，以便更好地指导学生的学习和改进教学方法。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目的：及时发现问题和不足，调整教学策略，提高教学质量。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方法：观察、记录、评估和反馈，可采用多种形式如课堂表现、作业、测验和项目等。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优势：有助于激发学生学习的积极性和主动性，培养其良好的学习习惯和思维能力。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引入多元评价主体</a:t>
            </a:r>
            <a:endParaRPr altLang="en-US" lang="zh-CN"/>
          </a:p>
        </p:txBody>
      </p:sp>
      <p:sp>
        <p:nvSpPr>
          <p:cNvPr id="104958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评价主体包括教师、学生、家长等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8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评价主体应关注学生的全面发展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9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评价主体应注重过程评价和结果评价的结合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0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评价主体应建立有效的反馈机制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注重学生个体差异</a:t>
            </a:r>
            <a:endParaRPr altLang="en-US" lang="zh-CN"/>
          </a:p>
        </p:txBody>
      </p:sp>
      <p:sp>
        <p:nvSpPr>
          <p:cNvPr id="104964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4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5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针对不同学生的需求，提供多样化的教育资源和课程设置。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建立学生个人档案，记录学生的成长和进步，为评价提供更加全面和准确的数据支持。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6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关注学生的个性化需求，根据学生的特点制定不同的评价标准。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6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注重学生的特长和兴趣，鼓励学生发挥自己的优势。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强化评价结果的应用</a:t>
            </a:r>
            <a:endParaRPr altLang="en-US" lang="zh-CN"/>
          </a:p>
        </p:txBody>
      </p:sp>
      <p:sp>
        <p:nvSpPr>
          <p:cNvPr id="104969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0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0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建立评价结果反馈机制，及时向学校、教师和学生提供反馈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0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0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将评价结果作为改进教学和管理的依据，针对性地制定改进措施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1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强化评价结果在升学、教师考核等方面的应用，提高评价的权威性和影响力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2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引导学生和家长关注评价结果，促进家校合作，共同推进教育质量提升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初中教育评价体系的具体实施</a:t>
            </a:r>
            <a:endParaRPr altLang="en-US" dirty="0" lang="zh-CN"/>
          </a:p>
        </p:txBody>
      </p:sp>
      <p:sp>
        <p:nvSpPr>
          <p:cNvPr id="10497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实施步骤与流程</a:t>
            </a:r>
            <a:endParaRPr altLang="en-US" lang="zh-CN"/>
          </a:p>
        </p:txBody>
      </p:sp>
      <p:sp>
        <p:nvSpPr>
          <p:cNvPr id="104980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0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实施评价：按照评价标准，采用相应的评价方式，对学生的学习成果进行全面、客观、公正的评价。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反馈与改进：根据评价结果，及时向学生、教师和学校反馈评价结果，并提出改进建议，促进教育质量的不断提高。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制定评价标准：根据教育目标和教育政策，制定具体的评价标准，包括学科知识、技能、态度等方面。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确定评价方式：选择合适的评价方式，如考试、作品评定、观察、自我评价等，确保评价的客观性和公正性。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实施过程中的问题与对策</a:t>
            </a:r>
            <a:endParaRPr altLang="en-US" lang="zh-CN"/>
          </a:p>
        </p:txBody>
      </p:sp>
      <p:sp>
        <p:nvSpPr>
          <p:cNvPr id="10498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问题：实施方案与实际教学情况脱节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问题：评价体系的具体指标不明确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对策：制定详细的指标体系，明确评价标准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对策：加强与一线教师的沟通，了解实际需求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实施效果评估与反馈</a:t>
            </a:r>
            <a:endParaRPr altLang="en-US" lang="zh-CN"/>
          </a:p>
        </p:txBody>
      </p:sp>
      <p:sp>
        <p:nvSpPr>
          <p:cNvPr id="104993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评估指标：学业成绩、综合素质、发展潜力等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评估方式：考试、测评、观察、访谈等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反馈机制：及时向学校、教师、学生等提供评估结果与建议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改进措施：根据评估结果制定相应的改进方案，提高教育质量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持续改进与完善</a:t>
            </a:r>
            <a:endParaRPr altLang="en-US" lang="zh-CN"/>
          </a:p>
        </p:txBody>
      </p:sp>
      <p:sp>
        <p:nvSpPr>
          <p:cNvPr id="104999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定期评估：对初中教育评价体系进行定期评估，及时发现问题和不足。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反馈机制：建立有效的反馈机制，收集各方意见和建议，不断完善评价体系。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动态调整：根据评估结果和反馈意见，对初中教育评价体系进行动态调整，提高评价的科学性和有效性。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创新发展：鼓励创新思维和方法，推动初中教育评价体系不断发展和完善。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初中教育评价体系的发展趋势</a:t>
            </a:r>
            <a:endParaRPr altLang="en-US" dirty="0" lang="zh-CN"/>
          </a:p>
        </p:txBody>
      </p:sp>
      <p:sp>
        <p:nvSpPr>
          <p:cNvPr id="10500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信息化技术的应用</a:t>
            </a:r>
            <a:endParaRPr altLang="en-US" lang="zh-CN"/>
          </a:p>
        </p:txBody>
      </p:sp>
      <p:sp>
        <p:nvSpPr>
          <p:cNvPr id="105008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初中教育评价体系中信息化技术的应用越来越广泛，提高了评价的准确性和效率。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信息化技术能够实现对学生个性化发展的关注，为每个学生提供定制化的学习计划。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信息化技术能够实现对学生学习过程的动态监测，及时发现和解决学习中的问题。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信息化技术能够实现对学生综合素质的评价，促进学生的全面发展。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个性化评价的推广</a:t>
            </a:r>
            <a:endParaRPr altLang="en-US" lang="zh-CN"/>
          </a:p>
        </p:txBody>
      </p:sp>
      <p:sp>
        <p:nvSpPr>
          <p:cNvPr id="105014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定义：个性化评价是指根据学生的个性、兴趣和特长，采用多样化的评价标准和评价方式，全面反映学生的综合素质。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背景：随着教育改革的深入，个性化教育逐渐受到重视，要求教育评价体系随之改变。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优势：有利于激发学生的学习兴趣和潜能，提高学生的学习积极性和主动性。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发展趋势：随着教育信息化的推进，个性化评价将逐渐成为初中教育评价体系的发展趋势。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社会参与度的提高</a:t>
            </a:r>
            <a:endParaRPr altLang="en-US" lang="zh-CN"/>
          </a:p>
        </p:txBody>
      </p:sp>
      <p:sp>
        <p:nvSpPr>
          <p:cNvPr id="10501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9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家长、社区和企业的参与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0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多元化评价主体的形成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0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评价标准和内容的公开透明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0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1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评价结果的应用与反馈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国际交流与合作</a:t>
            </a:r>
            <a:endParaRPr altLang="en-US" lang="zh-CN"/>
          </a:p>
        </p:txBody>
      </p:sp>
      <p:sp>
        <p:nvSpPr>
          <p:cNvPr id="1050250" name="图形"/>
          <p:cNvSpPr/>
          <p:nvPr>
            <p:custDataLst>
              <p:tags r:id="rId1"/>
            </p:custDataLst>
          </p:nvPr>
        </p:nvSpPr>
        <p:spPr>
          <a:xfrm>
            <a:off x="838200" y="1558615"/>
            <a:ext cx="10491176" cy="970093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0252" name="任意多边形 18"/>
          <p:cNvSpPr/>
          <p:nvPr>
            <p:custDataLst>
              <p:tags r:id="rId2"/>
            </p:custDataLst>
          </p:nvPr>
        </p:nvSpPr>
        <p:spPr>
          <a:xfrm>
            <a:off x="10454115" y="1558615"/>
            <a:ext cx="899528" cy="93873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254" name="标题"/>
          <p:cNvSpPr txBox="1"/>
          <p:nvPr>
            <p:custDataLst>
              <p:tags r:id="rId3"/>
            </p:custDataLst>
          </p:nvPr>
        </p:nvSpPr>
        <p:spPr>
          <a:xfrm>
            <a:off x="866810" y="1626183"/>
            <a:ext cx="981429" cy="83395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256" name="正文"/>
          <p:cNvSpPr txBox="1"/>
          <p:nvPr>
            <p:custDataLst>
              <p:tags r:id="rId4"/>
            </p:custDataLst>
          </p:nvPr>
        </p:nvSpPr>
        <p:spPr>
          <a:xfrm>
            <a:off x="1940588" y="1626183"/>
            <a:ext cx="9388503" cy="8346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初中教育评价体系的发展趋势之一是加强国际交流与合作，借鉴国际先进的教育理念和评价标准，提升评价体系的科学性和国际化水平。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85" name="直接连接符 4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848063" y="1719925"/>
            <a:ext cx="0" cy="647203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50258" name="图形"/>
          <p:cNvSpPr/>
          <p:nvPr>
            <p:custDataLst>
              <p:tags r:id="rId6"/>
            </p:custDataLst>
          </p:nvPr>
        </p:nvSpPr>
        <p:spPr>
          <a:xfrm>
            <a:off x="838200" y="2710309"/>
            <a:ext cx="10491176" cy="970093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0260" name="任意多边形 22"/>
          <p:cNvSpPr/>
          <p:nvPr>
            <p:custDataLst>
              <p:tags r:id="rId7"/>
            </p:custDataLst>
          </p:nvPr>
        </p:nvSpPr>
        <p:spPr>
          <a:xfrm>
            <a:off x="10454115" y="2710309"/>
            <a:ext cx="899528" cy="93873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262" name="标题"/>
          <p:cNvSpPr txBox="1"/>
          <p:nvPr>
            <p:custDataLst>
              <p:tags r:id="rId8"/>
            </p:custDataLst>
          </p:nvPr>
        </p:nvSpPr>
        <p:spPr>
          <a:xfrm>
            <a:off x="866810" y="2777877"/>
            <a:ext cx="981429" cy="83395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264" name="正文"/>
          <p:cNvSpPr txBox="1"/>
          <p:nvPr>
            <p:custDataLst>
              <p:tags r:id="rId9"/>
            </p:custDataLst>
          </p:nvPr>
        </p:nvSpPr>
        <p:spPr>
          <a:xfrm>
            <a:off x="1940588" y="2777877"/>
            <a:ext cx="9388503" cy="8346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随着全球化的深入发展，各国之间的教育交流与合作日益频繁，初中教育评价体系需要适应这一趋势，加强与其他国家的合作与交流，共同推动教育评价体系的进步与发展。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87" name="直接连接符 49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848063" y="2871011"/>
            <a:ext cx="0" cy="647203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50266" name="图形"/>
          <p:cNvSpPr/>
          <p:nvPr>
            <p:custDataLst>
              <p:tags r:id="rId11"/>
            </p:custDataLst>
          </p:nvPr>
        </p:nvSpPr>
        <p:spPr>
          <a:xfrm>
            <a:off x="838200" y="3862003"/>
            <a:ext cx="10491176" cy="970093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0268" name="任意多边形 22"/>
          <p:cNvSpPr/>
          <p:nvPr>
            <p:custDataLst>
              <p:tags r:id="rId12"/>
            </p:custDataLst>
          </p:nvPr>
        </p:nvSpPr>
        <p:spPr>
          <a:xfrm>
            <a:off x="10454115" y="3862003"/>
            <a:ext cx="899528" cy="93873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270" name="标题"/>
          <p:cNvSpPr txBox="1"/>
          <p:nvPr>
            <p:custDataLst>
              <p:tags r:id="rId13"/>
            </p:custDataLst>
          </p:nvPr>
        </p:nvSpPr>
        <p:spPr>
          <a:xfrm>
            <a:off x="866810" y="3929571"/>
            <a:ext cx="981429" cy="83395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272" name="正文"/>
          <p:cNvSpPr txBox="1"/>
          <p:nvPr>
            <p:custDataLst>
              <p:tags r:id="rId14"/>
            </p:custDataLst>
          </p:nvPr>
        </p:nvSpPr>
        <p:spPr>
          <a:xfrm>
            <a:off x="1940588" y="3929571"/>
            <a:ext cx="9388503" cy="8346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通过国际交流与合作，可以引进国际上先进的教育评价技术和方法，提高评价的准确性和可靠性，同时也可以促进教育资源的共享和优化配置，推动教育的均衡发展。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89" name="直接连接符 66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1848063" y="4022705"/>
            <a:ext cx="0" cy="647203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50274" name="图形"/>
          <p:cNvSpPr/>
          <p:nvPr>
            <p:custDataLst>
              <p:tags r:id="rId16"/>
            </p:custDataLst>
          </p:nvPr>
        </p:nvSpPr>
        <p:spPr>
          <a:xfrm>
            <a:off x="838200" y="5013089"/>
            <a:ext cx="10491176" cy="970093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0276" name="任意多边形 22"/>
          <p:cNvSpPr/>
          <p:nvPr>
            <p:custDataLst>
              <p:tags r:id="rId17"/>
            </p:custDataLst>
          </p:nvPr>
        </p:nvSpPr>
        <p:spPr>
          <a:xfrm>
            <a:off x="10454115" y="5013089"/>
            <a:ext cx="899528" cy="93873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278" name="标题"/>
          <p:cNvSpPr txBox="1"/>
          <p:nvPr>
            <p:custDataLst>
              <p:tags r:id="rId18"/>
            </p:custDataLst>
          </p:nvPr>
        </p:nvSpPr>
        <p:spPr>
          <a:xfrm>
            <a:off x="866810" y="5081265"/>
            <a:ext cx="981429" cy="83395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280" name="正文"/>
          <p:cNvSpPr txBox="1"/>
          <p:nvPr>
            <p:custDataLst>
              <p:tags r:id="rId19"/>
            </p:custDataLst>
          </p:nvPr>
        </p:nvSpPr>
        <p:spPr>
          <a:xfrm>
            <a:off x="1940588" y="5081265"/>
            <a:ext cx="9388503" cy="8346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在国际交流与合作中，需要注重文化差异和价值观的多样性，尊重不同国家和民族的教育传统和特色，促进不同文化之间的交流与融合，共同推动世界教育的繁荣与发展。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91" name="直接连接符 78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1848063" y="5174399"/>
            <a:ext cx="0" cy="647203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案例分析与实践经验分享</a:t>
            </a:r>
            <a:endParaRPr altLang="en-US" dirty="0" lang="zh-CN"/>
          </a:p>
        </p:txBody>
      </p:sp>
      <p:sp>
        <p:nvSpPr>
          <p:cNvPr id="10503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成功案例介绍与分析</a:t>
            </a:r>
            <a:endParaRPr altLang="en-US" lang="zh-CN"/>
          </a:p>
        </p:txBody>
      </p:sp>
      <p:sp>
        <p:nvSpPr>
          <p:cNvPr id="105036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案例一：某初中实施综合素质评价体系的经验与成果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案例二：某初中通过评价改革提高教育质量的实践与反思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案例三：某初中在评价体系构建中注重学生个性化发展的探索与成效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案例四：某初中利用信息技术手段优化评价过程的经验与启示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实践经验分享与交流</a:t>
            </a:r>
            <a:endParaRPr altLang="en-US" lang="zh-CN"/>
          </a:p>
        </p:txBody>
      </p:sp>
      <p:sp>
        <p:nvSpPr>
          <p:cNvPr id="105042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2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42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案例选择：选择具有代表性的案例，确保评价体系的实用性和普适性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3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3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数据收集：采用多种方式收集数据，确保数据的准确性和可靠性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3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3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数据分析：运用科学的方法对数据进行处理和分析，挖掘数据背后的规律和趋势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4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4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经验总结：对实践经验进行总结和提炼，形成可复制和推广的模式和路径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未来发展方向与展望</a:t>
            </a:r>
            <a:endParaRPr altLang="en-US" lang="zh-CN"/>
          </a:p>
        </p:txBody>
      </p:sp>
      <p:sp>
        <p:nvSpPr>
          <p:cNvPr id="10504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完善评价体系：建立科学、公正、有效的评价体系，促进学生的全面发展。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创新教学方法：采用多样化的教学方法，激发学生的学习兴趣和创造力。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加强教师培训：提高教师的专业素养和教育教学能力，为教育质量的提升提供保障。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推进教育信息化：利用信息技术手段，优化教育资源配置，提高教育效率。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53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54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54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6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0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20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6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66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31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1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3*l_h_i*1_1_3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FILL_TYPE" val="3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2_3*l_h_a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2_3*l_h_f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3*l_h_i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FILL_TYPE" val="3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2_3*l_h_a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2_3*l_h_f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FILL_TYPE" val="3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2_3*l_h_a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2_3*l_h_f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FILL_TYPE" val="3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2_3*l_h_a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2_3*l_h_f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7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413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2023-12-31T13:19:00Z</dcterms:created>
  <dcterms:modified xsi:type="dcterms:W3CDTF">2023-12-31T13:19:00Z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3fbf41d990f947f784861abcb3b5a9d5_21</vt:lpwstr>
  </property>
</Properties>
</file>