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76" r:id="rId1"/>
    <p:sldMasterId id="2147490813" r:id="rId2"/>
  </p:sldMasterIdLst>
  <p:notesMasterIdLst>
    <p:notesMasterId r:id="rId3"/>
  </p:notesMasterIdLst>
  <p:sldIdLst>
    <p:sldId id="3605" r:id="rId4"/>
    <p:sldId id="3609" r:id="rId5"/>
    <p:sldId id="3612" r:id="rId6"/>
    <p:sldId id="3615" r:id="rId7"/>
    <p:sldId id="3621" r:id="rId9"/>
    <p:sldId id="3624" r:id="rId10"/>
    <p:sldId id="3627" r:id="rId11"/>
    <p:sldId id="3630" r:id="rId12"/>
    <p:sldId id="3636" r:id="rId14"/>
    <p:sldId id="3639" r:id="rId15"/>
    <p:sldId id="3642" r:id="rId16"/>
    <p:sldId id="3645" r:id="rId17"/>
    <p:sldId id="3651" r:id="rId19"/>
    <p:sldId id="3654" r:id="rId20"/>
    <p:sldId id="3657" r:id="rId21"/>
    <p:sldId id="3660" r:id="rId22"/>
    <p:sldId id="3666" r:id="rId24"/>
    <p:sldId id="3669" r:id="rId25"/>
    <p:sldId id="3672" r:id="rId26"/>
    <p:sldId id="3675" r:id="rId27"/>
    <p:sldId id="3681" r:id="rId29"/>
    <p:sldId id="3684" r:id="rId30"/>
    <p:sldId id="3687" r:id="rId31"/>
    <p:sldId id="3690" r:id="rId32"/>
    <p:sldId id="3696" r:id="rId34"/>
    <p:sldId id="3699" r:id="rId35"/>
    <p:sldId id="3702" r:id="rId36"/>
    <p:sldId id="370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77" r:id="rId1"/>
    <p:sldLayoutId id="2147490778" r:id="rId2"/>
    <p:sldLayoutId id="2147490779" r:id="rId3"/>
    <p:sldLayoutId id="2147490780" r:id="rId4"/>
    <p:sldLayoutId id="2147490781" r:id="rId5"/>
    <p:sldLayoutId id="2147490782" r:id="rId6"/>
    <p:sldLayoutId id="2147490783" r:id="rId7"/>
    <p:sldLayoutId id="2147490784" r:id="rId8"/>
    <p:sldLayoutId id="2147490785" r:id="rId9"/>
    <p:sldLayoutId id="2147490786" r:id="rId10"/>
    <p:sldLayoutId id="21474907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814" r:id="rId1"/>
    <p:sldLayoutId id="2147490815" r:id="rId2"/>
    <p:sldLayoutId id="2147490816" r:id="rId3"/>
    <p:sldLayoutId id="2147490817" r:id="rId4"/>
    <p:sldLayoutId id="2147490818" r:id="rId5"/>
    <p:sldLayoutId id="2147490819" r:id="rId6"/>
    <p:sldLayoutId id="2147490820" r:id="rId7"/>
    <p:sldLayoutId id="2147490821" r:id="rId8"/>
    <p:sldLayoutId id="2147490822" r:id="rId9"/>
    <p:sldLayoutId id="2147490823" r:id="rId10"/>
    <p:sldLayoutId id="2147490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tags" Target="../tags/tag375.xml"/><Relationship Id="rId31" Type="http://schemas.openxmlformats.org/officeDocument/2006/relationships/tags" Target="../tags/tag376.xml"/><Relationship Id="rId32" Type="http://schemas.openxmlformats.org/officeDocument/2006/relationships/tags" Target="../tags/tag377.xml"/><Relationship Id="rId3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工作场所健康与安全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工作场所健康的重要性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工作场所安全的必要性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工作场所健康与安全的挑战与应对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工作场所健康与安全的管理与监督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员工参与与意识提升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工作场所健康的重要性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员工健康与生产效率的关系</a:t>
            </a:r>
            <a:endParaRPr altLang="en-US" lang="zh-CN"/>
          </a:p>
        </p:txBody>
      </p:sp>
      <p:sp>
        <p:nvSpPr>
          <p:cNvPr id="1049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员工健康对生产效率的影响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工作场所健康与员工满意度和忠诚度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员工健康与员工幸福感和生活质量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工作场所健康与员工工作效率和创造力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健康工作场所的益处</a:t>
            </a:r>
            <a:endParaRPr altLang="en-US" lang="zh-CN"/>
          </a:p>
        </p:txBody>
      </p:sp>
      <p:sp>
        <p:nvSpPr>
          <p:cNvPr id="10491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提高员工工作效率：健康的工作环境可以减少员工因身体不适而导致的缺勤和效率低下，从而提高整体工作效率。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增强员工满意度：一个健康的工作场所可以提供更好的工作环境和条件，从而提高员工的满意度和忠诚度。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降低医疗保健成本：减少员工因工作场所不健康而导致的疾病和伤害，可以降低企业的医疗保健成本。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提升企业形象：一个注重员工健康和安全的企业，可以提升其形象和声誉，从而吸引更多的优秀人才加入。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预防职业病的措施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定期进行职业健康检查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采取有效的防护措施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遵守安全操作规程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加强员工的安全意识培训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工作场所安全的必要性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安全事故的危害和影响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人员伤亡：直接导致员工生命安全受到威胁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财产损失：可能导致公司资产受到严重损失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声誉损害：可能对公司的声誉和形象造成负面影响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法律责任：可能使公司面临法律责任和罚款等处罚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安全规定和政策的重要性</a:t>
            </a:r>
            <a:endParaRPr altLang="en-US" lang="zh-CN"/>
          </a:p>
        </p:txBody>
      </p:sp>
      <p:sp>
        <p:nvSpPr>
          <p:cNvPr id="10494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安全规定和政策的执行：定期检查、培训员工等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安全规定和政策的重要性：减少事故、提高员工满意度等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制定安全规定和政策的目的：确保员工的安全和健康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安全规定和政策的种类：防火、防电击、防机械伤害等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预防事故的措施和方法</a:t>
            </a:r>
            <a:endParaRPr altLang="en-US" lang="zh-CN"/>
          </a:p>
        </p:txBody>
      </p:sp>
      <p:sp>
        <p:nvSpPr>
          <p:cNvPr id="10495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制定并执行安全规章制度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提供安全培训和教育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定期进行安全检查和维护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配备必要的安全设施和设备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6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工作场所健康与安全的挑战与应对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工作场所环境恶劣，存在安全隐患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工作场所健康与安全意识淡薄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员工缺乏健康与安全培训和教育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缺乏有效的健康与安全管理制度和措施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应对策略和解决方案</a:t>
            </a:r>
            <a:endParaRPr altLang="en-US" lang="zh-CN"/>
          </a:p>
        </p:txBody>
      </p:sp>
      <p:sp>
        <p:nvSpPr>
          <p:cNvPr id="10497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提供必要的培训和教育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制定和执行健康与安全政策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定期进行健康与安全检查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建立应急预案和响应机制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持续改进和优化措施</a:t>
            </a:r>
            <a:endParaRPr altLang="en-US" lang="zh-CN"/>
          </a:p>
        </p:txBody>
      </p:sp>
      <p:sp>
        <p:nvSpPr>
          <p:cNvPr id="10497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定期评估和审查：对工作场所健康与安全进行定期评估和审查，及时发现问题并采取措施加以改进。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引入新技术：积极引入新技术，提高工作场所健康与安全的水平，如智能化监控、自动化报警等。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加强员工培训：加强员工的安全培训，提高员工的安全意识和操作技能，减少人为因素对工作场所健康与安全的影响。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建立应急预案：建立完善的工作场所健康与安全应急预案，确保在突发事件发生时能够迅速、有效地应对。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工作场所健康与安全的管理与监督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建立健康与安全管理体系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制定健康与安全政策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建立健康与安全管理制度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开展健康与安全培训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实施健康与安全检查与评估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定期检查和评估机制</a:t>
            </a:r>
            <a:endParaRPr altLang="en-US" lang="zh-CN"/>
          </a:p>
        </p:txBody>
      </p:sp>
      <p:sp>
        <p:nvSpPr>
          <p:cNvPr id="1049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记录与报告：对检查和评估结果进行记录，及时向上级汇报并采取相应措施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定期检查：对工作场所进行定期检查，确保各项安全措施得到有效执行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评估机制：对工作场所的安全状况进行评估，及时发现并解决潜在的安全隐患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培训与宣传：加强员工的安全意识培训，提高员工对安全问题的认识和重视程度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监督和执行力度加强</a:t>
            </a:r>
            <a:endParaRPr altLang="en-US" lang="zh-CN"/>
          </a:p>
        </p:txBody>
      </p:sp>
      <p:sp>
        <p:nvSpPr>
          <p:cNvPr id="10500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建立完善的监督机制：设立专门的监督机构，对工作场所健康与安全进行定期检查和评估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加强执法力度：对违反健康与安全规定的行为进行严厉打击，确保规定得到有效执行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提高员工参与度：鼓励员工参与健康与安全的监督工作，提供匿名举报渠道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强化培训和教育：提高员工对健康与安全的认识和意识，使其自觉遵守相关规定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员工参与与意识提升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员工参与健康与安全工作的意义</a:t>
            </a:r>
            <a:endParaRPr altLang="en-US" lang="zh-CN"/>
          </a:p>
        </p:txBody>
      </p:sp>
      <p:sp>
        <p:nvSpPr>
          <p:cNvPr id="10502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增强员工的归属感和责任感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提高员工的安全意识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促进工作场所的健康发展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降低事故发生的风险和损失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提高员工意识和技能的方法</a:t>
            </a:r>
            <a:endParaRPr altLang="en-US" lang="zh-CN"/>
          </a:p>
        </p:txBody>
      </p:sp>
      <p:sp>
        <p:nvSpPr>
          <p:cNvPr id="10502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培训和教育：提供定期的培训和教育课程，提高员工对健康和安全问题的认识和技能。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宣传和推广：通过宣传册、海报、电子邮件等方式，向员工宣传健康和安全的重要性，提高他们的意识。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鼓励和奖励：通过设立奖励制度，鼓励员工积极参与健康和安全活动，提高他们的积极性。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定期检查和评估：定期对工作场所进行健康和安全检查，评估员工对相关规定的执行情况，及时发现问题并进行改进。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员工参与的激励措施和建议</a:t>
            </a:r>
            <a:endParaRPr altLang="en-US" lang="zh-CN"/>
          </a:p>
        </p:txBody>
      </p:sp>
      <p:sp>
        <p:nvSpPr>
          <p:cNvPr id="10503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奖励制度：设立员工参与奖，鼓励员工积极参与健康与安全工作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培训机会：提供相关培训课程，提高员工对健康与安全的意识和技能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参与决策：让员工参与制定健康与安全政策和计划，增强他们的责任感和归属感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反馈机制：建立有效的反馈机制，及时了解员工对健康与安全的建议和意见，并采取相应措施加以改进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4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工作场所健康与安全的重要性和成果回顾</a:t>
            </a:r>
            <a:endParaRPr altLang="en-US" lang="zh-CN"/>
          </a:p>
        </p:txBody>
      </p:sp>
      <p:sp>
        <p:nvSpPr>
          <p:cNvPr id="1050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工作场所健康与安全的重要性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未来展望：未来的计划和目标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总结：回顾整个主题并强调重要性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成果回顾：过去的工作和成就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未来发展趋势和挑战预测</a:t>
            </a:r>
            <a:endParaRPr altLang="en-US" lang="zh-CN"/>
          </a:p>
        </p:txBody>
      </p:sp>
      <p:sp>
        <p:nvSpPr>
          <p:cNvPr id="1050582" name="任意多边形 12"/>
          <p:cNvSpPr/>
          <p:nvPr>
            <p:custDataLst>
              <p:tags r:id="rId1"/>
            </p:custDataLst>
          </p:nvPr>
        </p:nvSpPr>
        <p:spPr>
          <a:xfrm rot="2700000">
            <a:off x="4159556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584" name="标题"/>
          <p:cNvSpPr txBox="1"/>
          <p:nvPr>
            <p:custDataLst>
              <p:tags r:id="rId2"/>
            </p:custDataLst>
          </p:nvPr>
        </p:nvSpPr>
        <p:spPr>
          <a:xfrm>
            <a:off x="4601038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科技在健康与安全领域的应用不断拓展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586" name="文本框 25"/>
          <p:cNvSpPr txBox="1"/>
          <p:nvPr>
            <p:custDataLst>
              <p:tags r:id="rId3"/>
            </p:custDataLst>
          </p:nvPr>
        </p:nvSpPr>
        <p:spPr>
          <a:xfrm>
            <a:off x="4601038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588" name="任意多边形 22"/>
          <p:cNvSpPr/>
          <p:nvPr>
            <p:custDataLst>
              <p:tags r:id="rId4"/>
            </p:custDataLst>
          </p:nvPr>
        </p:nvSpPr>
        <p:spPr>
          <a:xfrm rot="2700000">
            <a:off x="1544572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590" name="标题"/>
          <p:cNvSpPr txBox="1"/>
          <p:nvPr>
            <p:custDataLst>
              <p:tags r:id="rId5"/>
            </p:custDataLst>
          </p:nvPr>
        </p:nvSpPr>
        <p:spPr>
          <a:xfrm>
            <a:off x="1986054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健康与安全法规的完善和严格执行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592" name="文本框 25"/>
          <p:cNvSpPr txBox="1"/>
          <p:nvPr>
            <p:custDataLst>
              <p:tags r:id="rId6"/>
            </p:custDataLst>
          </p:nvPr>
        </p:nvSpPr>
        <p:spPr>
          <a:xfrm>
            <a:off x="1986054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594" name="任意多边形 27"/>
          <p:cNvSpPr/>
          <p:nvPr>
            <p:custDataLst>
              <p:tags r:id="rId7"/>
            </p:custDataLst>
          </p:nvPr>
        </p:nvSpPr>
        <p:spPr>
          <a:xfrm rot="2700000">
            <a:off x="9389523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596" name="标题"/>
          <p:cNvSpPr txBox="1"/>
          <p:nvPr>
            <p:custDataLst>
              <p:tags r:id="rId8"/>
            </p:custDataLst>
          </p:nvPr>
        </p:nvSpPr>
        <p:spPr>
          <a:xfrm>
            <a:off x="9831005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 fontScale="71111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企业对健康与安全的投入和管理将更加重视  挑战预测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598" name="文本框 25"/>
          <p:cNvSpPr txBox="1"/>
          <p:nvPr>
            <p:custDataLst>
              <p:tags r:id="rId9"/>
            </p:custDataLst>
          </p:nvPr>
        </p:nvSpPr>
        <p:spPr>
          <a:xfrm>
            <a:off x="9831005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挑战预测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00" name="任意多边形 32"/>
          <p:cNvSpPr/>
          <p:nvPr>
            <p:custDataLst>
              <p:tags r:id="rId10"/>
            </p:custDataLst>
          </p:nvPr>
        </p:nvSpPr>
        <p:spPr>
          <a:xfrm rot="2700000">
            <a:off x="6774539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602" name="标题"/>
          <p:cNvSpPr txBox="1"/>
          <p:nvPr>
            <p:custDataLst>
              <p:tags r:id="rId11"/>
            </p:custDataLst>
          </p:nvPr>
        </p:nvSpPr>
        <p:spPr>
          <a:xfrm>
            <a:off x="7216022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员工对健康与安全的意识和需求不断提高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604" name="文本框 36"/>
          <p:cNvSpPr txBox="1"/>
          <p:nvPr>
            <p:custDataLst>
              <p:tags r:id="rId12"/>
            </p:custDataLst>
          </p:nvPr>
        </p:nvSpPr>
        <p:spPr>
          <a:xfrm>
            <a:off x="7216022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06" name="标题"/>
          <p:cNvSpPr txBox="1"/>
          <p:nvPr>
            <p:custDataLst>
              <p:tags r:id="rId13"/>
            </p:custDataLst>
          </p:nvPr>
        </p:nvSpPr>
        <p:spPr>
          <a:xfrm>
            <a:off x="3745586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08" name="标题"/>
          <p:cNvSpPr txBox="1"/>
          <p:nvPr>
            <p:custDataLst>
              <p:tags r:id="rId14"/>
            </p:custDataLst>
          </p:nvPr>
        </p:nvSpPr>
        <p:spPr>
          <a:xfrm>
            <a:off x="1130602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10" name="标题"/>
          <p:cNvSpPr txBox="1"/>
          <p:nvPr>
            <p:custDataLst>
              <p:tags r:id="rId15"/>
            </p:custDataLst>
          </p:nvPr>
        </p:nvSpPr>
        <p:spPr>
          <a:xfrm>
            <a:off x="8975553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12" name="标题"/>
          <p:cNvSpPr txBox="1"/>
          <p:nvPr>
            <p:custDataLst>
              <p:tags r:id="rId16"/>
            </p:custDataLst>
          </p:nvPr>
        </p:nvSpPr>
        <p:spPr>
          <a:xfrm>
            <a:off x="6360570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14" name="任意多边形 3"/>
          <p:cNvSpPr/>
          <p:nvPr>
            <p:custDataLst>
              <p:tags r:id="rId17"/>
            </p:custDataLst>
          </p:nvPr>
        </p:nvSpPr>
        <p:spPr>
          <a:xfrm rot="2700000">
            <a:off x="4159556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616" name="标题"/>
          <p:cNvSpPr txBox="1"/>
          <p:nvPr>
            <p:custDataLst>
              <p:tags r:id="rId18"/>
            </p:custDataLst>
          </p:nvPr>
        </p:nvSpPr>
        <p:spPr>
          <a:xfrm>
            <a:off x="4601038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如何有效利用科技手段提高健康与安全水平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618" name="文本框 25"/>
          <p:cNvSpPr txBox="1"/>
          <p:nvPr>
            <p:custDataLst>
              <p:tags r:id="rId19"/>
            </p:custDataLst>
          </p:nvPr>
        </p:nvSpPr>
        <p:spPr>
          <a:xfrm>
            <a:off x="4601038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20" name="任意多边形 6"/>
          <p:cNvSpPr/>
          <p:nvPr>
            <p:custDataLst>
              <p:tags r:id="rId20"/>
            </p:custDataLst>
          </p:nvPr>
        </p:nvSpPr>
        <p:spPr>
          <a:xfrm rot="2700000">
            <a:off x="1544572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622" name="标题"/>
          <p:cNvSpPr txBox="1"/>
          <p:nvPr>
            <p:custDataLst>
              <p:tags r:id="rId21"/>
            </p:custDataLst>
          </p:nvPr>
        </p:nvSpPr>
        <p:spPr>
          <a:xfrm>
            <a:off x="1986054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如何应对不断变化的法规和政策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624" name="文本框 8"/>
          <p:cNvSpPr txBox="1"/>
          <p:nvPr>
            <p:custDataLst>
              <p:tags r:id="rId22"/>
            </p:custDataLst>
          </p:nvPr>
        </p:nvSpPr>
        <p:spPr>
          <a:xfrm>
            <a:off x="1986054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26" name="任意多边形 10"/>
          <p:cNvSpPr/>
          <p:nvPr>
            <p:custDataLst>
              <p:tags r:id="rId23"/>
            </p:custDataLst>
          </p:nvPr>
        </p:nvSpPr>
        <p:spPr>
          <a:xfrm rot="2700000">
            <a:off x="9389523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628" name="标题"/>
          <p:cNvSpPr txBox="1"/>
          <p:nvPr>
            <p:custDataLst>
              <p:tags r:id="rId24"/>
            </p:custDataLst>
          </p:nvPr>
        </p:nvSpPr>
        <p:spPr>
          <a:xfrm>
            <a:off x="9831005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如何降低健康与安全风险，提高企业竞争力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630" name="文本框 25"/>
          <p:cNvSpPr txBox="1"/>
          <p:nvPr>
            <p:custDataLst>
              <p:tags r:id="rId25"/>
            </p:custDataLst>
          </p:nvPr>
        </p:nvSpPr>
        <p:spPr>
          <a:xfrm>
            <a:off x="9831005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32" name="任意多边形 15"/>
          <p:cNvSpPr/>
          <p:nvPr>
            <p:custDataLst>
              <p:tags r:id="rId26"/>
            </p:custDataLst>
          </p:nvPr>
        </p:nvSpPr>
        <p:spPr>
          <a:xfrm rot="2700000">
            <a:off x="6774539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634" name="标题"/>
          <p:cNvSpPr txBox="1"/>
          <p:nvPr>
            <p:custDataLst>
              <p:tags r:id="rId27"/>
            </p:custDataLst>
          </p:nvPr>
        </p:nvSpPr>
        <p:spPr>
          <a:xfrm>
            <a:off x="7216022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如何满足员工对健康与安全的更高需求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636" name="文本框 19"/>
          <p:cNvSpPr txBox="1"/>
          <p:nvPr>
            <p:custDataLst>
              <p:tags r:id="rId28"/>
            </p:custDataLst>
          </p:nvPr>
        </p:nvSpPr>
        <p:spPr>
          <a:xfrm>
            <a:off x="7216022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638" name="标题"/>
          <p:cNvSpPr txBox="1"/>
          <p:nvPr>
            <p:custDataLst>
              <p:tags r:id="rId29"/>
            </p:custDataLst>
          </p:nvPr>
        </p:nvSpPr>
        <p:spPr>
          <a:xfrm>
            <a:off x="3745586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40" name="标题"/>
          <p:cNvSpPr txBox="1"/>
          <p:nvPr>
            <p:custDataLst>
              <p:tags r:id="rId30"/>
            </p:custDataLst>
          </p:nvPr>
        </p:nvSpPr>
        <p:spPr>
          <a:xfrm>
            <a:off x="1130602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42" name="标题"/>
          <p:cNvSpPr txBox="1"/>
          <p:nvPr>
            <p:custDataLst>
              <p:tags r:id="rId31"/>
            </p:custDataLst>
          </p:nvPr>
        </p:nvSpPr>
        <p:spPr>
          <a:xfrm>
            <a:off x="8975553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644" name="标题"/>
          <p:cNvSpPr txBox="1"/>
          <p:nvPr>
            <p:custDataLst>
              <p:tags r:id="rId32"/>
            </p:custDataLst>
          </p:nvPr>
        </p:nvSpPr>
        <p:spPr>
          <a:xfrm>
            <a:off x="6360570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持续改进和发展的方向和目标</a:t>
            </a:r>
            <a:endParaRPr altLang="en-US" lang="zh-CN"/>
          </a:p>
        </p:txBody>
      </p:sp>
      <p:sp>
        <p:nvSpPr>
          <p:cNvPr id="10506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定期进行健康与安全检查，及时发现和解决问题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建立完善的工作场所健康与安全管理体系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提高员工健康与安全意识，加强培训和教育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持续改进工作场所健康与安全措施，提高工作效率和员工满意度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6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2023-12-19T10:22:08Z</dcterms:created>
  <dcterms:modified xsi:type="dcterms:W3CDTF">2023-12-19T10:22:08Z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99cb427132bf4e3bb27a1a16b1f45eea_21</vt:lpwstr>
  </property>
</Properties>
</file>