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515" r:id="rId1"/>
    <p:sldMasterId id="2147485552" r:id="rId2"/>
  </p:sldMasterIdLst>
  <p:notesMasterIdLst>
    <p:notesMasterId r:id="rId3"/>
  </p:notesMasterIdLst>
  <p:sldIdLst>
    <p:sldId id="1131" r:id="rId4"/>
    <p:sldId id="1136" r:id="rId5"/>
    <p:sldId id="1141" r:id="rId6"/>
    <p:sldId id="1146" r:id="rId7"/>
    <p:sldId id="1153" r:id="rId9"/>
    <p:sldId id="1156" r:id="rId10"/>
    <p:sldId id="1159" r:id="rId11"/>
    <p:sldId id="1162" r:id="rId12"/>
    <p:sldId id="1165" r:id="rId13"/>
    <p:sldId id="1169" r:id="rId14"/>
    <p:sldId id="1176" r:id="rId16"/>
    <p:sldId id="1179" r:id="rId17"/>
    <p:sldId id="1182" r:id="rId18"/>
    <p:sldId id="1185" r:id="rId19"/>
    <p:sldId id="1188" r:id="rId20"/>
    <p:sldId id="1192" r:id="rId21"/>
    <p:sldId id="1199" r:id="rId23"/>
    <p:sldId id="1202" r:id="rId24"/>
    <p:sldId id="1205" r:id="rId25"/>
    <p:sldId id="1208" r:id="rId26"/>
    <p:sldId id="1211" r:id="rId27"/>
    <p:sldId id="1215" r:id="rId28"/>
    <p:sldId id="1222" r:id="rId30"/>
    <p:sldId id="1225" r:id="rId31"/>
    <p:sldId id="1228" r:id="rId32"/>
    <p:sldId id="1231" r:id="rId33"/>
    <p:sldId id="1234" r:id="rId34"/>
    <p:sldId id="1238" r:id="rId35"/>
    <p:sldId id="1245" r:id="rId37"/>
    <p:sldId id="1248" r:id="rId38"/>
    <p:sldId id="1251" r:id="rId39"/>
    <p:sldId id="1254" r:id="rId40"/>
    <p:sldId id="1257" r:id="rId41"/>
    <p:sldId id="1261" r:id="rId42"/>
    <p:sldId id="1268" r:id="rId44"/>
    <p:sldId id="1271" r:id="rId45"/>
    <p:sldId id="1274" r:id="rId46"/>
    <p:sldId id="1277" r:id="rId47"/>
    <p:sldId id="1280" r:id="rId48"/>
    <p:sldId id="1284" r:id="rId4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slide" Target="slides/slide31.xml"/><Relationship Id="rId40" Type="http://schemas.openxmlformats.org/officeDocument/2006/relationships/slide" Target="slides/slide32.xml"/><Relationship Id="rId41" Type="http://schemas.openxmlformats.org/officeDocument/2006/relationships/slide" Target="slides/slide33.xml"/><Relationship Id="rId42" Type="http://schemas.openxmlformats.org/officeDocument/2006/relationships/slide" Target="slides/slide34.xml"/><Relationship Id="rId44" Type="http://schemas.openxmlformats.org/officeDocument/2006/relationships/slide" Target="slides/slide35.xml"/><Relationship Id="rId45" Type="http://schemas.openxmlformats.org/officeDocument/2006/relationships/slide" Target="slides/slide36.xml"/><Relationship Id="rId46" Type="http://schemas.openxmlformats.org/officeDocument/2006/relationships/slide" Target="slides/slide37.xml"/><Relationship Id="rId47" Type="http://schemas.openxmlformats.org/officeDocument/2006/relationships/slide" Target="slides/slide38.xml"/><Relationship Id="rId48" Type="http://schemas.openxmlformats.org/officeDocument/2006/relationships/slide" Target="slides/slide39.xml"/><Relationship Id="rId49" Type="http://schemas.openxmlformats.org/officeDocument/2006/relationships/slide" Target="slides/slide40.xml"/><Relationship Id="rId50" Type="http://schemas.openxmlformats.org/officeDocument/2006/relationships/tableStyles" Target="tableStyles.xml"/><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516" r:id="rId1"/>
    <p:sldLayoutId id="2147485517" r:id="rId2"/>
    <p:sldLayoutId id="2147485518" r:id="rId3"/>
    <p:sldLayoutId id="2147485519" r:id="rId4"/>
    <p:sldLayoutId id="2147485520" r:id="rId5"/>
    <p:sldLayoutId id="2147485521" r:id="rId6"/>
    <p:sldLayoutId id="2147485522" r:id="rId7"/>
    <p:sldLayoutId id="2147485523" r:id="rId8"/>
    <p:sldLayoutId id="2147485524" r:id="rId9"/>
    <p:sldLayoutId id="2147485525" r:id="rId10"/>
    <p:sldLayoutId id="214748552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553" r:id="rId1"/>
    <p:sldLayoutId id="2147485554" r:id="rId2"/>
    <p:sldLayoutId id="2147485555" r:id="rId3"/>
    <p:sldLayoutId id="2147485556" r:id="rId4"/>
    <p:sldLayoutId id="2147485557" r:id="rId5"/>
    <p:sldLayoutId id="2147485558" r:id="rId6"/>
    <p:sldLayoutId id="2147485559" r:id="rId7"/>
    <p:sldLayoutId id="2147485560" r:id="rId8"/>
    <p:sldLayoutId id="2147485561" r:id="rId9"/>
    <p:sldLayoutId id="2147485562" r:id="rId10"/>
    <p:sldLayoutId id="214748556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tags" Target="../tags/tag105.xml"/><Relationship Id="rId19" Type="http://schemas.openxmlformats.org/officeDocument/2006/relationships/tags" Target="../tags/tag106.xml"/><Relationship Id="rId20" Type="http://schemas.openxmlformats.org/officeDocument/2006/relationships/tags" Target="../tags/tag107.xml"/><Relationship Id="rId21" Type="http://schemas.openxmlformats.org/officeDocument/2006/relationships/slideLayout" Target="../slideLayouts/slideLayout14.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8.xml"/><Relationship Id="rId2" Type="http://schemas.openxmlformats.org/officeDocument/2006/relationships/tags" Target="../tags/tag119.xml"/><Relationship Id="rId3" Type="http://schemas.openxmlformats.org/officeDocument/2006/relationships/tags" Target="../tags/tag120.xml"/><Relationship Id="rId4" Type="http://schemas.openxmlformats.org/officeDocument/2006/relationships/tags" Target="../tags/tag121.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tags" Target="../tags/tag134.xml"/><Relationship Id="rId14" Type="http://schemas.openxmlformats.org/officeDocument/2006/relationships/tags" Target="../tags/tag135.xml"/><Relationship Id="rId15" Type="http://schemas.openxmlformats.org/officeDocument/2006/relationships/tags" Target="../tags/tag136.xml"/><Relationship Id="rId16" Type="http://schemas.openxmlformats.org/officeDocument/2006/relationships/tags" Target="../tags/tag137.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tags" Target="../tags/tag158.xml"/><Relationship Id="rId10" Type="http://schemas.openxmlformats.org/officeDocument/2006/relationships/tags" Target="../tags/tag159.xml"/><Relationship Id="rId11" Type="http://schemas.openxmlformats.org/officeDocument/2006/relationships/tags" Target="../tags/tag160.xml"/><Relationship Id="rId12" Type="http://schemas.openxmlformats.org/officeDocument/2006/relationships/tags" Target="../tags/tag161.xml"/><Relationship Id="rId13" Type="http://schemas.openxmlformats.org/officeDocument/2006/relationships/tags" Target="../tags/tag162.xml"/><Relationship Id="rId14" Type="http://schemas.openxmlformats.org/officeDocument/2006/relationships/tags" Target="../tags/tag163.xml"/><Relationship Id="rId15" Type="http://schemas.openxmlformats.org/officeDocument/2006/relationships/tags" Target="../tags/tag164.xml"/><Relationship Id="rId16" Type="http://schemas.openxmlformats.org/officeDocument/2006/relationships/tags" Target="../tags/tag165.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tags" Target="../tags/tag173.xml"/><Relationship Id="rId6" Type="http://schemas.openxmlformats.org/officeDocument/2006/relationships/tags" Target="../tags/tag174.xml"/><Relationship Id="rId7" Type="http://schemas.openxmlformats.org/officeDocument/2006/relationships/tags" Target="../tags/tag175.xml"/><Relationship Id="rId8" Type="http://schemas.openxmlformats.org/officeDocument/2006/relationships/tags" Target="../tags/tag176.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tags" Target="../tags/tag189.xml"/><Relationship Id="rId14" Type="http://schemas.openxmlformats.org/officeDocument/2006/relationships/tags" Target="../tags/tag190.xml"/><Relationship Id="rId1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tags" Target="../tags/tag200.xml"/><Relationship Id="rId5" Type="http://schemas.openxmlformats.org/officeDocument/2006/relationships/tags" Target="../tags/tag201.xml"/><Relationship Id="rId6" Type="http://schemas.openxmlformats.org/officeDocument/2006/relationships/tags" Target="../tags/tag202.xml"/><Relationship Id="rId7" Type="http://schemas.openxmlformats.org/officeDocument/2006/relationships/tags" Target="../tags/tag203.xml"/><Relationship Id="rId8" Type="http://schemas.openxmlformats.org/officeDocument/2006/relationships/tags" Target="../tags/tag204.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tags" Target="../tags/tag232.xml"/><Relationship Id="rId14" Type="http://schemas.openxmlformats.org/officeDocument/2006/relationships/tags" Target="../tags/tag233.xml"/><Relationship Id="rId15" Type="http://schemas.openxmlformats.org/officeDocument/2006/relationships/tags" Target="../tags/tag234.xml"/><Relationship Id="rId16"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tags" Target="../tags/tag251.xml"/><Relationship Id="rId14" Type="http://schemas.openxmlformats.org/officeDocument/2006/relationships/tags" Target="../tags/tag252.xml"/><Relationship Id="rId15" Type="http://schemas.openxmlformats.org/officeDocument/2006/relationships/tags" Target="../tags/tag253.xml"/><Relationship Id="rId16" Type="http://schemas.openxmlformats.org/officeDocument/2006/relationships/tags" Target="../tags/tag254.xml"/><Relationship Id="rId17" Type="http://schemas.openxmlformats.org/officeDocument/2006/relationships/tags" Target="../tags/tag255.xml"/><Relationship Id="rId18" Type="http://schemas.openxmlformats.org/officeDocument/2006/relationships/tags" Target="../tags/tag256.xml"/><Relationship Id="rId19" Type="http://schemas.openxmlformats.org/officeDocument/2006/relationships/tags" Target="../tags/tag257.xml"/><Relationship Id="rId20" Type="http://schemas.openxmlformats.org/officeDocument/2006/relationships/tags" Target="../tags/tag258.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tags" Target="../tags/tag271.xml"/><Relationship Id="rId14" Type="http://schemas.openxmlformats.org/officeDocument/2006/relationships/tags" Target="../tags/tag272.xml"/><Relationship Id="rId15" Type="http://schemas.openxmlformats.org/officeDocument/2006/relationships/tags" Target="../tags/tag273.xml"/><Relationship Id="rId16" Type="http://schemas.openxmlformats.org/officeDocument/2006/relationships/tags" Target="../tags/tag274.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tags" Target="../tags/tag287.xml"/><Relationship Id="rId14" Type="http://schemas.openxmlformats.org/officeDocument/2006/relationships/tags" Target="../tags/tag288.xml"/><Relationship Id="rId15" Type="http://schemas.openxmlformats.org/officeDocument/2006/relationships/tags" Target="../tags/tag289.xml"/><Relationship Id="rId16" Type="http://schemas.openxmlformats.org/officeDocument/2006/relationships/tags" Target="../tags/tag290.xml"/><Relationship Id="rId17" Type="http://schemas.openxmlformats.org/officeDocument/2006/relationships/tags" Target="../tags/tag291.xml"/><Relationship Id="rId18" Type="http://schemas.openxmlformats.org/officeDocument/2006/relationships/tags" Target="../tags/tag292.xml"/><Relationship Id="rId1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3.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tags" Target="../tags/tag313.xml"/><Relationship Id="rId14" Type="http://schemas.openxmlformats.org/officeDocument/2006/relationships/tags" Target="../tags/tag314.xml"/><Relationship Id="rId15" Type="http://schemas.openxmlformats.org/officeDocument/2006/relationships/tags" Target="../tags/tag315.xml"/><Relationship Id="rId16" Type="http://schemas.openxmlformats.org/officeDocument/2006/relationships/tags" Target="../tags/tag316.xml"/><Relationship Id="rId17" Type="http://schemas.openxmlformats.org/officeDocument/2006/relationships/tags" Target="../tags/tag317.xml"/><Relationship Id="rId18" Type="http://schemas.openxmlformats.org/officeDocument/2006/relationships/tags" Target="../tags/tag318.xml"/><Relationship Id="rId1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tags" Target="../tags/tag331.xml"/><Relationship Id="rId14" Type="http://schemas.openxmlformats.org/officeDocument/2006/relationships/tags" Target="../tags/tag332.xml"/><Relationship Id="rId15" Type="http://schemas.openxmlformats.org/officeDocument/2006/relationships/tags" Target="../tags/tag333.xml"/><Relationship Id="rId16" Type="http://schemas.openxmlformats.org/officeDocument/2006/relationships/tags" Target="../tags/tag334.xml"/><Relationship Id="rId17" Type="http://schemas.openxmlformats.org/officeDocument/2006/relationships/tags" Target="../tags/tag335.xml"/><Relationship Id="rId18" Type="http://schemas.openxmlformats.org/officeDocument/2006/relationships/tags" Target="../tags/tag336.xml"/><Relationship Id="rId19" Type="http://schemas.openxmlformats.org/officeDocument/2006/relationships/tags" Target="../tags/tag337.xml"/><Relationship Id="rId20" Type="http://schemas.openxmlformats.org/officeDocument/2006/relationships/tags" Target="../tags/tag338.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tags" Target="../tags/tag355.xml"/><Relationship Id="rId6" Type="http://schemas.openxmlformats.org/officeDocument/2006/relationships/tags" Target="../tags/tag356.xml"/><Relationship Id="rId7" Type="http://schemas.openxmlformats.org/officeDocument/2006/relationships/tags" Target="../tags/tag357.xml"/><Relationship Id="rId8" Type="http://schemas.openxmlformats.org/officeDocument/2006/relationships/tags" Target="../tags/tag358.xml"/><Relationship Id="rId9" Type="http://schemas.openxmlformats.org/officeDocument/2006/relationships/tags" Target="../tags/tag359.xml"/><Relationship Id="rId10" Type="http://schemas.openxmlformats.org/officeDocument/2006/relationships/tags" Target="../tags/tag360.xml"/><Relationship Id="rId11" Type="http://schemas.openxmlformats.org/officeDocument/2006/relationships/tags" Target="../tags/tag361.xml"/><Relationship Id="rId12" Type="http://schemas.openxmlformats.org/officeDocument/2006/relationships/tags" Target="../tags/tag362.xml"/><Relationship Id="rId13" Type="http://schemas.openxmlformats.org/officeDocument/2006/relationships/tags" Target="../tags/tag363.xml"/><Relationship Id="rId14" Type="http://schemas.openxmlformats.org/officeDocument/2006/relationships/tags" Target="../tags/tag364.xml"/><Relationship Id="rId15" Type="http://schemas.openxmlformats.org/officeDocument/2006/relationships/tags" Target="../tags/tag365.xml"/><Relationship Id="rId16" Type="http://schemas.openxmlformats.org/officeDocument/2006/relationships/tags" Target="../tags/tag366.xml"/><Relationship Id="rId17" Type="http://schemas.openxmlformats.org/officeDocument/2006/relationships/tags" Target="../tags/tag367.xml"/><Relationship Id="rId18" Type="http://schemas.openxmlformats.org/officeDocument/2006/relationships/tags" Target="../tags/tag368.xml"/><Relationship Id="rId1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29.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tags" Target="../tags/tag375.xml"/><Relationship Id="rId5"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tags" Target="../tags/tag379.xml"/><Relationship Id="rId5" Type="http://schemas.openxmlformats.org/officeDocument/2006/relationships/tags" Target="../tags/tag380.xml"/><Relationship Id="rId6" Type="http://schemas.openxmlformats.org/officeDocument/2006/relationships/tags" Target="../tags/tag381.xml"/><Relationship Id="rId7" Type="http://schemas.openxmlformats.org/officeDocument/2006/relationships/tags" Target="../tags/tag382.xml"/><Relationship Id="rId8" Type="http://schemas.openxmlformats.org/officeDocument/2006/relationships/tags" Target="../tags/tag383.xml"/><Relationship Id="rId9" Type="http://schemas.openxmlformats.org/officeDocument/2006/relationships/tags" Target="../tags/tag384.xml"/><Relationship Id="rId10" Type="http://schemas.openxmlformats.org/officeDocument/2006/relationships/tags" Target="../tags/tag385.xml"/><Relationship Id="rId11" Type="http://schemas.openxmlformats.org/officeDocument/2006/relationships/tags" Target="../tags/tag386.xml"/><Relationship Id="rId12" Type="http://schemas.openxmlformats.org/officeDocument/2006/relationships/tags" Target="../tags/tag387.xml"/><Relationship Id="rId13" Type="http://schemas.openxmlformats.org/officeDocument/2006/relationships/tags" Target="../tags/tag388.xml"/><Relationship Id="rId14" Type="http://schemas.openxmlformats.org/officeDocument/2006/relationships/tags" Target="../tags/tag389.xml"/><Relationship Id="rId15" Type="http://schemas.openxmlformats.org/officeDocument/2006/relationships/tags" Target="../tags/tag390.xml"/><Relationship Id="rId16" Type="http://schemas.openxmlformats.org/officeDocument/2006/relationships/tags" Target="../tags/tag391.xml"/><Relationship Id="rId17" Type="http://schemas.openxmlformats.org/officeDocument/2006/relationships/tags" Target="../tags/tag392.xml"/><Relationship Id="rId18" Type="http://schemas.openxmlformats.org/officeDocument/2006/relationships/tags" Target="../tags/tag393.xml"/><Relationship Id="rId19" Type="http://schemas.openxmlformats.org/officeDocument/2006/relationships/tags" Target="../tags/tag394.xml"/><Relationship Id="rId20" Type="http://schemas.openxmlformats.org/officeDocument/2006/relationships/tags" Target="../tags/tag395.xml"/><Relationship Id="rId21" Type="http://schemas.openxmlformats.org/officeDocument/2006/relationships/tags" Target="../tags/tag396.xml"/><Relationship Id="rId22" Type="http://schemas.openxmlformats.org/officeDocument/2006/relationships/tags" Target="../tags/tag397.xml"/><Relationship Id="rId23" Type="http://schemas.openxmlformats.org/officeDocument/2006/relationships/tags" Target="../tags/tag398.xml"/><Relationship Id="rId24" Type="http://schemas.openxmlformats.org/officeDocument/2006/relationships/tags" Target="../tags/tag399.xml"/><Relationship Id="rId25" Type="http://schemas.openxmlformats.org/officeDocument/2006/relationships/tags" Target="../tags/tag400.xml"/><Relationship Id="rId26"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01.xml"/><Relationship Id="rId2" Type="http://schemas.openxmlformats.org/officeDocument/2006/relationships/tags" Target="../tags/tag402.xml"/><Relationship Id="rId3" Type="http://schemas.openxmlformats.org/officeDocument/2006/relationships/tags" Target="../tags/tag403.xml"/><Relationship Id="rId4" Type="http://schemas.openxmlformats.org/officeDocument/2006/relationships/tags" Target="../tags/tag404.xml"/><Relationship Id="rId5" Type="http://schemas.openxmlformats.org/officeDocument/2006/relationships/tags" Target="../tags/tag405.xml"/><Relationship Id="rId6" Type="http://schemas.openxmlformats.org/officeDocument/2006/relationships/tags" Target="../tags/tag406.xml"/><Relationship Id="rId7" Type="http://schemas.openxmlformats.org/officeDocument/2006/relationships/tags" Target="../tags/tag407.xml"/><Relationship Id="rId8" Type="http://schemas.openxmlformats.org/officeDocument/2006/relationships/tags" Target="../tags/tag408.xml"/><Relationship Id="rId9" Type="http://schemas.openxmlformats.org/officeDocument/2006/relationships/tags" Target="../tags/tag409.xml"/><Relationship Id="rId10" Type="http://schemas.openxmlformats.org/officeDocument/2006/relationships/tags" Target="../tags/tag410.xml"/><Relationship Id="rId11" Type="http://schemas.openxmlformats.org/officeDocument/2006/relationships/tags" Target="../tags/tag411.xml"/><Relationship Id="rId12" Type="http://schemas.openxmlformats.org/officeDocument/2006/relationships/tags" Target="../tags/tag412.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13.xml"/><Relationship Id="rId2" Type="http://schemas.openxmlformats.org/officeDocument/2006/relationships/tags" Target="../tags/tag414.xml"/><Relationship Id="rId3" Type="http://schemas.openxmlformats.org/officeDocument/2006/relationships/tags" Target="../tags/tag415.xml"/><Relationship Id="rId4" Type="http://schemas.openxmlformats.org/officeDocument/2006/relationships/tags" Target="../tags/tag416.xml"/><Relationship Id="rId5" Type="http://schemas.openxmlformats.org/officeDocument/2006/relationships/tags" Target="../tags/tag417.xml"/><Relationship Id="rId6" Type="http://schemas.openxmlformats.org/officeDocument/2006/relationships/tags" Target="../tags/tag418.xml"/><Relationship Id="rId7" Type="http://schemas.openxmlformats.org/officeDocument/2006/relationships/tags" Target="../tags/tag419.xml"/><Relationship Id="rId8" Type="http://schemas.openxmlformats.org/officeDocument/2006/relationships/tags" Target="../tags/tag420.xml"/><Relationship Id="rId9" Type="http://schemas.openxmlformats.org/officeDocument/2006/relationships/tags" Target="../tags/tag421.xml"/><Relationship Id="rId10" Type="http://schemas.openxmlformats.org/officeDocument/2006/relationships/tags" Target="../tags/tag422.xml"/><Relationship Id="rId11" Type="http://schemas.openxmlformats.org/officeDocument/2006/relationships/tags" Target="../tags/tag423.xml"/><Relationship Id="rId12" Type="http://schemas.openxmlformats.org/officeDocument/2006/relationships/tags" Target="../tags/tag424.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25.xml"/><Relationship Id="rId2" Type="http://schemas.openxmlformats.org/officeDocument/2006/relationships/tags" Target="../tags/tag426.xml"/><Relationship Id="rId3" Type="http://schemas.openxmlformats.org/officeDocument/2006/relationships/tags" Target="../tags/tag427.xml"/><Relationship Id="rId4" Type="http://schemas.openxmlformats.org/officeDocument/2006/relationships/tags" Target="../tags/tag428.xml"/><Relationship Id="rId5" Type="http://schemas.openxmlformats.org/officeDocument/2006/relationships/tags" Target="../tags/tag429.xml"/><Relationship Id="rId6" Type="http://schemas.openxmlformats.org/officeDocument/2006/relationships/tags" Target="../tags/tag430.xml"/><Relationship Id="rId7" Type="http://schemas.openxmlformats.org/officeDocument/2006/relationships/tags" Target="../tags/tag431.xml"/><Relationship Id="rId8" Type="http://schemas.openxmlformats.org/officeDocument/2006/relationships/tags" Target="../tags/tag432.xml"/><Relationship Id="rId9" Type="http://schemas.openxmlformats.org/officeDocument/2006/relationships/tags" Target="../tags/tag433.xml"/><Relationship Id="rId10" Type="http://schemas.openxmlformats.org/officeDocument/2006/relationships/tags" Target="../tags/tag434.xml"/><Relationship Id="rId11" Type="http://schemas.openxmlformats.org/officeDocument/2006/relationships/tags" Target="../tags/tag435.xml"/><Relationship Id="rId12" Type="http://schemas.openxmlformats.org/officeDocument/2006/relationships/tags" Target="../tags/tag436.xml"/><Relationship Id="rId13"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437.xml"/><Relationship Id="rId2" Type="http://schemas.openxmlformats.org/officeDocument/2006/relationships/tags" Target="../tags/tag438.xml"/><Relationship Id="rId3" Type="http://schemas.openxmlformats.org/officeDocument/2006/relationships/tags" Target="../tags/tag439.xml"/><Relationship Id="rId4" Type="http://schemas.openxmlformats.org/officeDocument/2006/relationships/slideLayout" Target="../slideLayouts/slideLayout15.xml"/><Relationship Id="rId5" Type="http://schemas.openxmlformats.org/officeDocument/2006/relationships/notesSlide" Target="../notesSlides/notesSlide9.xml"/></Relationships>
</file>

<file path=ppt/slides/_rels/slide35.xml.rels><?xml version='1.0' encoding='UTF-8' standalone='yes'?>
<Relationships xmlns="http://schemas.openxmlformats.org/package/2006/relationships"><Relationship Id="rId1" Type="http://schemas.openxmlformats.org/officeDocument/2006/relationships/tags" Target="../tags/tag440.xml"/><Relationship Id="rId2" Type="http://schemas.openxmlformats.org/officeDocument/2006/relationships/tags" Target="../tags/tag441.xml"/><Relationship Id="rId3" Type="http://schemas.openxmlformats.org/officeDocument/2006/relationships/tags" Target="../tags/tag442.xml"/><Relationship Id="rId4" Type="http://schemas.openxmlformats.org/officeDocument/2006/relationships/tags" Target="../tags/tag443.xml"/><Relationship Id="rId5" Type="http://schemas.openxmlformats.org/officeDocument/2006/relationships/tags" Target="../tags/tag444.xml"/><Relationship Id="rId6" Type="http://schemas.openxmlformats.org/officeDocument/2006/relationships/tags" Target="../tags/tag445.xml"/><Relationship Id="rId7" Type="http://schemas.openxmlformats.org/officeDocument/2006/relationships/tags" Target="../tags/tag446.xml"/><Relationship Id="rId8" Type="http://schemas.openxmlformats.org/officeDocument/2006/relationships/tags" Target="../tags/tag447.xml"/><Relationship Id="rId9" Type="http://schemas.openxmlformats.org/officeDocument/2006/relationships/tags" Target="../tags/tag448.xml"/><Relationship Id="rId10" Type="http://schemas.openxmlformats.org/officeDocument/2006/relationships/tags" Target="../tags/tag449.xml"/><Relationship Id="rId11" Type="http://schemas.openxmlformats.org/officeDocument/2006/relationships/tags" Target="../tags/tag450.xml"/><Relationship Id="rId12" Type="http://schemas.openxmlformats.org/officeDocument/2006/relationships/tags" Target="../tags/tag451.xml"/><Relationship Id="rId13" Type="http://schemas.openxmlformats.org/officeDocument/2006/relationships/tags" Target="../tags/tag452.xml"/><Relationship Id="rId14" Type="http://schemas.openxmlformats.org/officeDocument/2006/relationships/tags" Target="../tags/tag453.xml"/><Relationship Id="rId15" Type="http://schemas.openxmlformats.org/officeDocument/2006/relationships/tags" Target="../tags/tag454.xml"/><Relationship Id="rId16" Type="http://schemas.openxmlformats.org/officeDocument/2006/relationships/tags" Target="../tags/tag455.xml"/><Relationship Id="rId17" Type="http://schemas.openxmlformats.org/officeDocument/2006/relationships/tags" Target="../tags/tag456.xml"/><Relationship Id="rId18" Type="http://schemas.openxmlformats.org/officeDocument/2006/relationships/tags" Target="../tags/tag457.xml"/><Relationship Id="rId19" Type="http://schemas.openxmlformats.org/officeDocument/2006/relationships/tags" Target="../tags/tag458.xml"/><Relationship Id="rId20" Type="http://schemas.openxmlformats.org/officeDocument/2006/relationships/tags" Target="../tags/tag459.xml"/><Relationship Id="rId21" Type="http://schemas.openxmlformats.org/officeDocument/2006/relationships/tags" Target="../tags/tag460.xml"/><Relationship Id="rId22" Type="http://schemas.openxmlformats.org/officeDocument/2006/relationships/tags" Target="../tags/tag461.xml"/><Relationship Id="rId23" Type="http://schemas.openxmlformats.org/officeDocument/2006/relationships/tags" Target="../tags/tag462.xml"/><Relationship Id="rId24" Type="http://schemas.openxmlformats.org/officeDocument/2006/relationships/tags" Target="../tags/tag463.xml"/><Relationship Id="rId25"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tags" Target="../tags/tag464.xml"/><Relationship Id="rId2" Type="http://schemas.openxmlformats.org/officeDocument/2006/relationships/tags" Target="../tags/tag465.xml"/><Relationship Id="rId3" Type="http://schemas.openxmlformats.org/officeDocument/2006/relationships/tags" Target="../tags/tag466.xml"/><Relationship Id="rId4" Type="http://schemas.openxmlformats.org/officeDocument/2006/relationships/tags" Target="../tags/tag467.xml"/><Relationship Id="rId5" Type="http://schemas.openxmlformats.org/officeDocument/2006/relationships/tags" Target="../tags/tag468.xml"/><Relationship Id="rId6" Type="http://schemas.openxmlformats.org/officeDocument/2006/relationships/tags" Target="../tags/tag469.xml"/><Relationship Id="rId7" Type="http://schemas.openxmlformats.org/officeDocument/2006/relationships/tags" Target="../tags/tag470.xml"/><Relationship Id="rId8" Type="http://schemas.openxmlformats.org/officeDocument/2006/relationships/tags" Target="../tags/tag471.xml"/><Relationship Id="rId9"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tags" Target="../tags/tag472.xml"/><Relationship Id="rId2" Type="http://schemas.openxmlformats.org/officeDocument/2006/relationships/tags" Target="../tags/tag473.xml"/><Relationship Id="rId3" Type="http://schemas.openxmlformats.org/officeDocument/2006/relationships/tags" Target="../tags/tag474.xml"/><Relationship Id="rId4" Type="http://schemas.openxmlformats.org/officeDocument/2006/relationships/tags" Target="../tags/tag475.xml"/><Relationship Id="rId5" Type="http://schemas.openxmlformats.org/officeDocument/2006/relationships/tags" Target="../tags/tag476.xml"/><Relationship Id="rId6" Type="http://schemas.openxmlformats.org/officeDocument/2006/relationships/tags" Target="../tags/tag477.xml"/><Relationship Id="rId7" Type="http://schemas.openxmlformats.org/officeDocument/2006/relationships/tags" Target="../tags/tag478.xml"/><Relationship Id="rId8" Type="http://schemas.openxmlformats.org/officeDocument/2006/relationships/tags" Target="../tags/tag479.xml"/><Relationship Id="rId9" Type="http://schemas.openxmlformats.org/officeDocument/2006/relationships/tags" Target="../tags/tag480.xml"/><Relationship Id="rId10" Type="http://schemas.openxmlformats.org/officeDocument/2006/relationships/tags" Target="../tags/tag481.xml"/><Relationship Id="rId11" Type="http://schemas.openxmlformats.org/officeDocument/2006/relationships/tags" Target="../tags/tag482.xml"/><Relationship Id="rId12" Type="http://schemas.openxmlformats.org/officeDocument/2006/relationships/tags" Target="../tags/tag483.xml"/><Relationship Id="rId13"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tags" Target="../tags/tag484.xml"/><Relationship Id="rId2" Type="http://schemas.openxmlformats.org/officeDocument/2006/relationships/tags" Target="../tags/tag485.xml"/><Relationship Id="rId3" Type="http://schemas.openxmlformats.org/officeDocument/2006/relationships/tags" Target="../tags/tag486.xml"/><Relationship Id="rId4" Type="http://schemas.openxmlformats.org/officeDocument/2006/relationships/slideLayout" Target="../slideLayouts/slideLayout22.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构建高效执行力的关键要素与战略调整以及人员管理</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4"/>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5"/>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9691" y="1844664"/>
            <a:ext cx="549021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462902" y="2562731"/>
            <a:ext cx="535368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264218" y="3259843"/>
            <a:ext cx="504761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294380" y="123825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4018280" y="1265555"/>
            <a:ext cx="715073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单击此处添加文本</a:t>
            </a:r>
            <a:endParaRPr altLang="en-US" dirty="0" sz="2400" lang="zh-CN">
              <a:effectLst/>
              <a:latin typeface="+mj-ea"/>
              <a:ea typeface="+mj-ea"/>
              <a:cs typeface="MiSans" panose="00000500000000000000" charset="-122"/>
            </a:endParaRPr>
          </a:p>
        </p:txBody>
      </p:sp>
      <p:sp>
        <p:nvSpPr>
          <p:cNvPr id="1048800" name="序号"/>
          <p:cNvSpPr txBox="1"/>
          <p:nvPr>
            <p:custDataLst>
              <p:tags r:id="rId8"/>
            </p:custDataLst>
          </p:nvPr>
        </p:nvSpPr>
        <p:spPr>
          <a:xfrm>
            <a:off x="3785870" y="196088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591050" y="1988185"/>
            <a:ext cx="657860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高效执行力的关键要素</a:t>
            </a:r>
            <a:endParaRPr altLang="en-US" dirty="0" sz="24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368165" y="263969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5163185" y="2672080"/>
            <a:ext cx="600583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战略调整的重要性</a:t>
            </a:r>
            <a:endParaRPr altLang="en-US" dirty="0" sz="2400" lang="zh-CN">
              <a:effectLst/>
              <a:latin typeface="+mj-ea"/>
              <a:ea typeface="+mj-ea"/>
              <a:cs typeface="MiSans" panose="00000500000000000000" charset="-122"/>
            </a:endParaRPr>
          </a:p>
        </p:txBody>
      </p:sp>
      <p:cxnSp>
        <p:nvCxnSpPr>
          <p:cNvPr id="3145753" name="直接连接符 9"/>
          <p:cNvCxnSpPr>
            <a:cxnSpLocks/>
          </p:cNvCxnSpPr>
          <p:nvPr>
            <p:custDataLst>
              <p:tags r:id="rId12"/>
            </p:custDataLst>
          </p:nvPr>
        </p:nvCxnSpPr>
        <p:spPr>
          <a:xfrm>
            <a:off x="4432601" y="4007474"/>
            <a:ext cx="548132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13"/>
            </p:custDataLst>
          </p:nvPr>
        </p:nvCxnSpPr>
        <p:spPr>
          <a:xfrm>
            <a:off x="5155812" y="4725541"/>
            <a:ext cx="533717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14"/>
            </p:custDataLst>
          </p:nvPr>
        </p:nvSpPr>
        <p:spPr>
          <a:xfrm>
            <a:off x="4942840" y="336550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5"/>
            </p:custDataLst>
          </p:nvPr>
        </p:nvSpPr>
        <p:spPr>
          <a:xfrm>
            <a:off x="5666740" y="3392805"/>
            <a:ext cx="550291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人员管理的核心任务</a:t>
            </a:r>
            <a:endParaRPr altLang="en-US" dirty="0" sz="2400" lang="zh-CN">
              <a:effectLst/>
              <a:latin typeface="+mj-ea"/>
              <a:ea typeface="+mj-ea"/>
              <a:cs typeface="MiSans" panose="00000500000000000000" charset="-122"/>
            </a:endParaRPr>
          </a:p>
        </p:txBody>
      </p:sp>
      <p:sp>
        <p:nvSpPr>
          <p:cNvPr id="1048812" name="序号"/>
          <p:cNvSpPr txBox="1"/>
          <p:nvPr>
            <p:custDataLst>
              <p:tags r:id="rId16"/>
            </p:custDataLst>
          </p:nvPr>
        </p:nvSpPr>
        <p:spPr>
          <a:xfrm>
            <a:off x="5478780" y="412369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7"/>
            </p:custDataLst>
          </p:nvPr>
        </p:nvSpPr>
        <p:spPr>
          <a:xfrm>
            <a:off x="6283960" y="4150995"/>
            <a:ext cx="488632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构建高效执行力的实践方法</a:t>
            </a:r>
            <a:endParaRPr altLang="en-US" dirty="0" sz="2400" lang="zh-CN">
              <a:effectLst/>
              <a:latin typeface="+mj-ea"/>
              <a:ea typeface="+mj-ea"/>
              <a:cs typeface="MiSans" panose="00000500000000000000" charset="-122"/>
            </a:endParaRPr>
          </a:p>
        </p:txBody>
      </p:sp>
      <p:sp>
        <p:nvSpPr>
          <p:cNvPr id="1048816" name="序号"/>
          <p:cNvSpPr txBox="1"/>
          <p:nvPr>
            <p:custDataLst>
              <p:tags r:id="rId18"/>
            </p:custDataLst>
          </p:nvPr>
        </p:nvSpPr>
        <p:spPr>
          <a:xfrm>
            <a:off x="6061075" y="480250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06.</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8" name="标题"/>
          <p:cNvSpPr txBox="1"/>
          <p:nvPr>
            <p:custDataLst>
              <p:tags r:id="rId19"/>
            </p:custDataLst>
          </p:nvPr>
        </p:nvSpPr>
        <p:spPr>
          <a:xfrm>
            <a:off x="6856095" y="4834890"/>
            <a:ext cx="431355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战略调整的实践方法</a:t>
            </a:r>
            <a:endParaRPr altLang="en-US" dirty="0" sz="2400" lang="zh-CN">
              <a:effectLst/>
              <a:latin typeface="+mj-ea"/>
              <a:ea typeface="+mj-ea"/>
              <a:cs typeface="MiSans" panose="00000500000000000000" charset="-122"/>
            </a:endParaRPr>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6" name="标题 1"/>
          <p:cNvSpPr>
            <a:spLocks noGrp="1"/>
          </p:cNvSpPr>
          <p:nvPr>
            <p:ph type="title" idx="2"/>
            <p:custDataLst>
              <p:tags r:id="rId1"/>
            </p:custDataLst>
          </p:nvPr>
        </p:nvSpPr>
        <p:spPr>
          <a:xfrm>
            <a:off x="1336040" y="1631315"/>
            <a:ext cx="5967095" cy="3479165"/>
          </a:xfrm>
        </p:spPr>
        <p:txBody>
          <a:bodyPr/>
          <a:p>
            <a:r>
              <a:rPr altLang="en-US" lang="zh-CN"/>
              <a:t>添加章节标题</a:t>
            </a:r>
            <a:endParaRPr altLang="en-US" lang="zh-CN"/>
          </a:p>
        </p:txBody>
      </p:sp>
      <p:sp>
        <p:nvSpPr>
          <p:cNvPr id="1048858"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2" name="标题 1"/>
          <p:cNvSpPr>
            <a:spLocks noGrp="1"/>
          </p:cNvSpPr>
          <p:nvPr>
            <p:ph type="title" idx="2"/>
            <p:custDataLst>
              <p:tags r:id="rId1"/>
            </p:custDataLst>
          </p:nvPr>
        </p:nvSpPr>
        <p:spPr>
          <a:xfrm>
            <a:off x="1336040" y="1631315"/>
            <a:ext cx="5967095" cy="3479165"/>
          </a:xfrm>
        </p:spPr>
        <p:txBody>
          <a:bodyPr/>
          <a:p>
            <a:r>
              <a:rPr altLang="en-US" lang="zh-CN"/>
              <a:t>高效执行力的关键要素</a:t>
            </a:r>
            <a:endParaRPr altLang="en-US" lang="zh-CN"/>
          </a:p>
        </p:txBody>
      </p:sp>
      <p:sp>
        <p:nvSpPr>
          <p:cNvPr id="1048894"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56" name="标题 2"/>
          <p:cNvSpPr>
            <a:spLocks noGrp="1"/>
          </p:cNvSpPr>
          <p:nvPr>
            <p:ph type="title" idx="2"/>
          </p:nvPr>
        </p:nvSpPr>
        <p:spPr/>
        <p:txBody>
          <a:bodyPr>
            <a:normAutofit fontScale="90000"/>
          </a:bodyPr>
          <a:p>
            <a:r>
              <a:rPr altLang="en-US" lang="zh-CN"/>
              <a:t>明确的目标设定</a:t>
            </a:r>
            <a:endParaRPr altLang="en-US" lang="zh-CN"/>
          </a:p>
        </p:txBody>
      </p:sp>
      <p:sp>
        <p:nvSpPr>
          <p:cNvPr id="1048958"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目标设定的重要性：明确的目标是高效执行力的基础，能够激发团队成员的积极性和动力</a:t>
            </a:r>
            <a:endParaRPr altLang="en-US" dirty="0" sz="1200" lang="zh-CN" spc="150">
              <a:solidFill>
                <a:schemeClr val="tx1">
                  <a:lumMod val="65000"/>
                  <a:lumOff val="35000"/>
                </a:schemeClr>
              </a:solidFill>
              <a:latin typeface="+mn-ea"/>
              <a:sym typeface="+mn-ea"/>
            </a:endParaRPr>
          </a:p>
        </p:txBody>
      </p:sp>
      <p:sp>
        <p:nvSpPr>
          <p:cNvPr id="1048960"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目标设定的原则：目标应该具有可衡量性、可达成性和挑战性，同时要与团队成员的职责和任务紧密相关</a:t>
            </a:r>
            <a:endParaRPr altLang="en-US" dirty="0" sz="1200" lang="zh-CN" spc="150">
              <a:solidFill>
                <a:schemeClr val="tx1">
                  <a:lumMod val="65000"/>
                  <a:lumOff val="35000"/>
                </a:schemeClr>
              </a:solidFill>
              <a:latin typeface="+mn-ea"/>
              <a:sym typeface="+mn-ea"/>
            </a:endParaRPr>
          </a:p>
        </p:txBody>
      </p:sp>
      <p:sp>
        <p:nvSpPr>
          <p:cNvPr id="1048962"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目标设定的方法：可以采用SMART原则、倒推法等方法来设定目标，确保目标的合理性和可行性</a:t>
            </a:r>
            <a:endParaRPr altLang="en-US" dirty="0" sz="1200" lang="zh-CN" spc="150">
              <a:solidFill>
                <a:schemeClr val="tx1">
                  <a:lumMod val="65000"/>
                  <a:lumOff val="35000"/>
                </a:schemeClr>
              </a:solidFill>
              <a:latin typeface="+mn-ea"/>
              <a:sym typeface="+mn-ea"/>
            </a:endParaRPr>
          </a:p>
        </p:txBody>
      </p:sp>
      <p:sp>
        <p:nvSpPr>
          <p:cNvPr id="1048964"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目标设定的实施：目标设定后需要制定具体的实施计划和时间表，并定期进行评估和调整，确保目标的顺利实现</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98" name="标题 2"/>
          <p:cNvSpPr>
            <a:spLocks noGrp="1"/>
          </p:cNvSpPr>
          <p:nvPr>
            <p:ph type="title" idx="2"/>
          </p:nvPr>
        </p:nvSpPr>
        <p:spPr/>
        <p:txBody>
          <a:bodyPr>
            <a:normAutofit fontScale="90000"/>
          </a:bodyPr>
          <a:p>
            <a:r>
              <a:rPr altLang="en-US" lang="zh-CN"/>
              <a:t>详细的计划制定</a:t>
            </a:r>
            <a:endParaRPr altLang="en-US" lang="zh-CN"/>
          </a:p>
        </p:txBody>
      </p:sp>
      <p:sp>
        <p:nvSpPr>
          <p:cNvPr id="1049000"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明确目标：制定具体的、可衡量的、可实现的、有时限的目标</a:t>
            </a:r>
            <a:endParaRPr altLang="en-US" dirty="0" sz="1200" lang="zh-CN" spc="150">
              <a:solidFill>
                <a:schemeClr val="tx1">
                  <a:lumMod val="65000"/>
                  <a:lumOff val="35000"/>
                </a:schemeClr>
              </a:solidFill>
              <a:latin typeface="+mn-ea"/>
              <a:sym typeface="+mn-ea"/>
            </a:endParaRPr>
          </a:p>
        </p:txBody>
      </p:sp>
      <p:sp>
        <p:nvSpPr>
          <p:cNvPr id="1049002"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制定计划：根据目标，制定详细的计划，包括时间表、任务分配、资源需求等</a:t>
            </a:r>
            <a:endParaRPr altLang="en-US" dirty="0" sz="1200" lang="zh-CN" spc="150">
              <a:solidFill>
                <a:schemeClr val="tx1">
                  <a:lumMod val="65000"/>
                  <a:lumOff val="35000"/>
                </a:schemeClr>
              </a:solidFill>
              <a:latin typeface="+mn-ea"/>
              <a:sym typeface="+mn-ea"/>
            </a:endParaRPr>
          </a:p>
        </p:txBody>
      </p:sp>
      <p:sp>
        <p:nvSpPr>
          <p:cNvPr id="1049004"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沟通与协调：与团队成员充分沟通，确保计划被理解和接受，并协调各方面的资源</a:t>
            </a:r>
            <a:endParaRPr altLang="en-US" dirty="0" sz="1200" lang="zh-CN" spc="150">
              <a:solidFill>
                <a:schemeClr val="tx1">
                  <a:lumMod val="65000"/>
                  <a:lumOff val="35000"/>
                </a:schemeClr>
              </a:solidFill>
              <a:latin typeface="+mn-ea"/>
              <a:sym typeface="+mn-ea"/>
            </a:endParaRPr>
          </a:p>
        </p:txBody>
      </p:sp>
      <p:sp>
        <p:nvSpPr>
          <p:cNvPr id="1049006"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监督与评估：对计划的执行情况进行监督，及时发现问题并进行调整，确保计划的有效实施</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40" name="标题 2"/>
          <p:cNvSpPr>
            <a:spLocks noGrp="1"/>
          </p:cNvSpPr>
          <p:nvPr>
            <p:ph type="title" idx="2"/>
          </p:nvPr>
        </p:nvSpPr>
        <p:spPr/>
        <p:txBody>
          <a:bodyPr>
            <a:normAutofit fontScale="90000"/>
          </a:bodyPr>
          <a:p>
            <a:r>
              <a:rPr altLang="en-US" lang="zh-CN"/>
              <a:t>有效的沟通与协作</a:t>
            </a:r>
            <a:endParaRPr altLang="en-US" lang="zh-CN"/>
          </a:p>
        </p:txBody>
      </p:sp>
      <p:sp>
        <p:nvSpPr>
          <p:cNvPr id="1049042"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6"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团队协作：共同目标、分工合作、互相支持</a:t>
            </a:r>
            <a:endParaRPr altLang="zh-CN" dirty="0" lang="en-US">
              <a:solidFill>
                <a:schemeClr val="dk1">
                  <a:lumMod val="80000"/>
                  <a:lumOff val="20000"/>
                </a:schemeClr>
              </a:solidFill>
              <a:latin typeface="+mn-ea"/>
              <a:sym typeface="+mn-ea"/>
            </a:endParaRPr>
          </a:p>
        </p:txBody>
      </p:sp>
      <p:sp>
        <p:nvSpPr>
          <p:cNvPr id="1049050"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2"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4"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6"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沟通的重要性：明确目标、消除误解、提高工作效率</a:t>
            </a:r>
            <a:endParaRPr altLang="en-US" dirty="0" lang="zh-CN">
              <a:solidFill>
                <a:schemeClr val="dk1">
                  <a:lumMod val="80000"/>
                  <a:lumOff val="20000"/>
                </a:schemeClr>
              </a:solidFill>
              <a:latin typeface="+mn-ea"/>
              <a:sym typeface="+mn-ea"/>
            </a:endParaRPr>
          </a:p>
        </p:txBody>
      </p:sp>
      <p:sp>
        <p:nvSpPr>
          <p:cNvPr id="1049058"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0"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2"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4"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沟通技巧：倾听、表达、反馈、建立信任</a:t>
            </a:r>
            <a:endParaRPr altLang="en-US" dirty="0" lang="zh-CN">
              <a:solidFill>
                <a:schemeClr val="dk1">
                  <a:lumMod val="80000"/>
                  <a:lumOff val="20000"/>
                </a:schemeClr>
              </a:solidFill>
              <a:latin typeface="+mn-ea"/>
              <a:sym typeface="+mn-ea"/>
            </a:endParaRPr>
          </a:p>
        </p:txBody>
      </p:sp>
      <p:sp>
        <p:nvSpPr>
          <p:cNvPr id="1049066"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8"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0"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2"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冲突解决：积极面对、有效解决、保持冷静</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06" name="标题 2"/>
          <p:cNvSpPr>
            <a:spLocks noGrp="1"/>
          </p:cNvSpPr>
          <p:nvPr>
            <p:ph type="title" idx="2"/>
          </p:nvPr>
        </p:nvSpPr>
        <p:spPr/>
        <p:txBody>
          <a:bodyPr>
            <a:normAutofit fontScale="90000"/>
          </a:bodyPr>
          <a:p>
            <a:r>
              <a:rPr altLang="en-US" lang="zh-CN"/>
              <a:t>积极的反馈与调整</a:t>
            </a:r>
            <a:endParaRPr altLang="en-US" lang="zh-CN"/>
          </a:p>
        </p:txBody>
      </p:sp>
      <p:sp>
        <p:nvSpPr>
          <p:cNvPr id="1049108"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0"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2"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及时反馈：对员工的工作表现给予及时的反馈，指出优点和不足，帮助员工改进</a:t>
            </a:r>
            <a:endParaRPr altLang="en-US" dirty="0" sz="2000" lang="zh-CN" spc="150">
              <a:solidFill>
                <a:schemeClr val="tx1">
                  <a:lumMod val="85000"/>
                  <a:lumOff val="15000"/>
                </a:schemeClr>
              </a:solidFill>
              <a:latin typeface="+mn-ea"/>
              <a:sym typeface="+mn-ea"/>
            </a:endParaRPr>
          </a:p>
        </p:txBody>
      </p:sp>
      <p:sp>
        <p:nvSpPr>
          <p:cNvPr id="1049114"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6"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8"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调整目标：根据实际情况及时调整目标，确保团队始终保持高效的工作状态</a:t>
            </a:r>
            <a:endParaRPr altLang="en-US" dirty="0" sz="2000" lang="zh-CN" spc="150">
              <a:solidFill>
                <a:schemeClr val="tx1">
                  <a:lumMod val="85000"/>
                  <a:lumOff val="15000"/>
                </a:schemeClr>
              </a:solidFill>
              <a:latin typeface="+mn-ea"/>
              <a:sym typeface="+mn-ea"/>
            </a:endParaRPr>
          </a:p>
        </p:txBody>
      </p:sp>
      <p:sp>
        <p:nvSpPr>
          <p:cNvPr id="1049120"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2"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4"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激励措施：通过奖励机制激励员工，提高员工的工作积极性和效率</a:t>
            </a:r>
            <a:endParaRPr altLang="en-US" dirty="0" sz="2000" lang="zh-CN" spc="150">
              <a:solidFill>
                <a:schemeClr val="tx1">
                  <a:lumMod val="85000"/>
                  <a:lumOff val="15000"/>
                </a:schemeClr>
              </a:solidFill>
              <a:latin typeface="+mn-ea"/>
              <a:sym typeface="+mn-ea"/>
            </a:endParaRPr>
          </a:p>
        </p:txBody>
      </p:sp>
      <p:sp>
        <p:nvSpPr>
          <p:cNvPr id="1049126"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8"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0"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团队协作：加强团队之间的沟通与协作，形成良好的工作氛围，提高整体执行力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64" name="标题 2"/>
          <p:cNvSpPr>
            <a:spLocks noGrp="1"/>
          </p:cNvSpPr>
          <p:nvPr>
            <p:ph type="title" idx="2"/>
          </p:nvPr>
        </p:nvSpPr>
        <p:spPr/>
        <p:txBody>
          <a:bodyPr>
            <a:normAutofit fontScale="90000"/>
          </a:bodyPr>
          <a:p>
            <a:r>
              <a:rPr altLang="en-US" lang="zh-CN"/>
              <a:t>持续的跟进与评估</a:t>
            </a:r>
            <a:endParaRPr altLang="en-US" lang="zh-CN"/>
          </a:p>
        </p:txBody>
      </p:sp>
      <p:sp>
        <p:nvSpPr>
          <p:cNvPr id="1049166"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8"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0"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2"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跟进与评估的结合能够确保目标的实现</a:t>
            </a:r>
            <a:endParaRPr altLang="zh-CN" dirty="0" lang="en-US">
              <a:solidFill>
                <a:schemeClr val="dk1">
                  <a:lumMod val="80000"/>
                  <a:lumOff val="20000"/>
                </a:schemeClr>
              </a:solidFill>
              <a:latin typeface="+mn-ea"/>
              <a:sym typeface="+mn-ea"/>
            </a:endParaRPr>
          </a:p>
        </p:txBody>
      </p:sp>
      <p:sp>
        <p:nvSpPr>
          <p:cNvPr id="1049174"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6"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8"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0"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跟进是保证执行力的关键</a:t>
            </a:r>
            <a:endParaRPr altLang="en-US" dirty="0" lang="zh-CN">
              <a:solidFill>
                <a:schemeClr val="dk1">
                  <a:lumMod val="80000"/>
                  <a:lumOff val="20000"/>
                </a:schemeClr>
              </a:solidFill>
              <a:latin typeface="+mn-ea"/>
              <a:sym typeface="+mn-ea"/>
            </a:endParaRPr>
          </a:p>
        </p:txBody>
      </p:sp>
      <p:sp>
        <p:nvSpPr>
          <p:cNvPr id="1049182"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4"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6"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8"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评估是提高执行力的手段</a:t>
            </a:r>
            <a:endParaRPr altLang="en-US" dirty="0" lang="zh-CN">
              <a:solidFill>
                <a:schemeClr val="dk1">
                  <a:lumMod val="80000"/>
                  <a:lumOff val="20000"/>
                </a:schemeClr>
              </a:solidFill>
              <a:latin typeface="+mn-ea"/>
              <a:sym typeface="+mn-ea"/>
            </a:endParaRPr>
          </a:p>
        </p:txBody>
      </p:sp>
      <p:sp>
        <p:nvSpPr>
          <p:cNvPr id="1049190"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2"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4"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6"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持续的跟进与评估能够促进团队的成长和进步</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30" name="标题 1"/>
          <p:cNvSpPr>
            <a:spLocks noGrp="1"/>
          </p:cNvSpPr>
          <p:nvPr>
            <p:ph type="title" idx="2"/>
            <p:custDataLst>
              <p:tags r:id="rId1"/>
            </p:custDataLst>
          </p:nvPr>
        </p:nvSpPr>
        <p:spPr>
          <a:xfrm>
            <a:off x="1336040" y="1631315"/>
            <a:ext cx="5967095" cy="3479165"/>
          </a:xfrm>
        </p:spPr>
        <p:txBody>
          <a:bodyPr/>
          <a:p>
            <a:r>
              <a:rPr altLang="en-US" lang="zh-CN"/>
              <a:t>战略调整的重要性</a:t>
            </a:r>
            <a:endParaRPr altLang="en-US" lang="zh-CN"/>
          </a:p>
        </p:txBody>
      </p:sp>
      <p:sp>
        <p:nvSpPr>
          <p:cNvPr id="1049232"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94" name="标题 2"/>
          <p:cNvSpPr>
            <a:spLocks noGrp="1"/>
          </p:cNvSpPr>
          <p:nvPr>
            <p:ph type="title" idx="2"/>
          </p:nvPr>
        </p:nvSpPr>
        <p:spPr/>
        <p:txBody>
          <a:bodyPr>
            <a:normAutofit fontScale="90000"/>
          </a:bodyPr>
          <a:p>
            <a:r>
              <a:rPr altLang="en-US" lang="zh-CN"/>
              <a:t>适应市场变化的需求</a:t>
            </a:r>
            <a:endParaRPr altLang="en-US" lang="zh-CN"/>
          </a:p>
        </p:txBody>
      </p:sp>
      <p:sp>
        <p:nvSpPr>
          <p:cNvPr id="1049296"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8"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0"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2"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4"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灵活调整策略：根据市场变化，及时调整产品、价格、渠道和促销策略，以适应市场需求。</a:t>
            </a:r>
            <a:endParaRPr altLang="en-US" sz="1400" lang="zh-CN" spc="150">
              <a:solidFill>
                <a:schemeClr val="tx1"/>
              </a:solidFill>
              <a:effectLst/>
              <a:latin typeface="+mn-ea"/>
              <a:sym typeface="+mn-ea"/>
            </a:endParaRPr>
          </a:p>
        </p:txBody>
      </p:sp>
      <p:sp>
        <p:nvSpPr>
          <p:cNvPr id="1049306"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了解市场需求：通过市场调研和分析，了解客户的需求和期望，为战略调整提供依据。</a:t>
            </a:r>
            <a:endParaRPr altLang="en-US" dirty="0" sz="1400" lang="zh-CN" spc="150">
              <a:solidFill>
                <a:schemeClr val="tx1"/>
              </a:solidFill>
              <a:effectLst/>
              <a:latin typeface="+mn-ea"/>
              <a:sym typeface="+mn-ea"/>
            </a:endParaRPr>
          </a:p>
        </p:txBody>
      </p:sp>
      <p:sp>
        <p:nvSpPr>
          <p:cNvPr id="1049308"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创新产品和服务：不断推陈出新，提供满足市场需求的产品和服务，提高竞争力。</a:t>
            </a:r>
            <a:endParaRPr altLang="en-US" sz="1400" lang="zh-CN" spc="150">
              <a:solidFill>
                <a:schemeClr val="tx1"/>
              </a:solidFill>
              <a:effectLst/>
              <a:latin typeface="+mn-ea"/>
              <a:sym typeface="+mn-ea"/>
            </a:endParaRPr>
          </a:p>
        </p:txBody>
      </p:sp>
      <p:sp>
        <p:nvSpPr>
          <p:cNvPr id="1049310"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建立快速响应机制：建立快速响应市场变化的机制，及时调整人员、资源和计划，以适应市场变化。</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44" name="标题 2"/>
          <p:cNvSpPr>
            <a:spLocks noGrp="1"/>
          </p:cNvSpPr>
          <p:nvPr>
            <p:ph type="title" idx="2"/>
          </p:nvPr>
        </p:nvSpPr>
        <p:spPr/>
        <p:txBody>
          <a:bodyPr>
            <a:normAutofit fontScale="90000"/>
          </a:bodyPr>
          <a:p>
            <a:r>
              <a:rPr altLang="en-US" lang="zh-CN"/>
              <a:t>优化资源配置的策略</a:t>
            </a:r>
            <a:endParaRPr altLang="en-US" lang="zh-CN"/>
          </a:p>
        </p:txBody>
      </p:sp>
      <p:sp>
        <p:nvSpPr>
          <p:cNvPr id="1049346" name="弧形 58"/>
          <p:cNvSpPr/>
          <p:nvPr>
            <p:custDataLst>
              <p:tags r:id="rId1"/>
            </p:custDataLst>
          </p:nvPr>
        </p:nvSpPr>
        <p:spPr>
          <a:xfrm>
            <a:off x="8107509" y="2106209"/>
            <a:ext cx="3470614" cy="347061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48" name="弧形 57"/>
          <p:cNvSpPr/>
          <p:nvPr>
            <p:custDataLst>
              <p:tags r:id="rId2"/>
            </p:custDataLst>
          </p:nvPr>
        </p:nvSpPr>
        <p:spPr>
          <a:xfrm>
            <a:off x="608330" y="2106209"/>
            <a:ext cx="3470614" cy="347061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50" name="椭圆 22"/>
          <p:cNvSpPr/>
          <p:nvPr>
            <p:custDataLst>
              <p:tags r:id="rId3"/>
            </p:custDataLst>
          </p:nvPr>
        </p:nvSpPr>
        <p:spPr>
          <a:xfrm>
            <a:off x="8448679" y="2381770"/>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2" name="椭圆 23"/>
          <p:cNvSpPr/>
          <p:nvPr>
            <p:custDataLst>
              <p:tags r:id="rId4"/>
            </p:custDataLst>
          </p:nvPr>
        </p:nvSpPr>
        <p:spPr>
          <a:xfrm>
            <a:off x="8834838" y="2439881"/>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4" name="正文"/>
          <p:cNvSpPr txBox="1"/>
          <p:nvPr>
            <p:custDataLst>
              <p:tags r:id="rId5"/>
            </p:custDataLst>
          </p:nvPr>
        </p:nvSpPr>
        <p:spPr>
          <a:xfrm>
            <a:off x="8901385" y="3224385"/>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制定长期和短期战略计划，确保资源合理分配</a:t>
            </a:r>
            <a:endParaRPr altLang="en-US" dirty="0" sz="1200" lang="zh-CN" spc="150">
              <a:solidFill>
                <a:srgbClr val="FFFFFF"/>
              </a:solidFill>
              <a:latin typeface="+mn-ea"/>
              <a:sym typeface="+mn-ea"/>
            </a:endParaRPr>
          </a:p>
        </p:txBody>
      </p:sp>
      <p:sp>
        <p:nvSpPr>
          <p:cNvPr id="1049356" name="椭圆 24"/>
          <p:cNvSpPr/>
          <p:nvPr>
            <p:custDataLst>
              <p:tags r:id="rId6"/>
            </p:custDataLst>
          </p:nvPr>
        </p:nvSpPr>
        <p:spPr>
          <a:xfrm>
            <a:off x="6016437" y="2381770"/>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8" name="椭圆 25"/>
          <p:cNvSpPr/>
          <p:nvPr>
            <p:custDataLst>
              <p:tags r:id="rId7"/>
            </p:custDataLst>
          </p:nvPr>
        </p:nvSpPr>
        <p:spPr>
          <a:xfrm>
            <a:off x="6401659" y="2439881"/>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0" name="正文"/>
          <p:cNvSpPr txBox="1"/>
          <p:nvPr>
            <p:custDataLst>
              <p:tags r:id="rId8"/>
            </p:custDataLst>
          </p:nvPr>
        </p:nvSpPr>
        <p:spPr>
          <a:xfrm>
            <a:off x="6469143" y="3224385"/>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建立灵活的资源配置机制</a:t>
            </a:r>
            <a:endParaRPr altLang="en-US" dirty="0" sz="1200" lang="zh-CN" spc="150">
              <a:solidFill>
                <a:schemeClr val="tx1">
                  <a:lumMod val="65000"/>
                  <a:lumOff val="35000"/>
                </a:schemeClr>
              </a:solidFill>
              <a:latin typeface="+mn-ea"/>
              <a:sym typeface="+mn-ea"/>
            </a:endParaRPr>
          </a:p>
        </p:txBody>
      </p:sp>
      <p:sp>
        <p:nvSpPr>
          <p:cNvPr id="1049362" name="椭圆 7"/>
          <p:cNvSpPr/>
          <p:nvPr>
            <p:custDataLst>
              <p:tags r:id="rId9"/>
            </p:custDataLst>
          </p:nvPr>
        </p:nvSpPr>
        <p:spPr>
          <a:xfrm>
            <a:off x="3584195" y="2381770"/>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4" name="椭圆 9"/>
          <p:cNvSpPr/>
          <p:nvPr>
            <p:custDataLst>
              <p:tags r:id="rId10"/>
            </p:custDataLst>
          </p:nvPr>
        </p:nvSpPr>
        <p:spPr>
          <a:xfrm>
            <a:off x="3969417" y="2439881"/>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6" name="正文"/>
          <p:cNvSpPr txBox="1"/>
          <p:nvPr>
            <p:custDataLst>
              <p:tags r:id="rId11"/>
            </p:custDataLst>
          </p:nvPr>
        </p:nvSpPr>
        <p:spPr>
          <a:xfrm>
            <a:off x="4036901" y="3224385"/>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重新分配资源，提高资源利用效率</a:t>
            </a:r>
            <a:endParaRPr altLang="en-US" dirty="0" sz="1200" lang="zh-CN" spc="150">
              <a:solidFill>
                <a:srgbClr val="FFFFFF"/>
              </a:solidFill>
              <a:latin typeface="+mn-ea"/>
              <a:sym typeface="+mn-ea"/>
            </a:endParaRPr>
          </a:p>
        </p:txBody>
      </p:sp>
      <p:sp>
        <p:nvSpPr>
          <p:cNvPr id="1049368" name="椭圆 5"/>
          <p:cNvSpPr/>
          <p:nvPr>
            <p:custDataLst>
              <p:tags r:id="rId12"/>
            </p:custDataLst>
          </p:nvPr>
        </p:nvSpPr>
        <p:spPr>
          <a:xfrm>
            <a:off x="875455" y="2381770"/>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0" name="椭圆 4"/>
          <p:cNvSpPr/>
          <p:nvPr>
            <p:custDataLst>
              <p:tags r:id="rId13"/>
            </p:custDataLst>
          </p:nvPr>
        </p:nvSpPr>
        <p:spPr>
          <a:xfrm>
            <a:off x="1260677" y="2439881"/>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2" name="正文"/>
          <p:cNvSpPr txBox="1"/>
          <p:nvPr>
            <p:custDataLst>
              <p:tags r:id="rId14"/>
            </p:custDataLst>
          </p:nvPr>
        </p:nvSpPr>
        <p:spPr>
          <a:xfrm>
            <a:off x="1328161" y="3224385"/>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识别并确定关键业务领域</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06" name="标题 2"/>
          <p:cNvSpPr>
            <a:spLocks noGrp="1"/>
          </p:cNvSpPr>
          <p:nvPr>
            <p:ph type="title" idx="2"/>
          </p:nvPr>
        </p:nvSpPr>
        <p:spPr/>
        <p:txBody>
          <a:bodyPr>
            <a:normAutofit fontScale="90000"/>
          </a:bodyPr>
          <a:p>
            <a:r>
              <a:rPr altLang="en-US" lang="zh-CN"/>
              <a:t>提升核心竞争力的途径</a:t>
            </a:r>
            <a:endParaRPr altLang="en-US" lang="zh-CN"/>
          </a:p>
        </p:txBody>
      </p:sp>
      <p:sp>
        <p:nvSpPr>
          <p:cNvPr id="1049408" name="正文"/>
          <p:cNvSpPr txBox="1"/>
          <p:nvPr>
            <p:custDataLst>
              <p:tags r:id="rId1"/>
            </p:custDataLst>
          </p:nvPr>
        </p:nvSpPr>
        <p:spPr>
          <a:xfrm>
            <a:off x="3332475" y="1452880"/>
            <a:ext cx="5520701" cy="7298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明确战略目标：制定清晰、具体的战略目标，确保团队成员对公司的愿景和使命有共同的理解。</a:t>
            </a:r>
            <a:endParaRPr altLang="en-US" dirty="0" sz="1200" lang="zh-CN" spc="150">
              <a:solidFill>
                <a:schemeClr val="tx1">
                  <a:lumMod val="65000"/>
                  <a:lumOff val="35000"/>
                </a:schemeClr>
              </a:solidFill>
              <a:latin typeface="+mn-ea"/>
              <a:sym typeface="+mn-ea"/>
            </a:endParaRPr>
          </a:p>
        </p:txBody>
      </p:sp>
      <p:sp>
        <p:nvSpPr>
          <p:cNvPr id="1049410" name="正文"/>
          <p:cNvSpPr txBox="1"/>
          <p:nvPr>
            <p:custDataLst>
              <p:tags r:id="rId2"/>
            </p:custDataLst>
          </p:nvPr>
        </p:nvSpPr>
        <p:spPr>
          <a:xfrm>
            <a:off x="3332475" y="2262207"/>
            <a:ext cx="5520701" cy="7298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优化资源配置：根据战略目标，合理分配人力、物力、财力等资源，确保关键业务领域的投入和支持。</a:t>
            </a:r>
            <a:endParaRPr altLang="en-US" dirty="0" sz="1200" lang="zh-CN" spc="150">
              <a:solidFill>
                <a:schemeClr val="tx1">
                  <a:lumMod val="65000"/>
                  <a:lumOff val="35000"/>
                </a:schemeClr>
              </a:solidFill>
              <a:latin typeface="+mn-ea"/>
              <a:sym typeface="+mn-ea"/>
            </a:endParaRPr>
          </a:p>
        </p:txBody>
      </p:sp>
      <p:sp>
        <p:nvSpPr>
          <p:cNvPr id="1049412" name="正文"/>
          <p:cNvSpPr txBox="1"/>
          <p:nvPr>
            <p:custDataLst>
              <p:tags r:id="rId3"/>
            </p:custDataLst>
          </p:nvPr>
        </p:nvSpPr>
        <p:spPr>
          <a:xfrm>
            <a:off x="3332475" y="3071534"/>
            <a:ext cx="5520701" cy="7298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创新业务模式：通过创新业务模式，提高产品或服务的附加值，满足客户需求，提升市场竞争力。</a:t>
            </a:r>
            <a:endParaRPr altLang="en-US" dirty="0" sz="1200" lang="zh-CN" spc="150">
              <a:solidFill>
                <a:schemeClr val="tx1">
                  <a:lumMod val="65000"/>
                  <a:lumOff val="35000"/>
                </a:schemeClr>
              </a:solidFill>
              <a:latin typeface="+mn-ea"/>
              <a:sym typeface="+mn-ea"/>
            </a:endParaRPr>
          </a:p>
        </p:txBody>
      </p:sp>
      <p:sp>
        <p:nvSpPr>
          <p:cNvPr id="1049414" name="正文"/>
          <p:cNvSpPr txBox="1"/>
          <p:nvPr>
            <p:custDataLst>
              <p:tags r:id="rId4"/>
            </p:custDataLst>
          </p:nvPr>
        </p:nvSpPr>
        <p:spPr>
          <a:xfrm>
            <a:off x="3332475" y="3880862"/>
            <a:ext cx="5520701" cy="7298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强化品牌建设：加强品牌宣传和推广，提高品牌知名度和美誉度，增强客户对品牌的信任和忠诚度。</a:t>
            </a:r>
            <a:endParaRPr altLang="en-US" dirty="0" sz="1200" lang="zh-CN" spc="150">
              <a:solidFill>
                <a:schemeClr val="tx1">
                  <a:lumMod val="65000"/>
                  <a:lumOff val="35000"/>
                </a:schemeClr>
              </a:solidFill>
              <a:latin typeface="+mn-ea"/>
              <a:sym typeface="+mn-ea"/>
            </a:endParaRPr>
          </a:p>
        </p:txBody>
      </p:sp>
      <p:sp>
        <p:nvSpPr>
          <p:cNvPr id="1049416" name="正文"/>
          <p:cNvSpPr txBox="1"/>
          <p:nvPr>
            <p:custDataLst>
              <p:tags r:id="rId5"/>
            </p:custDataLst>
          </p:nvPr>
        </p:nvSpPr>
        <p:spPr>
          <a:xfrm>
            <a:off x="3332475" y="4690189"/>
            <a:ext cx="5520701" cy="7298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优化组织结构：根据战略目标调整组织结构，确保各部门之间的协同和配合，提高整体运营效率。</a:t>
            </a:r>
            <a:endParaRPr altLang="en-US" dirty="0" sz="1200" lang="zh-CN" spc="150">
              <a:solidFill>
                <a:schemeClr val="tx1">
                  <a:lumMod val="65000"/>
                  <a:lumOff val="35000"/>
                </a:schemeClr>
              </a:solidFill>
              <a:latin typeface="+mn-ea"/>
              <a:sym typeface="+mn-ea"/>
            </a:endParaRPr>
          </a:p>
        </p:txBody>
      </p:sp>
      <p:sp>
        <p:nvSpPr>
          <p:cNvPr id="1049418" name="正文"/>
          <p:cNvSpPr txBox="1"/>
          <p:nvPr>
            <p:custDataLst>
              <p:tags r:id="rId6"/>
            </p:custDataLst>
          </p:nvPr>
        </p:nvSpPr>
        <p:spPr>
          <a:xfrm>
            <a:off x="3332475" y="5499516"/>
            <a:ext cx="5520701" cy="7298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培养人才队伍：重视人才培养和引进，建立一支高素质、专业化的人才队伍，为公司的持续发展提供有力支持。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52" name="标题 2"/>
          <p:cNvSpPr>
            <a:spLocks noGrp="1"/>
          </p:cNvSpPr>
          <p:nvPr>
            <p:ph type="title" idx="2"/>
          </p:nvPr>
        </p:nvSpPr>
        <p:spPr/>
        <p:txBody>
          <a:bodyPr>
            <a:normAutofit fontScale="90000"/>
          </a:bodyPr>
          <a:p>
            <a:r>
              <a:rPr altLang="en-US" lang="zh-CN"/>
              <a:t>保持持续发展的动力</a:t>
            </a:r>
            <a:endParaRPr altLang="en-US" lang="zh-CN"/>
          </a:p>
        </p:txBody>
      </p:sp>
      <p:sp>
        <p:nvSpPr>
          <p:cNvPr id="1049454"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56"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58"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60"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62"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创新引领：通过技术创新、产品升级等方式，引领行业发展，创造新的增长点</a:t>
            </a:r>
            <a:endParaRPr altLang="en-US" sz="1400" lang="zh-CN" spc="150">
              <a:solidFill>
                <a:schemeClr val="tx1"/>
              </a:solidFill>
              <a:effectLst/>
              <a:latin typeface="+mn-ea"/>
              <a:sym typeface="+mn-ea"/>
            </a:endParaRPr>
          </a:p>
        </p:txBody>
      </p:sp>
      <p:sp>
        <p:nvSpPr>
          <p:cNvPr id="1049464"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适应市场变化：根据市场需求和竞争态势，及时调整战略，保持竞争优势</a:t>
            </a:r>
            <a:endParaRPr altLang="en-US" dirty="0" sz="1400" lang="zh-CN" spc="150">
              <a:solidFill>
                <a:schemeClr val="tx1"/>
              </a:solidFill>
              <a:effectLst/>
              <a:latin typeface="+mn-ea"/>
              <a:sym typeface="+mn-ea"/>
            </a:endParaRPr>
          </a:p>
        </p:txBody>
      </p:sp>
      <p:sp>
        <p:nvSpPr>
          <p:cNvPr id="1049466"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人才培养与引进：加强人才培养和引进，提高团队整体素质，增强企业核心竞争力</a:t>
            </a:r>
            <a:endParaRPr altLang="en-US" sz="1400" lang="zh-CN" spc="150">
              <a:solidFill>
                <a:schemeClr val="tx1"/>
              </a:solidFill>
              <a:effectLst/>
              <a:latin typeface="+mn-ea"/>
              <a:sym typeface="+mn-ea"/>
            </a:endParaRPr>
          </a:p>
        </p:txBody>
      </p:sp>
      <p:sp>
        <p:nvSpPr>
          <p:cNvPr id="1049468"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合作共赢：与合作伙伴建立良好的合作关系，实现资源共享、互利共赢，共同推动行业发展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02" name="标题 2"/>
          <p:cNvSpPr>
            <a:spLocks noGrp="1"/>
          </p:cNvSpPr>
          <p:nvPr>
            <p:ph type="title" idx="2"/>
          </p:nvPr>
        </p:nvSpPr>
        <p:spPr/>
        <p:txBody>
          <a:bodyPr>
            <a:normAutofit fontScale="90000"/>
          </a:bodyPr>
          <a:p>
            <a:r>
              <a:rPr altLang="en-US" lang="zh-CN"/>
              <a:t>应对风险挑战的准备</a:t>
            </a:r>
            <a:endParaRPr altLang="en-US" lang="zh-CN"/>
          </a:p>
        </p:txBody>
      </p:sp>
      <p:sp>
        <p:nvSpPr>
          <p:cNvPr id="1049504"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06"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08" name="TextBox 2"/>
          <p:cNvSpPr txBox="1"/>
          <p:nvPr>
            <p:custDataLst>
              <p:tags r:id="rId3"/>
            </p:custDataLst>
          </p:nvPr>
        </p:nvSpPr>
        <p:spPr>
          <a:xfrm>
            <a:off x="763308" y="3108637"/>
            <a:ext cx="2278909" cy="1840200"/>
          </a:xfrm>
          <a:prstGeom prst="rect"/>
          <a:noFill/>
        </p:spPr>
        <p:txBody>
          <a:bodyPr rtlCol="0" wrap="square">
            <a:normAutofit fontScale="88889"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识别和评估风险：对可能面临的风险进行识别和评估，以便制定相应的应对策略</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10"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2"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14" name="TextBox 2"/>
          <p:cNvSpPr txBox="1"/>
          <p:nvPr>
            <p:custDataLst>
              <p:tags r:id="rId6"/>
            </p:custDataLst>
          </p:nvPr>
        </p:nvSpPr>
        <p:spPr>
          <a:xfrm>
            <a:off x="3561201" y="3108637"/>
            <a:ext cx="2278909" cy="1840200"/>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制定应对计划：根据风险评估结果，制定具体的应对计划，包括资源分配、时间安排等</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16"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8"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0" name="TextBox 2"/>
          <p:cNvSpPr txBox="1"/>
          <p:nvPr>
            <p:custDataLst>
              <p:tags r:id="rId9"/>
            </p:custDataLst>
          </p:nvPr>
        </p:nvSpPr>
        <p:spPr>
          <a:xfrm>
            <a:off x="6355905" y="3108637"/>
            <a:ext cx="2278909" cy="1840200"/>
          </a:xfrm>
          <a:prstGeom prst="rect"/>
          <a:noFill/>
        </p:spPr>
        <p:txBody>
          <a:bodyPr rtlCol="0" wrap="square">
            <a:normAutofit fontScale="88889"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调整战略：根据应对计划的需要，对战略进行调整，以更好地应对风险挑战</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22"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4"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6" name="TextBox 2"/>
          <p:cNvSpPr txBox="1"/>
          <p:nvPr>
            <p:custDataLst>
              <p:tags r:id="rId12"/>
            </p:custDataLst>
          </p:nvPr>
        </p:nvSpPr>
        <p:spPr>
          <a:xfrm>
            <a:off x="9144231" y="3108637"/>
            <a:ext cx="2278909" cy="1840200"/>
          </a:xfrm>
          <a:prstGeom prst="rect"/>
          <a:noFill/>
        </p:spPr>
        <p:txBody>
          <a:bodyPr rtlCol="0" wrap="square">
            <a:normAutofit fontScale="88889"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培训和提升团队能力：通过培训和提升团队能力，使团队具备应对风险挑战的能力</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60" name="标题 1"/>
          <p:cNvSpPr>
            <a:spLocks noGrp="1"/>
          </p:cNvSpPr>
          <p:nvPr>
            <p:ph type="title" idx="2"/>
            <p:custDataLst>
              <p:tags r:id="rId1"/>
            </p:custDataLst>
          </p:nvPr>
        </p:nvSpPr>
        <p:spPr>
          <a:xfrm>
            <a:off x="1336040" y="1631315"/>
            <a:ext cx="5967095" cy="3479165"/>
          </a:xfrm>
        </p:spPr>
        <p:txBody>
          <a:bodyPr/>
          <a:p>
            <a:r>
              <a:rPr altLang="en-US" lang="zh-CN"/>
              <a:t>人员管理的核心任务</a:t>
            </a:r>
            <a:endParaRPr altLang="en-US" lang="zh-CN"/>
          </a:p>
        </p:txBody>
      </p:sp>
      <p:sp>
        <p:nvSpPr>
          <p:cNvPr id="1049562"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24" name="标题 2"/>
          <p:cNvSpPr>
            <a:spLocks noGrp="1"/>
          </p:cNvSpPr>
          <p:nvPr>
            <p:ph type="title" idx="2"/>
          </p:nvPr>
        </p:nvSpPr>
        <p:spPr/>
        <p:txBody>
          <a:bodyPr>
            <a:normAutofit fontScale="90000"/>
          </a:bodyPr>
          <a:p>
            <a:r>
              <a:rPr altLang="en-US" lang="zh-CN"/>
              <a:t>招聘与选拔合适的人才</a:t>
            </a:r>
            <a:endParaRPr altLang="en-US" lang="zh-CN"/>
          </a:p>
        </p:txBody>
      </p:sp>
      <p:sp>
        <p:nvSpPr>
          <p:cNvPr id="1049626" name="任意多边形: 形状 2"/>
          <p:cNvSpPr/>
          <p:nvPr>
            <p:custDataLst>
              <p:tags r:id="rId1"/>
            </p:custDataLst>
          </p:nvPr>
        </p:nvSpPr>
        <p:spPr>
          <a:xfrm rot="10800000">
            <a:off x="2552700" y="3977005"/>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28" name="矩形 4"/>
          <p:cNvSpPr/>
          <p:nvPr>
            <p:custDataLst>
              <p:tags r:id="rId2"/>
            </p:custDataLst>
          </p:nvPr>
        </p:nvSpPr>
        <p:spPr>
          <a:xfrm>
            <a:off x="2463165" y="4337050"/>
            <a:ext cx="178862" cy="18023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0" name="文本框 5"/>
          <p:cNvSpPr txBox="1"/>
          <p:nvPr>
            <p:custDataLst>
              <p:tags r:id="rId3"/>
            </p:custDataLst>
          </p:nvPr>
        </p:nvSpPr>
        <p:spPr>
          <a:xfrm>
            <a:off x="2761615" y="4293235"/>
            <a:ext cx="3040084"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面试与评估：对候选人进行面试，评估其能力、经验、性格等是否符合岗位需求</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32" name="任意多边形: 形状 56"/>
          <p:cNvSpPr/>
          <p:nvPr>
            <p:custDataLst>
              <p:tags r:id="rId4"/>
            </p:custDataLst>
          </p:nvPr>
        </p:nvSpPr>
        <p:spPr>
          <a:xfrm rot="10800000">
            <a:off x="6263640" y="3977005"/>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34" name="矩形 57"/>
          <p:cNvSpPr/>
          <p:nvPr>
            <p:custDataLst>
              <p:tags r:id="rId5"/>
            </p:custDataLst>
          </p:nvPr>
        </p:nvSpPr>
        <p:spPr>
          <a:xfrm>
            <a:off x="6174105" y="4337050"/>
            <a:ext cx="178862" cy="18023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6" name="文本框 58"/>
          <p:cNvSpPr txBox="1"/>
          <p:nvPr>
            <p:custDataLst>
              <p:tags r:id="rId6"/>
            </p:custDataLst>
          </p:nvPr>
        </p:nvSpPr>
        <p:spPr>
          <a:xfrm>
            <a:off x="6472555" y="4293235"/>
            <a:ext cx="3040084" cy="1261991"/>
          </a:xfrm>
          <a:prstGeom prst="rect"/>
          <a:noFill/>
        </p:spPr>
        <p:txBody>
          <a:bodyPr anchor="t" anchorCtr="0" bIns="46800" lIns="90000" rIns="90000" rtlCol="0" tIns="46800" vert="horz" wrap="square">
            <a:normAutofit fontScale="85556"/>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录用与培训：对符合要求的候选人进行录用，并对其进行必要的培训和引导，使其尽快适应工作环境和任务要求</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38" name="任意多边形: 形状 64"/>
          <p:cNvSpPr/>
          <p:nvPr>
            <p:custDataLst>
              <p:tags r:id="rId7"/>
            </p:custDataLst>
          </p:nvPr>
        </p:nvSpPr>
        <p:spPr>
          <a:xfrm rot="10800000">
            <a:off x="697230" y="1473835"/>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40" name="矩形 65"/>
          <p:cNvSpPr/>
          <p:nvPr>
            <p:custDataLst>
              <p:tags r:id="rId8"/>
            </p:custDataLst>
          </p:nvPr>
        </p:nvSpPr>
        <p:spPr>
          <a:xfrm>
            <a:off x="608330" y="1833245"/>
            <a:ext cx="178862" cy="18023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2" name="文本框 66"/>
          <p:cNvSpPr txBox="1"/>
          <p:nvPr>
            <p:custDataLst>
              <p:tags r:id="rId9"/>
            </p:custDataLst>
          </p:nvPr>
        </p:nvSpPr>
        <p:spPr>
          <a:xfrm>
            <a:off x="906780" y="1789430"/>
            <a:ext cx="3040084"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明确岗位需求：根据业务需求，确定所需岗位和职责</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44" name="任意多边形: 形状 68"/>
          <p:cNvSpPr/>
          <p:nvPr>
            <p:custDataLst>
              <p:tags r:id="rId10"/>
            </p:custDataLst>
          </p:nvPr>
        </p:nvSpPr>
        <p:spPr>
          <a:xfrm rot="10800000">
            <a:off x="4408170" y="1473835"/>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46" name="矩形 69"/>
          <p:cNvSpPr/>
          <p:nvPr>
            <p:custDataLst>
              <p:tags r:id="rId11"/>
            </p:custDataLst>
          </p:nvPr>
        </p:nvSpPr>
        <p:spPr>
          <a:xfrm>
            <a:off x="4318635" y="1833245"/>
            <a:ext cx="178862" cy="18023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8" name="文本框 70"/>
          <p:cNvSpPr txBox="1"/>
          <p:nvPr>
            <p:custDataLst>
              <p:tags r:id="rId12"/>
            </p:custDataLst>
          </p:nvPr>
        </p:nvSpPr>
        <p:spPr>
          <a:xfrm>
            <a:off x="4617085" y="1789430"/>
            <a:ext cx="3040084"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制定招聘计划：确定招聘渠道、时间、预算等</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50" name="任意多边形: 形状 72"/>
          <p:cNvSpPr/>
          <p:nvPr>
            <p:custDataLst>
              <p:tags r:id="rId13"/>
            </p:custDataLst>
          </p:nvPr>
        </p:nvSpPr>
        <p:spPr>
          <a:xfrm rot="10800000">
            <a:off x="8119110" y="1473835"/>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52" name="文本框 74"/>
          <p:cNvSpPr txBox="1"/>
          <p:nvPr>
            <p:custDataLst>
              <p:tags r:id="rId14"/>
            </p:custDataLst>
          </p:nvPr>
        </p:nvSpPr>
        <p:spPr>
          <a:xfrm>
            <a:off x="8328025" y="1789430"/>
            <a:ext cx="3040084" cy="1261991"/>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筛选简历：根据岗位需求，筛选符合条件的简历</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54" name="矩形 73"/>
          <p:cNvSpPr/>
          <p:nvPr>
            <p:custDataLst>
              <p:tags r:id="rId15"/>
            </p:custDataLst>
          </p:nvPr>
        </p:nvSpPr>
        <p:spPr>
          <a:xfrm>
            <a:off x="8029575" y="1833245"/>
            <a:ext cx="178862" cy="18023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88" name="标题 2"/>
          <p:cNvSpPr>
            <a:spLocks noGrp="1"/>
          </p:cNvSpPr>
          <p:nvPr>
            <p:ph type="title" idx="2"/>
          </p:nvPr>
        </p:nvSpPr>
        <p:spPr/>
        <p:txBody>
          <a:bodyPr>
            <a:normAutofit fontScale="90000"/>
          </a:bodyPr>
          <a:p>
            <a:r>
              <a:rPr altLang="en-US" lang="zh-CN"/>
              <a:t>培训与发展员工的潜力</a:t>
            </a:r>
            <a:endParaRPr altLang="en-US" lang="zh-CN"/>
          </a:p>
        </p:txBody>
      </p:sp>
      <p:sp>
        <p:nvSpPr>
          <p:cNvPr id="1049690"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培训计划：制定针对不同员工需求的培训计划，提高员工的专业技能和素质</a:t>
            </a:r>
            <a:endParaRPr altLang="en-US" dirty="0" sz="1200" lang="zh-CN" spc="150">
              <a:solidFill>
                <a:schemeClr val="tx1">
                  <a:lumMod val="65000"/>
                  <a:lumOff val="35000"/>
                </a:schemeClr>
              </a:solidFill>
              <a:latin typeface="+mn-ea"/>
              <a:sym typeface="+mn-ea"/>
            </a:endParaRPr>
          </a:p>
        </p:txBody>
      </p:sp>
      <p:sp>
        <p:nvSpPr>
          <p:cNvPr id="1049692"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职业规划：帮助员工规划职业发展路径，激发员工的积极性和创造力</a:t>
            </a:r>
            <a:endParaRPr altLang="en-US" dirty="0" sz="1200" lang="zh-CN" spc="150">
              <a:solidFill>
                <a:schemeClr val="tx1">
                  <a:lumMod val="65000"/>
                  <a:lumOff val="35000"/>
                </a:schemeClr>
              </a:solidFill>
              <a:latin typeface="+mn-ea"/>
              <a:sym typeface="+mn-ea"/>
            </a:endParaRPr>
          </a:p>
        </p:txBody>
      </p:sp>
      <p:sp>
        <p:nvSpPr>
          <p:cNvPr id="1049694"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激励机制：建立有效的激励机制，鼓励员工发挥潜力，提高工作绩效</a:t>
            </a:r>
            <a:endParaRPr altLang="en-US" dirty="0" sz="1200" lang="zh-CN" spc="150">
              <a:solidFill>
                <a:schemeClr val="tx1">
                  <a:lumMod val="65000"/>
                  <a:lumOff val="35000"/>
                </a:schemeClr>
              </a:solidFill>
              <a:latin typeface="+mn-ea"/>
              <a:sym typeface="+mn-ea"/>
            </a:endParaRPr>
          </a:p>
        </p:txBody>
      </p:sp>
      <p:sp>
        <p:nvSpPr>
          <p:cNvPr id="1049696"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团队建设：加强团队建设，提高员工的团队协作能力和凝聚力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30" name="标题 2"/>
          <p:cNvSpPr>
            <a:spLocks noGrp="1"/>
          </p:cNvSpPr>
          <p:nvPr>
            <p:ph type="title" idx="2"/>
          </p:nvPr>
        </p:nvSpPr>
        <p:spPr/>
        <p:txBody>
          <a:bodyPr>
            <a:normAutofit fontScale="90000"/>
          </a:bodyPr>
          <a:p>
            <a:r>
              <a:rPr altLang="en-US" lang="zh-CN"/>
              <a:t>激励与保留优秀的员工</a:t>
            </a:r>
            <a:endParaRPr altLang="en-US" lang="zh-CN"/>
          </a:p>
        </p:txBody>
      </p:sp>
      <p:sp>
        <p:nvSpPr>
          <p:cNvPr id="1049732"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4"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6"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8"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0"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2"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4"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6"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了解员工需求：了解员工的职业目标、期望和需求，提供个性化的激励方案</a:t>
            </a:r>
            <a:endPar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fontScale="9375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培训与发展：为员工提供培训和发展机会，帮助员工提升技能和知识，增强员工的归属感和忠诚度</a:t>
            </a:r>
            <a:endParaRPr dirty="0" sz="1600" err="1">
              <a:solidFill>
                <a:schemeClr val="tx1">
                  <a:lumMod val="75000"/>
                  <a:lumOff val="25000"/>
                </a:schemeClr>
              </a:solidFill>
              <a:latin typeface="+mn-ea"/>
              <a:ea typeface="+mn-ea"/>
              <a:cs typeface="+mn-ea"/>
              <a:sym typeface="+mn-lt"/>
            </a:endParaRPr>
          </a:p>
        </p:txBody>
      </p:sp>
      <p:sp>
        <p:nvSpPr>
          <p:cNvPr id="1049752"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4"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6"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58"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0"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2"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4"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6"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fontScale="7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营造良好的工作环境：创造积极、开放、包容的工作氛围，鼓励团队合作和沟通，提高员工的工作满意度和效率</a:t>
            </a:r>
            <a:endParaRPr dirty="0" sz="2000" err="1">
              <a:solidFill>
                <a:schemeClr val="tx1">
                  <a:lumMod val="75000"/>
                  <a:lumOff val="25000"/>
                </a:schemeClr>
              </a:solidFill>
              <a:latin typeface="+mn-ea"/>
              <a:ea typeface="+mn-ea"/>
              <a:cs typeface="+mn-ea"/>
              <a:sym typeface="+mn-lt"/>
            </a:endParaRPr>
          </a:p>
        </p:txBody>
      </p:sp>
      <p:sp>
        <p:nvSpPr>
          <p:cNvPr id="10497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fontScale="9375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600" lang="zh-CN">
                <a:solidFill>
                  <a:schemeClr val="tx1">
                    <a:lumMod val="75000"/>
                    <a:lumOff val="25000"/>
                  </a:schemeClr>
                </a:solidFill>
                <a:latin typeface="+mn-ea"/>
                <a:ea typeface="+mn-ea"/>
                <a:cs typeface="+mn-ea"/>
                <a:sym typeface="+mn-lt"/>
              </a:rPr>
              <a:t>建立激励机制：设立明确的绩效目标，提供具有竞争力的薪酬和福利，激发员工的积极性和创造力</a:t>
            </a:r>
            <a:endParaRPr altLang="en-US" dirty="0" sz="16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04" name="标题 2"/>
          <p:cNvSpPr>
            <a:spLocks noGrp="1"/>
          </p:cNvSpPr>
          <p:nvPr>
            <p:ph type="title" idx="2"/>
          </p:nvPr>
        </p:nvSpPr>
        <p:spPr/>
        <p:txBody>
          <a:bodyPr>
            <a:normAutofit fontScale="90000"/>
          </a:bodyPr>
          <a:p>
            <a:r>
              <a:rPr altLang="en-US" lang="zh-CN"/>
              <a:t>建立良好的企业文化氛围</a:t>
            </a:r>
            <a:endParaRPr altLang="en-US" lang="zh-CN"/>
          </a:p>
        </p:txBody>
      </p:sp>
      <p:sp>
        <p:nvSpPr>
          <p:cNvPr id="1049806"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8"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0"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2"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培养员工的团队合作精神</a:t>
            </a:r>
            <a:endParaRPr altLang="zh-CN" dirty="0" lang="en-US">
              <a:solidFill>
                <a:schemeClr val="dk1">
                  <a:lumMod val="80000"/>
                  <a:lumOff val="20000"/>
                </a:schemeClr>
              </a:solidFill>
              <a:latin typeface="+mn-ea"/>
              <a:sym typeface="+mn-ea"/>
            </a:endParaRPr>
          </a:p>
        </p:txBody>
      </p:sp>
      <p:sp>
        <p:nvSpPr>
          <p:cNvPr id="1049814"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6"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8"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0"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明确企业价值观和使命感</a:t>
            </a:r>
            <a:endParaRPr altLang="en-US" dirty="0" lang="zh-CN">
              <a:solidFill>
                <a:schemeClr val="dk1">
                  <a:lumMod val="80000"/>
                  <a:lumOff val="20000"/>
                </a:schemeClr>
              </a:solidFill>
              <a:latin typeface="+mn-ea"/>
              <a:sym typeface="+mn-ea"/>
            </a:endParaRPr>
          </a:p>
        </p:txBody>
      </p:sp>
      <p:sp>
        <p:nvSpPr>
          <p:cNvPr id="1049822"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4"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6"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8"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营造积极向上的工作氛围</a:t>
            </a:r>
            <a:endParaRPr altLang="en-US" dirty="0" lang="zh-CN">
              <a:solidFill>
                <a:schemeClr val="dk1">
                  <a:lumMod val="80000"/>
                  <a:lumOff val="20000"/>
                </a:schemeClr>
              </a:solidFill>
              <a:latin typeface="+mn-ea"/>
              <a:sym typeface="+mn-ea"/>
            </a:endParaRPr>
          </a:p>
        </p:txBody>
      </p:sp>
      <p:sp>
        <p:nvSpPr>
          <p:cNvPr id="1049830"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2"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4"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6"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鼓励员工创新和进取精神</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70" name="标题 2"/>
          <p:cNvSpPr>
            <a:spLocks noGrp="1"/>
          </p:cNvSpPr>
          <p:nvPr>
            <p:ph type="title" idx="2"/>
          </p:nvPr>
        </p:nvSpPr>
        <p:spPr/>
        <p:txBody>
          <a:bodyPr>
            <a:normAutofit fontScale="90000"/>
          </a:bodyPr>
          <a:p>
            <a:r>
              <a:rPr altLang="en-US" lang="zh-CN"/>
              <a:t>提升团队的整体绩效水平</a:t>
            </a:r>
            <a:endParaRPr altLang="en-US" lang="zh-CN"/>
          </a:p>
        </p:txBody>
      </p:sp>
      <p:sp>
        <p:nvSpPr>
          <p:cNvPr id="1049872" name="圆角矩形 26"/>
          <p:cNvSpPr/>
          <p:nvPr>
            <p:custDataLst>
              <p:tags r:id="rId1"/>
            </p:custDataLst>
          </p:nvPr>
        </p:nvSpPr>
        <p:spPr>
          <a:xfrm>
            <a:off x="608330" y="2002561"/>
            <a:ext cx="1660897" cy="367646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74" name="圆角矩形 28"/>
          <p:cNvSpPr/>
          <p:nvPr>
            <p:custDataLst>
              <p:tags r:id="rId2"/>
            </p:custDataLst>
          </p:nvPr>
        </p:nvSpPr>
        <p:spPr>
          <a:xfrm>
            <a:off x="610258" y="2002561"/>
            <a:ext cx="1657392" cy="1953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876" name="文本框 31"/>
          <p:cNvSpPr txBox="1"/>
          <p:nvPr>
            <p:custDataLst>
              <p:tags r:id="rId3"/>
            </p:custDataLst>
          </p:nvPr>
        </p:nvSpPr>
        <p:spPr>
          <a:xfrm>
            <a:off x="712435" y="2389422"/>
            <a:ext cx="1453621" cy="3258116"/>
          </a:xfrm>
          <a:prstGeom prst="rect"/>
          <a:noFill/>
        </p:spPr>
        <p:txBody>
          <a:bodyPr anchor="t" anchorCtr="0" rtlCol="0" wrap="square">
            <a:normAutofit fontScale="85000" lnSpcReduction="20000"/>
          </a:bodyPr>
          <a:p>
            <a:pPr algn="just" fontAlgn="auto">
              <a:lnSpc>
                <a:spcPct val="120000"/>
              </a:lnSpc>
            </a:pPr>
            <a:r>
              <a:rPr altLang="en-US" dirty="0" sz="2000" lang="zh-CN" spc="200">
                <a:solidFill>
                  <a:schemeClr val="tx1">
                    <a:lumMod val="85000"/>
                    <a:lumOff val="15000"/>
                  </a:schemeClr>
                </a:solidFill>
                <a:latin typeface="+mn-ea"/>
                <a:sym typeface="+mn-ea"/>
              </a:rPr>
              <a:t>明确团队目标：制定清晰、具体、可衡量的团队目标，确保每个成员都理解并致力于实现这些目标。</a:t>
            </a:r>
            <a:endParaRPr altLang="en-US" dirty="0" sz="2000" lang="zh-CN" spc="200">
              <a:solidFill>
                <a:schemeClr val="tx1">
                  <a:lumMod val="85000"/>
                  <a:lumOff val="15000"/>
                </a:schemeClr>
              </a:solidFill>
              <a:latin typeface="+mn-ea"/>
              <a:sym typeface="+mn-ea"/>
            </a:endParaRPr>
          </a:p>
        </p:txBody>
      </p:sp>
      <p:sp>
        <p:nvSpPr>
          <p:cNvPr id="1049878" name="圆角矩形 29"/>
          <p:cNvSpPr/>
          <p:nvPr>
            <p:custDataLst>
              <p:tags r:id="rId4"/>
            </p:custDataLst>
          </p:nvPr>
        </p:nvSpPr>
        <p:spPr>
          <a:xfrm>
            <a:off x="2470019" y="2002561"/>
            <a:ext cx="1660897" cy="367646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80" name="圆角矩形 32"/>
          <p:cNvSpPr/>
          <p:nvPr>
            <p:custDataLst>
              <p:tags r:id="rId5"/>
            </p:custDataLst>
          </p:nvPr>
        </p:nvSpPr>
        <p:spPr>
          <a:xfrm>
            <a:off x="2471947" y="2002561"/>
            <a:ext cx="1657392" cy="1953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82" name="文本框 34"/>
          <p:cNvSpPr txBox="1"/>
          <p:nvPr>
            <p:custDataLst>
              <p:tags r:id="rId6"/>
            </p:custDataLst>
          </p:nvPr>
        </p:nvSpPr>
        <p:spPr>
          <a:xfrm>
            <a:off x="2574124" y="2389422"/>
            <a:ext cx="1453621" cy="3259401"/>
          </a:xfrm>
          <a:prstGeom prst="rect"/>
          <a:noFill/>
        </p:spPr>
        <p:txBody>
          <a:bodyPr anchor="t" anchorCtr="0" rtlCol="0" wrap="square">
            <a:normAutofit fontScale="85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建立有效的沟通机制：促进团队成员之间的沟通，确保信息畅通，及时解决问题和冲突。</a:t>
            </a:r>
            <a:endParaRPr altLang="en-US" dirty="0" sz="2000" lang="zh-CN" spc="200">
              <a:solidFill>
                <a:schemeClr val="tx1">
                  <a:lumMod val="85000"/>
                  <a:lumOff val="15000"/>
                </a:schemeClr>
              </a:solidFill>
              <a:latin typeface="+mn-ea"/>
              <a:sym typeface="+mn-ea"/>
            </a:endParaRPr>
          </a:p>
        </p:txBody>
      </p:sp>
      <p:sp>
        <p:nvSpPr>
          <p:cNvPr id="1049884" name="圆角矩形 3"/>
          <p:cNvSpPr/>
          <p:nvPr>
            <p:custDataLst>
              <p:tags r:id="rId7"/>
            </p:custDataLst>
          </p:nvPr>
        </p:nvSpPr>
        <p:spPr>
          <a:xfrm>
            <a:off x="4331707" y="2002561"/>
            <a:ext cx="1660897" cy="367646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86" name="圆角矩形 4"/>
          <p:cNvSpPr/>
          <p:nvPr>
            <p:custDataLst>
              <p:tags r:id="rId8"/>
            </p:custDataLst>
          </p:nvPr>
        </p:nvSpPr>
        <p:spPr>
          <a:xfrm>
            <a:off x="4333635" y="2002561"/>
            <a:ext cx="1657392" cy="1953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88" name="文本框 5"/>
          <p:cNvSpPr txBox="1"/>
          <p:nvPr>
            <p:custDataLst>
              <p:tags r:id="rId9"/>
            </p:custDataLst>
          </p:nvPr>
        </p:nvSpPr>
        <p:spPr>
          <a:xfrm>
            <a:off x="4435813" y="2389422"/>
            <a:ext cx="1453621" cy="3259401"/>
          </a:xfrm>
          <a:prstGeom prst="rect"/>
          <a:noFill/>
        </p:spPr>
        <p:txBody>
          <a:bodyPr anchor="t" anchorCtr="0" rtlCol="0" wrap="square">
            <a:normAutofit fontScale="94444" lnSpcReduction="10000"/>
          </a:bodyPr>
          <a:p>
            <a:pPr algn="just" lvl="0">
              <a:lnSpc>
                <a:spcPct val="120000"/>
              </a:lnSpc>
              <a:buClrTx/>
              <a:buSzTx/>
              <a:buFontTx/>
            </a:pPr>
            <a:r>
              <a:rPr altLang="en-US" dirty="0" lang="zh-CN" spc="200">
                <a:solidFill>
                  <a:schemeClr val="tx1">
                    <a:lumMod val="85000"/>
                    <a:lumOff val="15000"/>
                  </a:schemeClr>
                </a:solidFill>
                <a:latin typeface="+mn-ea"/>
                <a:sym typeface="+mn-ea"/>
              </a:rPr>
              <a:t>培养团队精神：鼓励团队成员相互支持、协作和分享，提高团队的凝聚力和向心力。</a:t>
            </a:r>
            <a:endParaRPr altLang="en-US" dirty="0" lang="zh-CN" spc="200">
              <a:solidFill>
                <a:schemeClr val="tx1">
                  <a:lumMod val="85000"/>
                  <a:lumOff val="15000"/>
                </a:schemeClr>
              </a:solidFill>
              <a:latin typeface="+mn-ea"/>
              <a:sym typeface="+mn-ea"/>
            </a:endParaRPr>
          </a:p>
        </p:txBody>
      </p:sp>
      <p:sp>
        <p:nvSpPr>
          <p:cNvPr id="1049890" name="圆角矩形 8"/>
          <p:cNvSpPr/>
          <p:nvPr>
            <p:custDataLst>
              <p:tags r:id="rId10"/>
            </p:custDataLst>
          </p:nvPr>
        </p:nvSpPr>
        <p:spPr>
          <a:xfrm>
            <a:off x="6193396" y="2002561"/>
            <a:ext cx="1660897" cy="367646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92" name="圆角矩形 9"/>
          <p:cNvSpPr/>
          <p:nvPr>
            <p:custDataLst>
              <p:tags r:id="rId11"/>
            </p:custDataLst>
          </p:nvPr>
        </p:nvSpPr>
        <p:spPr>
          <a:xfrm>
            <a:off x="6195324" y="2002561"/>
            <a:ext cx="1657392" cy="1953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94" name="文本框 10"/>
          <p:cNvSpPr txBox="1"/>
          <p:nvPr>
            <p:custDataLst>
              <p:tags r:id="rId12"/>
            </p:custDataLst>
          </p:nvPr>
        </p:nvSpPr>
        <p:spPr>
          <a:xfrm>
            <a:off x="6297502" y="2389422"/>
            <a:ext cx="1453621" cy="3259401"/>
          </a:xfrm>
          <a:prstGeom prst="rect"/>
          <a:noFill/>
        </p:spPr>
        <p:txBody>
          <a:bodyPr anchor="t" anchorCtr="0" rtlCol="0" wrap="square">
            <a:normAutofit fontScale="94444" lnSpcReduction="10000"/>
          </a:bodyPr>
          <a:p>
            <a:pPr algn="just" lvl="0">
              <a:lnSpc>
                <a:spcPct val="120000"/>
              </a:lnSpc>
              <a:buClrTx/>
              <a:buSzTx/>
              <a:buFontTx/>
            </a:pPr>
            <a:r>
              <a:rPr altLang="en-US" dirty="0" lang="zh-CN" spc="200">
                <a:solidFill>
                  <a:schemeClr val="tx1">
                    <a:lumMod val="85000"/>
                    <a:lumOff val="15000"/>
                  </a:schemeClr>
                </a:solidFill>
                <a:latin typeface="+mn-ea"/>
                <a:sym typeface="+mn-ea"/>
              </a:rPr>
              <a:t>激励员工：通过奖励、认可和培训等方式激励员工，提高他们的工作积极性和满意度。</a:t>
            </a:r>
            <a:endParaRPr altLang="en-US" dirty="0" lang="zh-CN" spc="200">
              <a:solidFill>
                <a:schemeClr val="tx1">
                  <a:lumMod val="85000"/>
                  <a:lumOff val="15000"/>
                </a:schemeClr>
              </a:solidFill>
              <a:latin typeface="+mn-ea"/>
              <a:sym typeface="+mn-ea"/>
            </a:endParaRPr>
          </a:p>
        </p:txBody>
      </p:sp>
      <p:sp>
        <p:nvSpPr>
          <p:cNvPr id="1049896" name="圆角矩形 6"/>
          <p:cNvSpPr/>
          <p:nvPr>
            <p:custDataLst>
              <p:tags r:id="rId13"/>
            </p:custDataLst>
          </p:nvPr>
        </p:nvSpPr>
        <p:spPr>
          <a:xfrm>
            <a:off x="8055085" y="2003846"/>
            <a:ext cx="1660897" cy="367646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98" name="圆角矩形 7"/>
          <p:cNvSpPr/>
          <p:nvPr>
            <p:custDataLst>
              <p:tags r:id="rId14"/>
            </p:custDataLst>
          </p:nvPr>
        </p:nvSpPr>
        <p:spPr>
          <a:xfrm>
            <a:off x="8057013" y="2003846"/>
            <a:ext cx="1657392" cy="1953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00" name="文本框 11"/>
          <p:cNvSpPr txBox="1"/>
          <p:nvPr>
            <p:custDataLst>
              <p:tags r:id="rId15"/>
            </p:custDataLst>
          </p:nvPr>
        </p:nvSpPr>
        <p:spPr>
          <a:xfrm>
            <a:off x="8159190" y="2390707"/>
            <a:ext cx="1453621" cy="3259401"/>
          </a:xfrm>
          <a:prstGeom prst="rect"/>
          <a:noFill/>
        </p:spPr>
        <p:txBody>
          <a:bodyPr anchor="t" anchorCtr="0" rtlCol="0" wrap="square">
            <a:normAutofit fontScale="85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建立良好的工作氛围：营造积极向上、开放包容的工作氛围，让员工感到归属感和安全感。</a:t>
            </a:r>
            <a:endParaRPr altLang="en-US" dirty="0" sz="2000" lang="zh-CN" spc="200">
              <a:solidFill>
                <a:schemeClr val="tx1">
                  <a:lumMod val="85000"/>
                  <a:lumOff val="15000"/>
                </a:schemeClr>
              </a:solidFill>
              <a:latin typeface="+mn-ea"/>
              <a:sym typeface="+mn-ea"/>
            </a:endParaRPr>
          </a:p>
        </p:txBody>
      </p:sp>
      <p:sp>
        <p:nvSpPr>
          <p:cNvPr id="1049902" name="圆角矩形 16"/>
          <p:cNvSpPr/>
          <p:nvPr>
            <p:custDataLst>
              <p:tags r:id="rId16"/>
            </p:custDataLst>
          </p:nvPr>
        </p:nvSpPr>
        <p:spPr>
          <a:xfrm>
            <a:off x="9916774" y="2003846"/>
            <a:ext cx="1660897" cy="367646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04" name="圆角矩形 17"/>
          <p:cNvSpPr/>
          <p:nvPr>
            <p:custDataLst>
              <p:tags r:id="rId17"/>
            </p:custDataLst>
          </p:nvPr>
        </p:nvSpPr>
        <p:spPr>
          <a:xfrm>
            <a:off x="9918701" y="2003846"/>
            <a:ext cx="1657392" cy="1953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06" name="文本框 18"/>
          <p:cNvSpPr txBox="1"/>
          <p:nvPr>
            <p:custDataLst>
              <p:tags r:id="rId18"/>
            </p:custDataLst>
          </p:nvPr>
        </p:nvSpPr>
        <p:spPr>
          <a:xfrm>
            <a:off x="10020879" y="2390707"/>
            <a:ext cx="1453621" cy="3259401"/>
          </a:xfrm>
          <a:prstGeom prst="rect"/>
          <a:noFill/>
        </p:spPr>
        <p:txBody>
          <a:bodyPr anchor="t" anchorCtr="0" rtlCol="0" wrap="square">
            <a:normAutofit fontScale="85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关注员工发展：关注员工个人职业发展，提供必要的培训和支持，帮助员工实现个人和团队的目标。</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40" name="标题 1"/>
          <p:cNvSpPr>
            <a:spLocks noGrp="1"/>
          </p:cNvSpPr>
          <p:nvPr>
            <p:ph type="title" idx="2"/>
            <p:custDataLst>
              <p:tags r:id="rId1"/>
            </p:custDataLst>
          </p:nvPr>
        </p:nvSpPr>
        <p:spPr>
          <a:xfrm>
            <a:off x="1336040" y="1631315"/>
            <a:ext cx="5967095" cy="3479165"/>
          </a:xfrm>
        </p:spPr>
        <p:txBody>
          <a:bodyPr/>
          <a:p>
            <a:r>
              <a:rPr altLang="en-US" lang="zh-CN"/>
              <a:t>构建高效执行力的实践方法</a:t>
            </a:r>
            <a:endParaRPr altLang="en-US" lang="zh-CN"/>
          </a:p>
        </p:txBody>
      </p:sp>
      <p:sp>
        <p:nvSpPr>
          <p:cNvPr id="1049942"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04" name="标题 2"/>
          <p:cNvSpPr>
            <a:spLocks noGrp="1"/>
          </p:cNvSpPr>
          <p:nvPr>
            <p:ph type="title" idx="2"/>
          </p:nvPr>
        </p:nvSpPr>
        <p:spPr/>
        <p:txBody>
          <a:bodyPr>
            <a:normAutofit fontScale="90000"/>
          </a:bodyPr>
          <a:p>
            <a:r>
              <a:rPr altLang="en-US" lang="zh-CN"/>
              <a:t>制定明确的计划与目标，并分解为可执行的任务</a:t>
            </a:r>
            <a:endParaRPr altLang="en-US" lang="zh-CN"/>
          </a:p>
        </p:txBody>
      </p:sp>
      <p:sp>
        <p:nvSpPr>
          <p:cNvPr id="1050006" name="正文"/>
          <p:cNvSpPr txBox="1"/>
          <p:nvPr>
            <p:custDataLst>
              <p:tags r:id="rId1"/>
            </p:custDataLst>
          </p:nvPr>
        </p:nvSpPr>
        <p:spPr>
          <a:xfrm>
            <a:off x="2869037" y="1452880"/>
            <a:ext cx="6447577" cy="852367"/>
          </a:xfrm>
          <a:prstGeom prst="rect"/>
          <a:noFill/>
        </p:spPr>
        <p:txBody>
          <a:bodyPr anchor="t" anchorCtr="0" bIns="0" lIns="0" rIns="0" rtlCol="0" tIns="0" wrap="square">
            <a:normAutofit fontScale="91667" lnSpcReduction="10000"/>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制定明确的计划与目标：在构建高效执行力时，首先需要制定明确的计划和目标。这包括确定要实现的具体目标、制定详细的计划和时间表，以及明确每个步骤的责任人和任务分配。</a:t>
            </a:r>
            <a:endParaRPr altLang="en-US" dirty="0" sz="1200" lang="zh-CN" spc="150">
              <a:solidFill>
                <a:schemeClr val="tx1">
                  <a:lumMod val="65000"/>
                  <a:lumOff val="35000"/>
                </a:schemeClr>
              </a:solidFill>
              <a:latin typeface="+mn-ea"/>
              <a:sym typeface="+mn-ea"/>
            </a:endParaRPr>
          </a:p>
        </p:txBody>
      </p:sp>
      <p:sp>
        <p:nvSpPr>
          <p:cNvPr id="1050008" name="正文"/>
          <p:cNvSpPr txBox="1"/>
          <p:nvPr>
            <p:custDataLst>
              <p:tags r:id="rId2"/>
            </p:custDataLst>
          </p:nvPr>
        </p:nvSpPr>
        <p:spPr>
          <a:xfrm>
            <a:off x="2869037" y="2433906"/>
            <a:ext cx="6447577" cy="852367"/>
          </a:xfrm>
          <a:prstGeom prst="rect"/>
          <a:noFill/>
        </p:spPr>
        <p:txBody>
          <a:bodyPr anchor="t" anchorCtr="0" bIns="0" lIns="0" rIns="0" rtlCol="0" tIns="0" wrap="square">
            <a:normAutofit fontScale="91667" lnSpcReduction="10000"/>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分解为可执行的任务：将计划和目标分解为可执行的任务是构建高效执行力的关键。这需要将大的计划和目标细化为具体的、可衡量的、可实现的、有时限的任务，并确保每个任务都有明确的负责人和完成时间。</a:t>
            </a:r>
            <a:endParaRPr altLang="en-US" dirty="0" sz="1200" lang="zh-CN" spc="150">
              <a:solidFill>
                <a:schemeClr val="tx1">
                  <a:lumMod val="65000"/>
                  <a:lumOff val="35000"/>
                </a:schemeClr>
              </a:solidFill>
              <a:latin typeface="+mn-ea"/>
              <a:sym typeface="+mn-ea"/>
            </a:endParaRPr>
          </a:p>
        </p:txBody>
      </p:sp>
      <p:sp>
        <p:nvSpPr>
          <p:cNvPr id="1050010" name="正文"/>
          <p:cNvSpPr txBox="1"/>
          <p:nvPr>
            <p:custDataLst>
              <p:tags r:id="rId3"/>
            </p:custDataLst>
          </p:nvPr>
        </p:nvSpPr>
        <p:spPr>
          <a:xfrm>
            <a:off x="2869037" y="3414932"/>
            <a:ext cx="6447577" cy="852367"/>
          </a:xfrm>
          <a:prstGeom prst="rect"/>
          <a:noFill/>
        </p:spPr>
        <p:txBody>
          <a:bodyPr anchor="t" anchorCtr="0" bIns="0" lIns="0" rIns="0" rtlCol="0" tIns="0" wrap="square">
            <a:normAutofit fontScale="91667"/>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优先级排序和资源分配：在制定计划和目标时，需要确定任务的优先级，并根据任务的紧急程度和重要性合理分配资源。这样可以确保在有限的时间内优先完成最重要的任务。</a:t>
            </a:r>
            <a:endParaRPr altLang="en-US" dirty="0" sz="1200" lang="zh-CN" spc="150">
              <a:solidFill>
                <a:schemeClr val="tx1">
                  <a:lumMod val="65000"/>
                  <a:lumOff val="35000"/>
                </a:schemeClr>
              </a:solidFill>
              <a:latin typeface="+mn-ea"/>
              <a:sym typeface="+mn-ea"/>
            </a:endParaRPr>
          </a:p>
        </p:txBody>
      </p:sp>
      <p:sp>
        <p:nvSpPr>
          <p:cNvPr id="1050012" name="正文"/>
          <p:cNvSpPr txBox="1"/>
          <p:nvPr>
            <p:custDataLst>
              <p:tags r:id="rId4"/>
            </p:custDataLst>
          </p:nvPr>
        </p:nvSpPr>
        <p:spPr>
          <a:xfrm>
            <a:off x="2869037" y="4395958"/>
            <a:ext cx="6447577" cy="852367"/>
          </a:xfrm>
          <a:prstGeom prst="rect"/>
          <a:noFill/>
        </p:spPr>
        <p:txBody>
          <a:bodyPr anchor="t" anchorCtr="0" bIns="0" lIns="0" rIns="0" rtlCol="0" tIns="0" wrap="square">
            <a:normAutofit fontScale="91667" lnSpcReduction="10000"/>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建立有效的沟通机制：在构建高效执行力时，建立有效的沟通机制非常重要。这包括定期召开会议、使用有效的沟通工具、及时反馈任务进展情况等，以确保团队成员之间的信息共享和协同工作。</a:t>
            </a:r>
            <a:endParaRPr altLang="en-US" dirty="0" sz="1200" lang="zh-CN" spc="150">
              <a:solidFill>
                <a:schemeClr val="tx1">
                  <a:lumMod val="65000"/>
                  <a:lumOff val="35000"/>
                </a:schemeClr>
              </a:solidFill>
              <a:latin typeface="+mn-ea"/>
              <a:sym typeface="+mn-ea"/>
            </a:endParaRPr>
          </a:p>
        </p:txBody>
      </p:sp>
      <p:sp>
        <p:nvSpPr>
          <p:cNvPr id="1050014" name="正文"/>
          <p:cNvSpPr txBox="1"/>
          <p:nvPr>
            <p:custDataLst>
              <p:tags r:id="rId5"/>
            </p:custDataLst>
          </p:nvPr>
        </p:nvSpPr>
        <p:spPr>
          <a:xfrm>
            <a:off x="2869037" y="5376983"/>
            <a:ext cx="6447577" cy="852367"/>
          </a:xfrm>
          <a:prstGeom prst="rect"/>
          <a:noFill/>
        </p:spPr>
        <p:txBody>
          <a:bodyPr anchor="t" anchorCtr="0" bIns="0" lIns="0" rIns="0" rtlCol="0" tIns="0" wrap="square">
            <a:normAutofit fontScale="91667" lnSpcReduction="10000"/>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激励和奖励机制：为了激发团队成员的积极性和创造力，需要建立激励和奖励机制。这包括设立明确的奖励标准、及时给予奖励和认可、提供晋升机会等，以鼓励团队成员积极投入工作并取得更好的成果。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48" name="标题 2"/>
          <p:cNvSpPr>
            <a:spLocks noGrp="1"/>
          </p:cNvSpPr>
          <p:nvPr>
            <p:ph type="title" idx="2"/>
          </p:nvPr>
        </p:nvSpPr>
        <p:spPr/>
        <p:txBody>
          <a:bodyPr>
            <a:normAutofit fontScale="90000"/>
          </a:bodyPr>
          <a:p>
            <a:r>
              <a:rPr altLang="en-US" lang="zh-CN"/>
              <a:t>加强内部沟通与协作，形成良好的工作氛围</a:t>
            </a:r>
            <a:endParaRPr altLang="en-US" lang="zh-CN"/>
          </a:p>
        </p:txBody>
      </p:sp>
      <p:sp>
        <p:nvSpPr>
          <p:cNvPr id="1050050" name="圆角矩形 26"/>
          <p:cNvSpPr/>
          <p:nvPr>
            <p:custDataLst>
              <p:tags r:id="rId1"/>
            </p:custDataLst>
          </p:nvPr>
        </p:nvSpPr>
        <p:spPr>
          <a:xfrm>
            <a:off x="608330" y="2002561"/>
            <a:ext cx="1660897" cy="367646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52" name="圆角矩形 28"/>
          <p:cNvSpPr/>
          <p:nvPr>
            <p:custDataLst>
              <p:tags r:id="rId2"/>
            </p:custDataLst>
          </p:nvPr>
        </p:nvSpPr>
        <p:spPr>
          <a:xfrm>
            <a:off x="610258" y="2002561"/>
            <a:ext cx="1657392" cy="1953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54" name="文本框 31"/>
          <p:cNvSpPr txBox="1"/>
          <p:nvPr>
            <p:custDataLst>
              <p:tags r:id="rId3"/>
            </p:custDataLst>
          </p:nvPr>
        </p:nvSpPr>
        <p:spPr>
          <a:xfrm>
            <a:off x="712435" y="2389422"/>
            <a:ext cx="1453621" cy="325811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加强内部沟通与协作，形成良好的工作氛围</a:t>
            </a:r>
            <a:endParaRPr altLang="en-US" dirty="0" sz="2000" lang="zh-CN" spc="200">
              <a:solidFill>
                <a:schemeClr val="tx1">
                  <a:lumMod val="85000"/>
                  <a:lumOff val="15000"/>
                </a:schemeClr>
              </a:solidFill>
              <a:latin typeface="+mn-ea"/>
              <a:sym typeface="+mn-ea"/>
            </a:endParaRPr>
          </a:p>
        </p:txBody>
      </p:sp>
      <p:sp>
        <p:nvSpPr>
          <p:cNvPr id="1050056" name="圆角矩形 29"/>
          <p:cNvSpPr/>
          <p:nvPr>
            <p:custDataLst>
              <p:tags r:id="rId4"/>
            </p:custDataLst>
          </p:nvPr>
        </p:nvSpPr>
        <p:spPr>
          <a:xfrm>
            <a:off x="2470019" y="2002561"/>
            <a:ext cx="1660897" cy="367646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58" name="圆角矩形 32"/>
          <p:cNvSpPr/>
          <p:nvPr>
            <p:custDataLst>
              <p:tags r:id="rId5"/>
            </p:custDataLst>
          </p:nvPr>
        </p:nvSpPr>
        <p:spPr>
          <a:xfrm>
            <a:off x="2471947" y="2002561"/>
            <a:ext cx="1657392" cy="1953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60" name="文本框 34"/>
          <p:cNvSpPr txBox="1"/>
          <p:nvPr>
            <p:custDataLst>
              <p:tags r:id="rId6"/>
            </p:custDataLst>
          </p:nvPr>
        </p:nvSpPr>
        <p:spPr>
          <a:xfrm>
            <a:off x="2574124" y="2389422"/>
            <a:ext cx="1453621" cy="325940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建立明确的目标和计划，确保团队成员对任务有清晰的认识</a:t>
            </a:r>
            <a:endParaRPr altLang="en-US" dirty="0" sz="2000" lang="zh-CN" spc="200">
              <a:solidFill>
                <a:schemeClr val="tx1">
                  <a:lumMod val="85000"/>
                  <a:lumOff val="15000"/>
                </a:schemeClr>
              </a:solidFill>
              <a:latin typeface="+mn-ea"/>
              <a:sym typeface="+mn-ea"/>
            </a:endParaRPr>
          </a:p>
        </p:txBody>
      </p:sp>
      <p:sp>
        <p:nvSpPr>
          <p:cNvPr id="1050062" name="圆角矩形 3"/>
          <p:cNvSpPr/>
          <p:nvPr>
            <p:custDataLst>
              <p:tags r:id="rId7"/>
            </p:custDataLst>
          </p:nvPr>
        </p:nvSpPr>
        <p:spPr>
          <a:xfrm>
            <a:off x="4331707" y="2002561"/>
            <a:ext cx="1660897" cy="367646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64" name="圆角矩形 4"/>
          <p:cNvSpPr/>
          <p:nvPr>
            <p:custDataLst>
              <p:tags r:id="rId8"/>
            </p:custDataLst>
          </p:nvPr>
        </p:nvSpPr>
        <p:spPr>
          <a:xfrm>
            <a:off x="4333635" y="2002561"/>
            <a:ext cx="1657392" cy="1953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66" name="文本框 5"/>
          <p:cNvSpPr txBox="1"/>
          <p:nvPr>
            <p:custDataLst>
              <p:tags r:id="rId9"/>
            </p:custDataLst>
          </p:nvPr>
        </p:nvSpPr>
        <p:spPr>
          <a:xfrm>
            <a:off x="4435813" y="2389422"/>
            <a:ext cx="1453621" cy="325940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培养团队成员的责任感和主动性，鼓励他们积极参与工作</a:t>
            </a:r>
            <a:endParaRPr altLang="en-US" dirty="0" sz="2000" lang="zh-CN" spc="200">
              <a:solidFill>
                <a:schemeClr val="tx1">
                  <a:lumMod val="85000"/>
                  <a:lumOff val="15000"/>
                </a:schemeClr>
              </a:solidFill>
              <a:latin typeface="+mn-ea"/>
              <a:sym typeface="+mn-ea"/>
            </a:endParaRPr>
          </a:p>
        </p:txBody>
      </p:sp>
      <p:sp>
        <p:nvSpPr>
          <p:cNvPr id="1050068" name="圆角矩形 8"/>
          <p:cNvSpPr/>
          <p:nvPr>
            <p:custDataLst>
              <p:tags r:id="rId10"/>
            </p:custDataLst>
          </p:nvPr>
        </p:nvSpPr>
        <p:spPr>
          <a:xfrm>
            <a:off x="6193396" y="2002561"/>
            <a:ext cx="1660897" cy="367646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70" name="圆角矩形 9"/>
          <p:cNvSpPr/>
          <p:nvPr>
            <p:custDataLst>
              <p:tags r:id="rId11"/>
            </p:custDataLst>
          </p:nvPr>
        </p:nvSpPr>
        <p:spPr>
          <a:xfrm>
            <a:off x="6195324" y="2002561"/>
            <a:ext cx="1657392" cy="1953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72" name="文本框 10"/>
          <p:cNvSpPr txBox="1"/>
          <p:nvPr>
            <p:custDataLst>
              <p:tags r:id="rId12"/>
            </p:custDataLst>
          </p:nvPr>
        </p:nvSpPr>
        <p:spPr>
          <a:xfrm>
            <a:off x="6297502" y="2389422"/>
            <a:ext cx="1453621" cy="325940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建立有效的激励机制，激发团队成员的积极性和创造力</a:t>
            </a:r>
            <a:endParaRPr altLang="en-US" dirty="0" sz="2000" lang="zh-CN" spc="200">
              <a:solidFill>
                <a:schemeClr val="tx1">
                  <a:lumMod val="85000"/>
                  <a:lumOff val="15000"/>
                </a:schemeClr>
              </a:solidFill>
              <a:latin typeface="+mn-ea"/>
              <a:sym typeface="+mn-ea"/>
            </a:endParaRPr>
          </a:p>
        </p:txBody>
      </p:sp>
      <p:sp>
        <p:nvSpPr>
          <p:cNvPr id="1050074" name="圆角矩形 6"/>
          <p:cNvSpPr/>
          <p:nvPr>
            <p:custDataLst>
              <p:tags r:id="rId13"/>
            </p:custDataLst>
          </p:nvPr>
        </p:nvSpPr>
        <p:spPr>
          <a:xfrm>
            <a:off x="8055085" y="2003846"/>
            <a:ext cx="1660897" cy="367646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76" name="圆角矩形 7"/>
          <p:cNvSpPr/>
          <p:nvPr>
            <p:custDataLst>
              <p:tags r:id="rId14"/>
            </p:custDataLst>
          </p:nvPr>
        </p:nvSpPr>
        <p:spPr>
          <a:xfrm>
            <a:off x="8057013" y="2003846"/>
            <a:ext cx="1657392" cy="1953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78" name="文本框 11"/>
          <p:cNvSpPr txBox="1"/>
          <p:nvPr>
            <p:custDataLst>
              <p:tags r:id="rId15"/>
            </p:custDataLst>
          </p:nvPr>
        </p:nvSpPr>
        <p:spPr>
          <a:xfrm>
            <a:off x="8159190" y="2390707"/>
            <a:ext cx="1453621" cy="325940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加强团队之间的协作与配合，形成合力推动工作进展</a:t>
            </a:r>
            <a:endParaRPr altLang="en-US" dirty="0" sz="2000" lang="zh-CN" spc="200">
              <a:solidFill>
                <a:schemeClr val="tx1">
                  <a:lumMod val="85000"/>
                  <a:lumOff val="15000"/>
                </a:schemeClr>
              </a:solidFill>
              <a:latin typeface="+mn-ea"/>
              <a:sym typeface="+mn-ea"/>
            </a:endParaRPr>
          </a:p>
        </p:txBody>
      </p:sp>
      <p:sp>
        <p:nvSpPr>
          <p:cNvPr id="1050080" name="圆角矩形 16"/>
          <p:cNvSpPr/>
          <p:nvPr>
            <p:custDataLst>
              <p:tags r:id="rId16"/>
            </p:custDataLst>
          </p:nvPr>
        </p:nvSpPr>
        <p:spPr>
          <a:xfrm>
            <a:off x="9916774" y="2003846"/>
            <a:ext cx="1660897" cy="367646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82" name="圆角矩形 17"/>
          <p:cNvSpPr/>
          <p:nvPr>
            <p:custDataLst>
              <p:tags r:id="rId17"/>
            </p:custDataLst>
          </p:nvPr>
        </p:nvSpPr>
        <p:spPr>
          <a:xfrm>
            <a:off x="9918701" y="2003846"/>
            <a:ext cx="1657392" cy="19535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84" name="文本框 18"/>
          <p:cNvSpPr txBox="1"/>
          <p:nvPr>
            <p:custDataLst>
              <p:tags r:id="rId18"/>
            </p:custDataLst>
          </p:nvPr>
        </p:nvSpPr>
        <p:spPr>
          <a:xfrm>
            <a:off x="10020879" y="2390707"/>
            <a:ext cx="1453621" cy="325940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及时反馈和调整工作计划和目标，确保高效执行力的实现</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18" name="标题 2"/>
          <p:cNvSpPr>
            <a:spLocks noGrp="1"/>
          </p:cNvSpPr>
          <p:nvPr>
            <p:ph type="title" idx="2"/>
          </p:nvPr>
        </p:nvSpPr>
        <p:spPr/>
        <p:txBody>
          <a:bodyPr>
            <a:normAutofit fontScale="90000"/>
          </a:bodyPr>
          <a:p>
            <a:r>
              <a:rPr altLang="en-US" lang="zh-CN"/>
              <a:t>建立有效的激励机制，激发员工的积极性和创造力</a:t>
            </a:r>
            <a:endParaRPr altLang="en-US" lang="zh-CN"/>
          </a:p>
        </p:txBody>
      </p:sp>
      <p:sp>
        <p:nvSpPr>
          <p:cNvPr id="1050120" name="椭圆 28"/>
          <p:cNvSpPr/>
          <p:nvPr>
            <p:custDataLst>
              <p:tags r:id="rId1"/>
            </p:custDataLst>
          </p:nvPr>
        </p:nvSpPr>
        <p:spPr>
          <a:xfrm>
            <a:off x="9411234" y="2851503"/>
            <a:ext cx="1979223" cy="1979223"/>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2" name="椭圆 29"/>
          <p:cNvSpPr/>
          <p:nvPr>
            <p:custDataLst>
              <p:tags r:id="rId2"/>
            </p:custDataLst>
          </p:nvPr>
        </p:nvSpPr>
        <p:spPr>
          <a:xfrm>
            <a:off x="9632419" y="2890910"/>
            <a:ext cx="267190" cy="26719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4" name="正文"/>
          <p:cNvSpPr txBox="1"/>
          <p:nvPr>
            <p:custDataLst>
              <p:tags r:id="rId3"/>
            </p:custDataLst>
          </p:nvPr>
        </p:nvSpPr>
        <p:spPr>
          <a:xfrm>
            <a:off x="9677545" y="3422898"/>
            <a:ext cx="1365125" cy="939006"/>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建立良好的沟通渠道和反馈机制</a:t>
            </a:r>
            <a:endParaRPr altLang="en-US" dirty="0" sz="1200" lang="zh-CN" spc="150">
              <a:solidFill>
                <a:srgbClr val="FFFFFF"/>
              </a:solidFill>
              <a:latin typeface="+mn-ea"/>
              <a:sym typeface="+mn-ea"/>
            </a:endParaRPr>
          </a:p>
        </p:txBody>
      </p:sp>
      <p:sp>
        <p:nvSpPr>
          <p:cNvPr id="1050126" name="弧形 58"/>
          <p:cNvSpPr/>
          <p:nvPr>
            <p:custDataLst>
              <p:tags r:id="rId4"/>
            </p:custDataLst>
          </p:nvPr>
        </p:nvSpPr>
        <p:spPr>
          <a:xfrm>
            <a:off x="9224371" y="2664640"/>
            <a:ext cx="2353494" cy="235349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128" name="椭圆 30"/>
          <p:cNvSpPr/>
          <p:nvPr>
            <p:custDataLst>
              <p:tags r:id="rId5"/>
            </p:custDataLst>
          </p:nvPr>
        </p:nvSpPr>
        <p:spPr>
          <a:xfrm>
            <a:off x="7574382" y="2851503"/>
            <a:ext cx="1979223" cy="1979223"/>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0" name="椭圆 31"/>
          <p:cNvSpPr/>
          <p:nvPr>
            <p:custDataLst>
              <p:tags r:id="rId6"/>
            </p:custDataLst>
          </p:nvPr>
        </p:nvSpPr>
        <p:spPr>
          <a:xfrm>
            <a:off x="7836245" y="2890910"/>
            <a:ext cx="267190" cy="26719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2" name="正文"/>
          <p:cNvSpPr txBox="1"/>
          <p:nvPr>
            <p:custDataLst>
              <p:tags r:id="rId7"/>
            </p:custDataLst>
          </p:nvPr>
        </p:nvSpPr>
        <p:spPr>
          <a:xfrm>
            <a:off x="7881372" y="3422898"/>
            <a:ext cx="1365125" cy="939006"/>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鼓励员工参与决策和提供反馈</a:t>
            </a:r>
            <a:endParaRPr altLang="en-US" dirty="0" sz="1200" lang="zh-CN" spc="150">
              <a:solidFill>
                <a:schemeClr val="tx1">
                  <a:lumMod val="65000"/>
                  <a:lumOff val="35000"/>
                </a:schemeClr>
              </a:solidFill>
              <a:latin typeface="+mn-ea"/>
              <a:sym typeface="+mn-ea"/>
            </a:endParaRPr>
          </a:p>
        </p:txBody>
      </p:sp>
      <p:sp>
        <p:nvSpPr>
          <p:cNvPr id="1050134" name="弧形 57"/>
          <p:cNvSpPr/>
          <p:nvPr>
            <p:custDataLst>
              <p:tags r:id="rId8"/>
            </p:custDataLst>
          </p:nvPr>
        </p:nvSpPr>
        <p:spPr>
          <a:xfrm>
            <a:off x="608330" y="2664640"/>
            <a:ext cx="2353494" cy="235349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136" name="椭圆 22"/>
          <p:cNvSpPr/>
          <p:nvPr>
            <p:custDataLst>
              <p:tags r:id="rId9"/>
            </p:custDataLst>
          </p:nvPr>
        </p:nvSpPr>
        <p:spPr>
          <a:xfrm>
            <a:off x="5925030" y="2851503"/>
            <a:ext cx="1979223" cy="1979223"/>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8" name="椭圆 23"/>
          <p:cNvSpPr/>
          <p:nvPr>
            <p:custDataLst>
              <p:tags r:id="rId10"/>
            </p:custDataLst>
          </p:nvPr>
        </p:nvSpPr>
        <p:spPr>
          <a:xfrm>
            <a:off x="6186257" y="2890910"/>
            <a:ext cx="267190" cy="26719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0" name="正文"/>
          <p:cNvSpPr txBox="1"/>
          <p:nvPr>
            <p:custDataLst>
              <p:tags r:id="rId11"/>
            </p:custDataLst>
          </p:nvPr>
        </p:nvSpPr>
        <p:spPr>
          <a:xfrm>
            <a:off x="6232019" y="3422898"/>
            <a:ext cx="1365125" cy="939006"/>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提供培训和发展机会</a:t>
            </a:r>
            <a:endParaRPr altLang="en-US" dirty="0" sz="1200" lang="zh-CN" spc="150">
              <a:solidFill>
                <a:srgbClr val="FFFFFF"/>
              </a:solidFill>
              <a:latin typeface="+mn-ea"/>
              <a:sym typeface="+mn-ea"/>
            </a:endParaRPr>
          </a:p>
        </p:txBody>
      </p:sp>
      <p:sp>
        <p:nvSpPr>
          <p:cNvPr id="1050142" name="椭圆 24"/>
          <p:cNvSpPr/>
          <p:nvPr>
            <p:custDataLst>
              <p:tags r:id="rId12"/>
            </p:custDataLst>
          </p:nvPr>
        </p:nvSpPr>
        <p:spPr>
          <a:xfrm>
            <a:off x="4275677" y="2851503"/>
            <a:ext cx="1979223" cy="1979223"/>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4" name="椭圆 25"/>
          <p:cNvSpPr/>
          <p:nvPr>
            <p:custDataLst>
              <p:tags r:id="rId13"/>
            </p:custDataLst>
          </p:nvPr>
        </p:nvSpPr>
        <p:spPr>
          <a:xfrm>
            <a:off x="4536904" y="2890910"/>
            <a:ext cx="267190" cy="26719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6" name="正文"/>
          <p:cNvSpPr txBox="1"/>
          <p:nvPr>
            <p:custDataLst>
              <p:tags r:id="rId14"/>
            </p:custDataLst>
          </p:nvPr>
        </p:nvSpPr>
        <p:spPr>
          <a:xfrm>
            <a:off x="4582666" y="3422898"/>
            <a:ext cx="1365125" cy="939006"/>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建立信任和尊重的氛围</a:t>
            </a:r>
            <a:endParaRPr altLang="en-US" dirty="0" sz="1200" lang="zh-CN" spc="150">
              <a:solidFill>
                <a:schemeClr val="tx1">
                  <a:lumMod val="65000"/>
                  <a:lumOff val="35000"/>
                </a:schemeClr>
              </a:solidFill>
              <a:latin typeface="+mn-ea"/>
              <a:sym typeface="+mn-ea"/>
            </a:endParaRPr>
          </a:p>
        </p:txBody>
      </p:sp>
      <p:sp>
        <p:nvSpPr>
          <p:cNvPr id="1050148" name="椭圆 7"/>
          <p:cNvSpPr/>
          <p:nvPr>
            <p:custDataLst>
              <p:tags r:id="rId15"/>
            </p:custDataLst>
          </p:nvPr>
        </p:nvSpPr>
        <p:spPr>
          <a:xfrm>
            <a:off x="2625689" y="2851503"/>
            <a:ext cx="1979223" cy="1979223"/>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0" name="椭圆 9"/>
          <p:cNvSpPr/>
          <p:nvPr>
            <p:custDataLst>
              <p:tags r:id="rId16"/>
            </p:custDataLst>
          </p:nvPr>
        </p:nvSpPr>
        <p:spPr>
          <a:xfrm>
            <a:off x="2887551" y="2890910"/>
            <a:ext cx="267190" cy="26719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2" name="正文"/>
          <p:cNvSpPr txBox="1"/>
          <p:nvPr>
            <p:custDataLst>
              <p:tags r:id="rId17"/>
            </p:custDataLst>
          </p:nvPr>
        </p:nvSpPr>
        <p:spPr>
          <a:xfrm>
            <a:off x="2932678" y="3422898"/>
            <a:ext cx="1365125" cy="939006"/>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提供适当的奖励和惩罚</a:t>
            </a:r>
            <a:endParaRPr altLang="en-US" dirty="0" sz="1200" lang="zh-CN" spc="150">
              <a:solidFill>
                <a:srgbClr val="FFFFFF"/>
              </a:solidFill>
              <a:latin typeface="+mn-ea"/>
              <a:sym typeface="+mn-ea"/>
            </a:endParaRPr>
          </a:p>
        </p:txBody>
      </p:sp>
      <p:sp>
        <p:nvSpPr>
          <p:cNvPr id="1050154" name="椭圆 5"/>
          <p:cNvSpPr/>
          <p:nvPr>
            <p:custDataLst>
              <p:tags r:id="rId18"/>
            </p:custDataLst>
          </p:nvPr>
        </p:nvSpPr>
        <p:spPr>
          <a:xfrm>
            <a:off x="789473" y="2851503"/>
            <a:ext cx="1979223" cy="1979223"/>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6" name="椭圆 4"/>
          <p:cNvSpPr/>
          <p:nvPr>
            <p:custDataLst>
              <p:tags r:id="rId19"/>
            </p:custDataLst>
          </p:nvPr>
        </p:nvSpPr>
        <p:spPr>
          <a:xfrm>
            <a:off x="1050700" y="2890910"/>
            <a:ext cx="267190" cy="26719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8" name="正文"/>
          <p:cNvSpPr txBox="1"/>
          <p:nvPr>
            <p:custDataLst>
              <p:tags r:id="rId20"/>
            </p:custDataLst>
          </p:nvPr>
        </p:nvSpPr>
        <p:spPr>
          <a:xfrm>
            <a:off x="1096462" y="3422898"/>
            <a:ext cx="1365125" cy="939006"/>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设定明确的目标和期望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92" name="标题 2"/>
          <p:cNvSpPr>
            <a:spLocks noGrp="1"/>
          </p:cNvSpPr>
          <p:nvPr>
            <p:ph type="title" idx="2"/>
          </p:nvPr>
        </p:nvSpPr>
        <p:spPr/>
        <p:txBody>
          <a:bodyPr>
            <a:normAutofit fontScale="90000"/>
          </a:bodyPr>
          <a:p>
            <a:r>
              <a:rPr altLang="en-US" lang="zh-CN"/>
              <a:t>持续跟进与评估工作进展，及时调整策略和方法</a:t>
            </a:r>
            <a:endParaRPr altLang="en-US" lang="zh-CN"/>
          </a:p>
        </p:txBody>
      </p:sp>
      <p:sp>
        <p:nvSpPr>
          <p:cNvPr id="1050194"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6"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98"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持续跟进与评估工作进展</a:t>
            </a:r>
            <a:endParaRPr altLang="en-US" dirty="0" sz="2000" lang="zh-CN" spc="150">
              <a:solidFill>
                <a:schemeClr val="tx1">
                  <a:lumMod val="85000"/>
                  <a:lumOff val="15000"/>
                </a:schemeClr>
              </a:solidFill>
              <a:latin typeface="+mn-ea"/>
              <a:sym typeface="+mn-ea"/>
            </a:endParaRPr>
          </a:p>
        </p:txBody>
      </p:sp>
      <p:sp>
        <p:nvSpPr>
          <p:cNvPr id="1050200"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2"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4"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及时调整策略和方法</a:t>
            </a:r>
            <a:endParaRPr altLang="en-US" dirty="0" sz="2000" lang="zh-CN" spc="150">
              <a:solidFill>
                <a:schemeClr val="tx1">
                  <a:lumMod val="85000"/>
                  <a:lumOff val="15000"/>
                </a:schemeClr>
              </a:solidFill>
              <a:latin typeface="+mn-ea"/>
              <a:sym typeface="+mn-ea"/>
            </a:endParaRPr>
          </a:p>
        </p:txBody>
      </p:sp>
      <p:sp>
        <p:nvSpPr>
          <p:cNvPr id="1050206"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8"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0"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建立有效的沟通机制</a:t>
            </a:r>
            <a:endParaRPr altLang="en-US" dirty="0" sz="2000" lang="zh-CN" spc="150">
              <a:solidFill>
                <a:schemeClr val="tx1">
                  <a:lumMod val="85000"/>
                  <a:lumOff val="15000"/>
                </a:schemeClr>
              </a:solidFill>
              <a:latin typeface="+mn-ea"/>
              <a:sym typeface="+mn-ea"/>
            </a:endParaRPr>
          </a:p>
        </p:txBody>
      </p:sp>
      <p:sp>
        <p:nvSpPr>
          <p:cNvPr id="1050212"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4"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6"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激励员工积极参与</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50" name="标题 2"/>
          <p:cNvSpPr>
            <a:spLocks noGrp="1"/>
          </p:cNvSpPr>
          <p:nvPr>
            <p:ph type="title" idx="2"/>
          </p:nvPr>
        </p:nvSpPr>
        <p:spPr/>
        <p:txBody>
          <a:bodyPr>
            <a:normAutofit fontScale="90000"/>
          </a:bodyPr>
          <a:p>
            <a:r>
              <a:rPr altLang="en-US" lang="zh-CN"/>
              <a:t>不断学习和提升自身能力，适应不断变化的市场需求</a:t>
            </a:r>
            <a:endParaRPr altLang="en-US" lang="zh-CN"/>
          </a:p>
        </p:txBody>
      </p:sp>
      <p:sp>
        <p:nvSpPr>
          <p:cNvPr id="1050252" name="矩形 3"/>
          <p:cNvSpPr/>
          <p:nvPr>
            <p:custDataLst>
              <p:tags r:id="rId1"/>
            </p:custDataLst>
          </p:nvPr>
        </p:nvSpPr>
        <p:spPr>
          <a:xfrm>
            <a:off x="972637" y="1746347"/>
            <a:ext cx="4917998" cy="124156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54" name="矩形 13"/>
          <p:cNvSpPr/>
          <p:nvPr>
            <p:custDataLst>
              <p:tags r:id="rId2"/>
            </p:custDataLst>
          </p:nvPr>
        </p:nvSpPr>
        <p:spPr>
          <a:xfrm>
            <a:off x="608330" y="1746347"/>
            <a:ext cx="177664" cy="124156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50256" name="文本框 4"/>
          <p:cNvSpPr txBox="1"/>
          <p:nvPr>
            <p:custDataLst>
              <p:tags r:id="rId3"/>
            </p:custDataLst>
          </p:nvPr>
        </p:nvSpPr>
        <p:spPr>
          <a:xfrm>
            <a:off x="1160564" y="1853459"/>
            <a:ext cx="4619499" cy="1027081"/>
          </a:xfrm>
          <a:prstGeom prst="rect"/>
          <a:noFill/>
        </p:spPr>
        <p:txBody>
          <a:bodyPr anchor="ctr" anchorCtr="0" bIns="45720" lIns="91440" rIns="91440" rtlCol="0" tIns="45720" vert="horz" wrap="square">
            <a:normAutofit fontScale="6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不断学习和提升自身能力：通过参加培训、阅读相关书籍、学习新技能等方式，不断提高自己的专业素养和综合能力，以适应不断变化的市场需求。</a:t>
            </a:r>
            <a:endParaRPr altLang="en-US" dirty="0" sz="2000" lang="zh-CN" spc="150">
              <a:solidFill>
                <a:schemeClr val="tx1">
                  <a:lumMod val="85000"/>
                  <a:lumOff val="15000"/>
                </a:schemeClr>
              </a:solidFill>
              <a:latin typeface="+mn-ea"/>
              <a:sym typeface="+mn-ea"/>
            </a:endParaRPr>
          </a:p>
        </p:txBody>
      </p:sp>
      <p:sp>
        <p:nvSpPr>
          <p:cNvPr id="1050258" name="矩形 39"/>
          <p:cNvSpPr/>
          <p:nvPr>
            <p:custDataLst>
              <p:tags r:id="rId4"/>
            </p:custDataLst>
          </p:nvPr>
        </p:nvSpPr>
        <p:spPr>
          <a:xfrm>
            <a:off x="972637" y="3220253"/>
            <a:ext cx="4917998" cy="124156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60" name="矩形 5"/>
          <p:cNvSpPr/>
          <p:nvPr>
            <p:custDataLst>
              <p:tags r:id="rId5"/>
            </p:custDataLst>
          </p:nvPr>
        </p:nvSpPr>
        <p:spPr>
          <a:xfrm>
            <a:off x="608330" y="3220253"/>
            <a:ext cx="177664" cy="124156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62" name="文本框 41"/>
          <p:cNvSpPr txBox="1"/>
          <p:nvPr>
            <p:custDataLst>
              <p:tags r:id="rId6"/>
            </p:custDataLst>
          </p:nvPr>
        </p:nvSpPr>
        <p:spPr>
          <a:xfrm>
            <a:off x="1160564" y="3327365"/>
            <a:ext cx="4619499" cy="1027081"/>
          </a:xfrm>
          <a:prstGeom prst="rect"/>
          <a:noFill/>
        </p:spPr>
        <p:txBody>
          <a:bodyPr anchor="ctr" anchorCtr="0" bIns="45720" lIns="91440" rIns="91440" rtlCol="0" tIns="45720" vert="horz" wrap="square">
            <a:normAutofit fontScale="6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适应不断变化的市场需求：密切关注市场动态和行业趋势，及时调整自己的工作方法和策略，以适应市场的变化和客户的需求。</a:t>
            </a:r>
            <a:endParaRPr altLang="en-US" dirty="0" sz="2000" lang="zh-CN" spc="150">
              <a:solidFill>
                <a:schemeClr val="tx1">
                  <a:lumMod val="85000"/>
                  <a:lumOff val="15000"/>
                </a:schemeClr>
              </a:solidFill>
              <a:latin typeface="+mn-ea"/>
              <a:sym typeface="+mn-ea"/>
            </a:endParaRPr>
          </a:p>
        </p:txBody>
      </p:sp>
      <p:sp>
        <p:nvSpPr>
          <p:cNvPr id="1050264" name="矩形 12"/>
          <p:cNvSpPr/>
          <p:nvPr>
            <p:custDataLst>
              <p:tags r:id="rId7"/>
            </p:custDataLst>
          </p:nvPr>
        </p:nvSpPr>
        <p:spPr>
          <a:xfrm>
            <a:off x="972637" y="4694159"/>
            <a:ext cx="4917998" cy="124156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66" name="矩形 17"/>
          <p:cNvSpPr/>
          <p:nvPr>
            <p:custDataLst>
              <p:tags r:id="rId8"/>
            </p:custDataLst>
          </p:nvPr>
        </p:nvSpPr>
        <p:spPr>
          <a:xfrm>
            <a:off x="608330" y="4694159"/>
            <a:ext cx="177664" cy="124156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68" name="文本框 19"/>
          <p:cNvSpPr txBox="1"/>
          <p:nvPr>
            <p:custDataLst>
              <p:tags r:id="rId9"/>
            </p:custDataLst>
          </p:nvPr>
        </p:nvSpPr>
        <p:spPr>
          <a:xfrm>
            <a:off x="1160564" y="4801270"/>
            <a:ext cx="4619499" cy="1027081"/>
          </a:xfrm>
          <a:prstGeom prst="rect"/>
          <a:noFill/>
        </p:spPr>
        <p:txBody>
          <a:bodyPr anchor="ctr" anchorCtr="0" bIns="45720" lIns="91440" rIns="91440" rtlCol="0" tIns="45720" vert="horz" wrap="square">
            <a:normAutofit fontScale="92857" lnSpcReduction="10000"/>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制定明确的工作计划和目标：制定详细的工作计划和目标，明确各项任务的责任人和完成时间，确保工作的高效执行。</a:t>
            </a:r>
            <a:endParaRPr altLang="en-US" dirty="0" sz="1400" lang="zh-CN" spc="150">
              <a:solidFill>
                <a:schemeClr val="tx1">
                  <a:lumMod val="85000"/>
                  <a:lumOff val="15000"/>
                </a:schemeClr>
              </a:solidFill>
              <a:latin typeface="+mn-ea"/>
              <a:sym typeface="+mn-ea"/>
            </a:endParaRPr>
          </a:p>
        </p:txBody>
      </p:sp>
      <p:sp>
        <p:nvSpPr>
          <p:cNvPr id="1050270" name="矩形 49"/>
          <p:cNvSpPr/>
          <p:nvPr>
            <p:custDataLst>
              <p:tags r:id="rId10"/>
            </p:custDataLst>
          </p:nvPr>
        </p:nvSpPr>
        <p:spPr>
          <a:xfrm>
            <a:off x="6659169" y="1746347"/>
            <a:ext cx="4917998" cy="124156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72" name="矩形 26"/>
          <p:cNvSpPr/>
          <p:nvPr>
            <p:custDataLst>
              <p:tags r:id="rId11"/>
            </p:custDataLst>
          </p:nvPr>
        </p:nvSpPr>
        <p:spPr>
          <a:xfrm>
            <a:off x="6294862" y="1746347"/>
            <a:ext cx="177664" cy="124156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74" name="文本框 27"/>
          <p:cNvSpPr txBox="1"/>
          <p:nvPr>
            <p:custDataLst>
              <p:tags r:id="rId12"/>
            </p:custDataLst>
          </p:nvPr>
        </p:nvSpPr>
        <p:spPr>
          <a:xfrm>
            <a:off x="6847095" y="1853459"/>
            <a:ext cx="4619499" cy="1027081"/>
          </a:xfrm>
          <a:prstGeom prst="rect"/>
          <a:noFill/>
        </p:spPr>
        <p:txBody>
          <a:bodyPr anchor="ctr" anchorCtr="0" bIns="45720" lIns="91440" rIns="91440" rtlCol="0" tIns="45720" vert="horz" wrap="square">
            <a:normAutofit fontScale="6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建立良好的沟通和协作机制：加强与同事、客户和合作伙伴之间的沟通和协作，及时解决问题和协调资源，确保工作的顺利进行。</a:t>
            </a:r>
            <a:endParaRPr altLang="en-US" dirty="0" sz="2000" lang="zh-CN" spc="150">
              <a:solidFill>
                <a:schemeClr val="tx1">
                  <a:lumMod val="85000"/>
                  <a:lumOff val="15000"/>
                </a:schemeClr>
              </a:solidFill>
              <a:latin typeface="+mn-ea"/>
              <a:sym typeface="+mn-ea"/>
            </a:endParaRPr>
          </a:p>
        </p:txBody>
      </p:sp>
      <p:sp>
        <p:nvSpPr>
          <p:cNvPr id="1050276" name="矩形 64"/>
          <p:cNvSpPr/>
          <p:nvPr>
            <p:custDataLst>
              <p:tags r:id="rId13"/>
            </p:custDataLst>
          </p:nvPr>
        </p:nvSpPr>
        <p:spPr>
          <a:xfrm>
            <a:off x="6659169" y="3220253"/>
            <a:ext cx="4917998" cy="1241562"/>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78" name="矩形 65"/>
          <p:cNvSpPr/>
          <p:nvPr>
            <p:custDataLst>
              <p:tags r:id="rId14"/>
            </p:custDataLst>
          </p:nvPr>
        </p:nvSpPr>
        <p:spPr>
          <a:xfrm>
            <a:off x="6294862" y="3220253"/>
            <a:ext cx="177664" cy="1241562"/>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80" name="文本框 66"/>
          <p:cNvSpPr txBox="1"/>
          <p:nvPr>
            <p:custDataLst>
              <p:tags r:id="rId15"/>
            </p:custDataLst>
          </p:nvPr>
        </p:nvSpPr>
        <p:spPr>
          <a:xfrm>
            <a:off x="6847095" y="3327365"/>
            <a:ext cx="4619499" cy="1027081"/>
          </a:xfrm>
          <a:prstGeom prst="rect"/>
          <a:noFill/>
        </p:spPr>
        <p:txBody>
          <a:bodyPr anchor="ctr" anchorCtr="0" bIns="45720" lIns="91440" rIns="91440" rtlCol="0" tIns="45720" vert="horz" wrap="square">
            <a:normAutofit fontScale="92857"/>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注重细节和执行力：在工作中注重细节和执行力，严格按照计划和要求执行任务，确保工作的质量和效率。</a:t>
            </a:r>
            <a:endParaRPr altLang="en-US" dirty="0" sz="1400" lang="zh-CN" spc="150">
              <a:solidFill>
                <a:schemeClr val="tx1">
                  <a:lumMod val="85000"/>
                  <a:lumOff val="15000"/>
                </a:schemeClr>
              </a:solidFill>
              <a:latin typeface="+mn-ea"/>
              <a:sym typeface="+mn-ea"/>
            </a:endParaRPr>
          </a:p>
        </p:txBody>
      </p:sp>
      <p:sp>
        <p:nvSpPr>
          <p:cNvPr id="1050282" name="矩形 67"/>
          <p:cNvSpPr/>
          <p:nvPr>
            <p:custDataLst>
              <p:tags r:id="rId16"/>
            </p:custDataLst>
          </p:nvPr>
        </p:nvSpPr>
        <p:spPr>
          <a:xfrm>
            <a:off x="6659169" y="4694159"/>
            <a:ext cx="4917998" cy="1241562"/>
          </a:xfrm>
          <a:prstGeom prst="rect"/>
          <a:solidFill>
            <a:schemeClr val="accent6">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84" name="矩形 68"/>
          <p:cNvSpPr/>
          <p:nvPr>
            <p:custDataLst>
              <p:tags r:id="rId17"/>
            </p:custDataLst>
          </p:nvPr>
        </p:nvSpPr>
        <p:spPr>
          <a:xfrm>
            <a:off x="6294862" y="4694159"/>
            <a:ext cx="177664" cy="1241562"/>
          </a:xfrm>
          <a:prstGeom prst="rect"/>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86" name="文本框 69"/>
          <p:cNvSpPr txBox="1"/>
          <p:nvPr>
            <p:custDataLst>
              <p:tags r:id="rId18"/>
            </p:custDataLst>
          </p:nvPr>
        </p:nvSpPr>
        <p:spPr>
          <a:xfrm>
            <a:off x="6847095" y="4801270"/>
            <a:ext cx="4619499" cy="1027081"/>
          </a:xfrm>
          <a:prstGeom prst="rect"/>
          <a:noFill/>
        </p:spPr>
        <p:txBody>
          <a:bodyPr anchor="ctr" anchorCtr="0" bIns="45720" lIns="91440" rIns="91440" rtlCol="0" tIns="45720" vert="horz" wrap="square">
            <a:normAutofit fontScale="6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不断总结和反思：在工作中不断总结和反思自己的经验和教训，及时调整自己的工作方法和策略，不断提高自己的执行力和工作效率。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20" name="标题 1"/>
          <p:cNvSpPr>
            <a:spLocks noGrp="1"/>
          </p:cNvSpPr>
          <p:nvPr>
            <p:ph type="title" idx="2"/>
            <p:custDataLst>
              <p:tags r:id="rId1"/>
            </p:custDataLst>
          </p:nvPr>
        </p:nvSpPr>
        <p:spPr>
          <a:xfrm>
            <a:off x="1336040" y="1631315"/>
            <a:ext cx="5967095" cy="3479165"/>
          </a:xfrm>
        </p:spPr>
        <p:txBody>
          <a:bodyPr/>
          <a:p>
            <a:r>
              <a:rPr altLang="en-US" lang="zh-CN"/>
              <a:t>战略调整的实践方法</a:t>
            </a:r>
            <a:endParaRPr altLang="en-US" lang="zh-CN"/>
          </a:p>
        </p:txBody>
      </p:sp>
      <p:sp>
        <p:nvSpPr>
          <p:cNvPr id="1050322" name="文本占位符 3"/>
          <p:cNvSpPr>
            <a:spLocks noGrp="1"/>
          </p:cNvSpPr>
          <p:nvPr>
            <p:ph type="body" idx="1"/>
            <p:custDataLst>
              <p:tags r:id="rId2"/>
            </p:custDataLst>
          </p:nvPr>
        </p:nvSpPr>
        <p:spPr>
          <a:xfrm>
            <a:off x="6690995" y="1631315"/>
            <a:ext cx="3646805" cy="3479165"/>
          </a:xfrm>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384" name="标题 2"/>
          <p:cNvSpPr>
            <a:spLocks noGrp="1"/>
          </p:cNvSpPr>
          <p:nvPr>
            <p:ph type="title" idx="2"/>
          </p:nvPr>
        </p:nvSpPr>
        <p:spPr/>
        <p:txBody>
          <a:bodyPr>
            <a:normAutofit fontScale="90000"/>
          </a:bodyPr>
          <a:p>
            <a:r>
              <a:rPr altLang="en-US" lang="zh-CN"/>
              <a:t>深入分析市场趋势和竞争环境，制定针对性的战略规划</a:t>
            </a:r>
            <a:endParaRPr altLang="en-US" lang="zh-CN"/>
          </a:p>
        </p:txBody>
      </p:sp>
      <p:sp>
        <p:nvSpPr>
          <p:cNvPr id="1050386"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了解市场趋势：收集相关数据和信息，分析市场的发展趋势和未来需求</a:t>
            </a:r>
            <a:endParaRPr altLang="en-US" dirty="0" sz="1200" lang="zh-CN" spc="150">
              <a:solidFill>
                <a:schemeClr val="tx1">
                  <a:lumMod val="65000"/>
                  <a:lumOff val="35000"/>
                </a:schemeClr>
              </a:solidFill>
              <a:latin typeface="+mn-ea"/>
              <a:sym typeface="+mn-ea"/>
            </a:endParaRPr>
          </a:p>
        </p:txBody>
      </p:sp>
      <p:sp>
        <p:nvSpPr>
          <p:cNvPr id="1050388"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识别竞争环境：评估竞争对手的优势和劣势，了解行业内的竞争格局</a:t>
            </a:r>
            <a:endParaRPr altLang="en-US" dirty="0" sz="1200" lang="zh-CN" spc="150">
              <a:solidFill>
                <a:schemeClr val="tx1">
                  <a:lumMod val="65000"/>
                  <a:lumOff val="35000"/>
                </a:schemeClr>
              </a:solidFill>
              <a:latin typeface="+mn-ea"/>
              <a:sym typeface="+mn-ea"/>
            </a:endParaRPr>
          </a:p>
        </p:txBody>
      </p:sp>
      <p:sp>
        <p:nvSpPr>
          <p:cNvPr id="1050390"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制定针对性战略：根据市场趋势和竞争环境，制定符合企业实际情况的战略规划</a:t>
            </a:r>
            <a:endParaRPr altLang="en-US" dirty="0" sz="1200" lang="zh-CN" spc="150">
              <a:solidFill>
                <a:schemeClr val="tx1">
                  <a:lumMod val="65000"/>
                  <a:lumOff val="35000"/>
                </a:schemeClr>
              </a:solidFill>
              <a:latin typeface="+mn-ea"/>
              <a:sym typeface="+mn-ea"/>
            </a:endParaRPr>
          </a:p>
        </p:txBody>
      </p:sp>
      <p:sp>
        <p:nvSpPr>
          <p:cNvPr id="1050392"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调整战略：根据市场变化和企业发展需要，及时调整战略规划，保持灵活性和适应性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426" name="标题 2"/>
          <p:cNvSpPr>
            <a:spLocks noGrp="1"/>
          </p:cNvSpPr>
          <p:nvPr>
            <p:ph type="title" idx="2"/>
          </p:nvPr>
        </p:nvSpPr>
        <p:spPr/>
        <p:txBody>
          <a:bodyPr>
            <a:normAutofit fontScale="90000"/>
          </a:bodyPr>
          <a:p>
            <a:r>
              <a:rPr altLang="en-US" lang="zh-CN"/>
              <a:t>优化资源配置，提高资源利用效率，降低成本支出</a:t>
            </a:r>
            <a:endParaRPr altLang="en-US" lang="zh-CN"/>
          </a:p>
        </p:txBody>
      </p:sp>
      <p:sp>
        <p:nvSpPr>
          <p:cNvPr id="1050428" name="文本框 10"/>
          <p:cNvSpPr txBox="1"/>
          <p:nvPr>
            <p:custDataLst>
              <p:tags r:id="rId1"/>
            </p:custDataLst>
          </p:nvPr>
        </p:nvSpPr>
        <p:spPr>
          <a:xfrm>
            <a:off x="608330" y="4681710"/>
            <a:ext cx="2805944" cy="1046866"/>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优化资源配置：根据市场需求和业务发展需要，合理调整资源分配，确保资源的高效利用。</a:t>
            </a:r>
            <a:endParaRPr altLang="en-US" sz="1200" lang="zh-CN" spc="150">
              <a:solidFill>
                <a:schemeClr val="tx1">
                  <a:lumMod val="65000"/>
                  <a:lumOff val="35000"/>
                </a:schemeClr>
              </a:solidFill>
              <a:latin typeface="+mn-ea"/>
            </a:endParaRPr>
          </a:p>
        </p:txBody>
      </p:sp>
      <p:sp>
        <p:nvSpPr>
          <p:cNvPr id="1050430" name="矩形 11"/>
          <p:cNvSpPr/>
          <p:nvPr>
            <p:custDataLst>
              <p:tags r:id="rId2"/>
            </p:custDataLst>
          </p:nvPr>
        </p:nvSpPr>
        <p:spPr>
          <a:xfrm>
            <a:off x="608330" y="4469829"/>
            <a:ext cx="2805944" cy="1469969"/>
          </a:xfrm>
          <a:prstGeom prst="rect"/>
          <a:noFill/>
          <a:ln w="190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50432" name="文本框 17"/>
          <p:cNvSpPr txBox="1"/>
          <p:nvPr>
            <p:custDataLst>
              <p:tags r:id="rId3"/>
            </p:custDataLst>
          </p:nvPr>
        </p:nvSpPr>
        <p:spPr>
          <a:xfrm>
            <a:off x="2660478" y="1954974"/>
            <a:ext cx="2805944" cy="1046866"/>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提高资源利用效率：通过精细化管理、技术创新等手段，提高资源利用效率，降低成本支出。</a:t>
            </a:r>
            <a:endParaRPr altLang="en-US" sz="1200" lang="zh-CN" spc="150">
              <a:solidFill>
                <a:schemeClr val="tx1">
                  <a:lumMod val="65000"/>
                  <a:lumOff val="35000"/>
                </a:schemeClr>
              </a:solidFill>
              <a:latin typeface="+mn-ea"/>
            </a:endParaRPr>
          </a:p>
        </p:txBody>
      </p:sp>
      <p:sp>
        <p:nvSpPr>
          <p:cNvPr id="1050434" name="矩形 18"/>
          <p:cNvSpPr/>
          <p:nvPr>
            <p:custDataLst>
              <p:tags r:id="rId4"/>
            </p:custDataLst>
          </p:nvPr>
        </p:nvSpPr>
        <p:spPr>
          <a:xfrm>
            <a:off x="2660478" y="1743093"/>
            <a:ext cx="2805944" cy="1469969"/>
          </a:xfrm>
          <a:prstGeom prst="rect"/>
          <a:noFill/>
          <a:ln w="19050" cmpd="sng">
            <a:solidFill>
              <a:schemeClr val="accent2">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50436" name="燕尾形 3"/>
          <p:cNvSpPr/>
          <p:nvPr>
            <p:custDataLst>
              <p:tags r:id="rId5"/>
            </p:custDataLst>
          </p:nvPr>
        </p:nvSpPr>
        <p:spPr>
          <a:xfrm>
            <a:off x="911961" y="3521313"/>
            <a:ext cx="2144557" cy="623763"/>
          </a:xfrm>
          <a:prstGeom prst="chevron">
            <a:avLst>
              <a:gd name="adj" fmla="val 320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50438" name="文本框 13"/>
          <p:cNvSpPr txBox="1"/>
          <p:nvPr>
            <p:custDataLst>
              <p:tags r:id="rId6"/>
            </p:custDataLst>
          </p:nvPr>
        </p:nvSpPr>
        <p:spPr>
          <a:xfrm>
            <a:off x="1137704" y="3625603"/>
            <a:ext cx="1755778" cy="414522"/>
          </a:xfrm>
          <a:prstGeom prst="rect"/>
          <a:noFill/>
        </p:spPr>
        <p:txBody>
          <a:bodyPr bIns="0" rtlCol="0" wrap="square">
            <a:normAutofit fontScale="95000" lnSpcReduction="10000"/>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50440" name="燕尾形 25"/>
          <p:cNvSpPr/>
          <p:nvPr>
            <p:custDataLst>
              <p:tags r:id="rId7"/>
            </p:custDataLst>
          </p:nvPr>
        </p:nvSpPr>
        <p:spPr>
          <a:xfrm>
            <a:off x="968066" y="3559597"/>
            <a:ext cx="2046867" cy="547195"/>
          </a:xfrm>
          <a:prstGeom prst="chevron">
            <a:avLst>
              <a:gd name="adj" fmla="val 32014"/>
            </a:avLst>
          </a:prstGeom>
          <a:noFill/>
          <a:ln w="9525">
            <a:solidFill>
              <a:schemeClr val="accent1">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50442" name="燕尾形 29"/>
          <p:cNvSpPr/>
          <p:nvPr>
            <p:custDataLst>
              <p:tags r:id="rId8"/>
            </p:custDataLst>
          </p:nvPr>
        </p:nvSpPr>
        <p:spPr>
          <a:xfrm>
            <a:off x="2959488" y="3522633"/>
            <a:ext cx="2144557" cy="623763"/>
          </a:xfrm>
          <a:prstGeom prst="chevron">
            <a:avLst>
              <a:gd name="adj" fmla="val 32014"/>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50444" name="文本框 30"/>
          <p:cNvSpPr txBox="1"/>
          <p:nvPr>
            <p:custDataLst>
              <p:tags r:id="rId9"/>
            </p:custDataLst>
          </p:nvPr>
        </p:nvSpPr>
        <p:spPr>
          <a:xfrm>
            <a:off x="3185231" y="3626923"/>
            <a:ext cx="1755778" cy="414522"/>
          </a:xfrm>
          <a:prstGeom prst="rect"/>
          <a:noFill/>
        </p:spPr>
        <p:txBody>
          <a:bodyPr bIns="0" rtlCol="0" wrap="square">
            <a:normAutofit fontScale="95000" lnSpcReduction="10000"/>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50446" name="燕尾形 31"/>
          <p:cNvSpPr/>
          <p:nvPr>
            <p:custDataLst>
              <p:tags r:id="rId10"/>
            </p:custDataLst>
          </p:nvPr>
        </p:nvSpPr>
        <p:spPr>
          <a:xfrm>
            <a:off x="3015594" y="3560917"/>
            <a:ext cx="2046867" cy="547195"/>
          </a:xfrm>
          <a:prstGeom prst="chevron">
            <a:avLst>
              <a:gd name="adj" fmla="val 32014"/>
            </a:avLst>
          </a:prstGeom>
          <a:noFill/>
          <a:ln w="9525">
            <a:solidFill>
              <a:schemeClr val="accent2">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50448" name="燕尾形 33"/>
          <p:cNvSpPr/>
          <p:nvPr>
            <p:custDataLst>
              <p:tags r:id="rId11"/>
            </p:custDataLst>
          </p:nvPr>
        </p:nvSpPr>
        <p:spPr>
          <a:xfrm>
            <a:off x="5007015" y="3523953"/>
            <a:ext cx="2144557" cy="623763"/>
          </a:xfrm>
          <a:prstGeom prst="chevron">
            <a:avLst>
              <a:gd name="adj" fmla="val 3201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50450" name="文本框 34"/>
          <p:cNvSpPr txBox="1"/>
          <p:nvPr>
            <p:custDataLst>
              <p:tags r:id="rId12"/>
            </p:custDataLst>
          </p:nvPr>
        </p:nvSpPr>
        <p:spPr>
          <a:xfrm>
            <a:off x="5232758" y="3628244"/>
            <a:ext cx="1755778" cy="414522"/>
          </a:xfrm>
          <a:prstGeom prst="rect"/>
          <a:noFill/>
        </p:spPr>
        <p:txBody>
          <a:bodyPr bIns="0" rtlCol="0" wrap="square">
            <a:normAutofit fontScale="95000" lnSpcReduction="10000"/>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50452" name="燕尾形 35"/>
          <p:cNvSpPr/>
          <p:nvPr>
            <p:custDataLst>
              <p:tags r:id="rId13"/>
            </p:custDataLst>
          </p:nvPr>
        </p:nvSpPr>
        <p:spPr>
          <a:xfrm>
            <a:off x="5063121" y="3562237"/>
            <a:ext cx="2046867" cy="547195"/>
          </a:xfrm>
          <a:prstGeom prst="chevron">
            <a:avLst>
              <a:gd name="adj" fmla="val 32014"/>
            </a:avLst>
          </a:prstGeom>
          <a:noFill/>
          <a:ln w="9525">
            <a:solidFill>
              <a:schemeClr val="accent3">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50454" name="燕尾形 37"/>
          <p:cNvSpPr/>
          <p:nvPr>
            <p:custDataLst>
              <p:tags r:id="rId14"/>
            </p:custDataLst>
          </p:nvPr>
        </p:nvSpPr>
        <p:spPr>
          <a:xfrm>
            <a:off x="7054542" y="3525273"/>
            <a:ext cx="2144557" cy="623763"/>
          </a:xfrm>
          <a:prstGeom prst="chevron">
            <a:avLst>
              <a:gd name="adj" fmla="val 32014"/>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50456" name="文本框 38"/>
          <p:cNvSpPr txBox="1"/>
          <p:nvPr>
            <p:custDataLst>
              <p:tags r:id="rId15"/>
            </p:custDataLst>
          </p:nvPr>
        </p:nvSpPr>
        <p:spPr>
          <a:xfrm>
            <a:off x="7280285" y="3619663"/>
            <a:ext cx="1755778" cy="414522"/>
          </a:xfrm>
          <a:prstGeom prst="rect"/>
          <a:noFill/>
        </p:spPr>
        <p:txBody>
          <a:bodyPr bIns="0" rtlCol="0" wrap="square">
            <a:normAutofit fontScale="95000" lnSpcReduction="10000"/>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50458" name="燕尾形 39"/>
          <p:cNvSpPr/>
          <p:nvPr>
            <p:custDataLst>
              <p:tags r:id="rId16"/>
            </p:custDataLst>
          </p:nvPr>
        </p:nvSpPr>
        <p:spPr>
          <a:xfrm>
            <a:off x="7110648" y="3563557"/>
            <a:ext cx="2046867" cy="547195"/>
          </a:xfrm>
          <a:prstGeom prst="chevron">
            <a:avLst>
              <a:gd name="adj" fmla="val 32014"/>
            </a:avLst>
          </a:prstGeom>
          <a:noFill/>
          <a:ln w="9525">
            <a:solidFill>
              <a:schemeClr val="accent3">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ln>
                <a:solidFill>
                  <a:schemeClr val="accent1"/>
                </a:solidFill>
              </a:ln>
              <a:solidFill>
                <a:schemeClr val="lt1"/>
              </a:solidFill>
            </a:endParaRPr>
          </a:p>
        </p:txBody>
      </p:sp>
      <p:sp>
        <p:nvSpPr>
          <p:cNvPr id="1050460" name="燕尾形 41"/>
          <p:cNvSpPr/>
          <p:nvPr>
            <p:custDataLst>
              <p:tags r:id="rId17"/>
            </p:custDataLst>
          </p:nvPr>
        </p:nvSpPr>
        <p:spPr>
          <a:xfrm>
            <a:off x="9102070" y="3526593"/>
            <a:ext cx="2144557" cy="623763"/>
          </a:xfrm>
          <a:prstGeom prst="chevron">
            <a:avLst>
              <a:gd name="adj" fmla="val 32014"/>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50462" name="文本框 42"/>
          <p:cNvSpPr txBox="1"/>
          <p:nvPr>
            <p:custDataLst>
              <p:tags r:id="rId18"/>
            </p:custDataLst>
          </p:nvPr>
        </p:nvSpPr>
        <p:spPr>
          <a:xfrm>
            <a:off x="9327813" y="3630884"/>
            <a:ext cx="1755778" cy="414522"/>
          </a:xfrm>
          <a:prstGeom prst="rect"/>
          <a:noFill/>
        </p:spPr>
        <p:txBody>
          <a:bodyPr bIns="0" rtlCol="0" wrap="square">
            <a:normAutofit fontScale="95000" lnSpcReduction="10000"/>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50464" name="燕尾形 43"/>
          <p:cNvSpPr/>
          <p:nvPr>
            <p:custDataLst>
              <p:tags r:id="rId19"/>
            </p:custDataLst>
          </p:nvPr>
        </p:nvSpPr>
        <p:spPr>
          <a:xfrm>
            <a:off x="9158175" y="3564877"/>
            <a:ext cx="2046867" cy="547195"/>
          </a:xfrm>
          <a:prstGeom prst="chevron">
            <a:avLst>
              <a:gd name="adj" fmla="val 32014"/>
            </a:avLst>
          </a:prstGeom>
          <a:noFill/>
          <a:ln w="9525">
            <a:solidFill>
              <a:schemeClr val="accent4">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50466" name="文本框 53"/>
          <p:cNvSpPr txBox="1"/>
          <p:nvPr>
            <p:custDataLst>
              <p:tags r:id="rId20"/>
            </p:custDataLst>
          </p:nvPr>
        </p:nvSpPr>
        <p:spPr>
          <a:xfrm>
            <a:off x="6723849" y="1954974"/>
            <a:ext cx="2805944" cy="1046866"/>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创新业务模式：探索新的业务模式，开拓新的市场领域，提高企业竞争力。</a:t>
            </a:r>
            <a:endParaRPr altLang="en-US" sz="1200" lang="zh-CN" spc="150">
              <a:solidFill>
                <a:schemeClr val="tx1">
                  <a:lumMod val="65000"/>
                  <a:lumOff val="35000"/>
                </a:schemeClr>
              </a:solidFill>
              <a:latin typeface="+mn-ea"/>
            </a:endParaRPr>
          </a:p>
        </p:txBody>
      </p:sp>
      <p:sp>
        <p:nvSpPr>
          <p:cNvPr id="1050468" name="矩形 54"/>
          <p:cNvSpPr/>
          <p:nvPr>
            <p:custDataLst>
              <p:tags r:id="rId21"/>
            </p:custDataLst>
          </p:nvPr>
        </p:nvSpPr>
        <p:spPr>
          <a:xfrm>
            <a:off x="6723849" y="1743093"/>
            <a:ext cx="2805944" cy="1469969"/>
          </a:xfrm>
          <a:prstGeom prst="rect"/>
          <a:noFill/>
          <a:ln w="19050" cmpd="sng">
            <a:solidFill>
              <a:schemeClr val="accent6">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50470" name="文本框 63"/>
          <p:cNvSpPr txBox="1"/>
          <p:nvPr>
            <p:custDataLst>
              <p:tags r:id="rId22"/>
            </p:custDataLst>
          </p:nvPr>
        </p:nvSpPr>
        <p:spPr>
          <a:xfrm>
            <a:off x="4690183" y="4681710"/>
            <a:ext cx="2805944" cy="1046866"/>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降低成本支出：通过优化采购、生产、销售等环节，降低成本支出，提高企业盈利能力。</a:t>
            </a:r>
            <a:endParaRPr altLang="en-US" sz="1200" lang="zh-CN" spc="150">
              <a:solidFill>
                <a:schemeClr val="tx1">
                  <a:lumMod val="65000"/>
                  <a:lumOff val="35000"/>
                </a:schemeClr>
              </a:solidFill>
              <a:latin typeface="+mn-ea"/>
            </a:endParaRPr>
          </a:p>
        </p:txBody>
      </p:sp>
      <p:sp>
        <p:nvSpPr>
          <p:cNvPr id="1050472" name="矩形 64"/>
          <p:cNvSpPr/>
          <p:nvPr>
            <p:custDataLst>
              <p:tags r:id="rId23"/>
            </p:custDataLst>
          </p:nvPr>
        </p:nvSpPr>
        <p:spPr>
          <a:xfrm>
            <a:off x="4690183" y="4469829"/>
            <a:ext cx="2805944" cy="1469969"/>
          </a:xfrm>
          <a:prstGeom prst="rect"/>
          <a:noFill/>
          <a:ln w="19050">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50474" name="文本框 69"/>
          <p:cNvSpPr txBox="1"/>
          <p:nvPr>
            <p:custDataLst>
              <p:tags r:id="rId24"/>
            </p:custDataLst>
          </p:nvPr>
        </p:nvSpPr>
        <p:spPr>
          <a:xfrm>
            <a:off x="8772036" y="4681710"/>
            <a:ext cx="2805944" cy="1046866"/>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加强人才培养：加强人才培养和引进，提高员工素质和能力，为企业发展提供有力的人才保障。</a:t>
            </a:r>
            <a:endParaRPr altLang="en-US" sz="1200" lang="zh-CN" spc="150">
              <a:solidFill>
                <a:schemeClr val="tx1">
                  <a:lumMod val="65000"/>
                  <a:lumOff val="35000"/>
                </a:schemeClr>
              </a:solidFill>
              <a:latin typeface="+mn-ea"/>
            </a:endParaRPr>
          </a:p>
        </p:txBody>
      </p:sp>
      <p:sp>
        <p:nvSpPr>
          <p:cNvPr id="1050476" name="矩形 70"/>
          <p:cNvSpPr/>
          <p:nvPr>
            <p:custDataLst>
              <p:tags r:id="rId25"/>
            </p:custDataLst>
          </p:nvPr>
        </p:nvSpPr>
        <p:spPr>
          <a:xfrm>
            <a:off x="8772036" y="4469829"/>
            <a:ext cx="2805944" cy="1469969"/>
          </a:xfrm>
          <a:prstGeom prst="rect"/>
          <a:noFill/>
          <a:ln w="19050">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510" name="标题 2"/>
          <p:cNvSpPr>
            <a:spLocks noGrp="1"/>
          </p:cNvSpPr>
          <p:nvPr>
            <p:ph type="title" idx="2"/>
          </p:nvPr>
        </p:nvSpPr>
        <p:spPr/>
        <p:txBody>
          <a:bodyPr>
            <a:normAutofit fontScale="90000"/>
          </a:bodyPr>
          <a:p>
            <a:r>
              <a:rPr altLang="en-US" lang="zh-CN"/>
              <a:t>加强核心竞争力的培养，提升产品或服务的品质和价值</a:t>
            </a:r>
            <a:endParaRPr altLang="en-US" lang="zh-CN"/>
          </a:p>
        </p:txBody>
      </p:sp>
      <p:sp>
        <p:nvSpPr>
          <p:cNvPr id="1050512"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4"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16"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培养核心竞争力：通过不断学习和创新，提高企业在行业中的竞争力，形成独特的竞争优势。</a:t>
            </a:r>
            <a:endParaRPr altLang="en-US" dirty="0" sz="2000" lang="zh-CN" spc="150">
              <a:solidFill>
                <a:schemeClr val="tx1">
                  <a:lumMod val="85000"/>
                  <a:lumOff val="15000"/>
                </a:schemeClr>
              </a:solidFill>
              <a:latin typeface="+mn-ea"/>
              <a:sym typeface="+mn-ea"/>
            </a:endParaRPr>
          </a:p>
        </p:txBody>
      </p:sp>
      <p:sp>
        <p:nvSpPr>
          <p:cNvPr id="1050518"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20"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22"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提升产品或服务品质：注重产品质量和服务水平，通过改进生产工艺、提高员工素质等方式，提高产品或服务的品质和价值。</a:t>
            </a:r>
            <a:endParaRPr altLang="en-US" dirty="0" sz="2000" lang="zh-CN" spc="150">
              <a:solidFill>
                <a:schemeClr val="tx1">
                  <a:lumMod val="85000"/>
                  <a:lumOff val="15000"/>
                </a:schemeClr>
              </a:solidFill>
              <a:latin typeface="+mn-ea"/>
              <a:sym typeface="+mn-ea"/>
            </a:endParaRPr>
          </a:p>
        </p:txBody>
      </p:sp>
      <p:sp>
        <p:nvSpPr>
          <p:cNvPr id="1050524"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26"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28"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关注客户需求：深入了解客户需求，不断改进产品或服务，提高客户满意度和忠诚度，从而增强企业的核心竞争力。</a:t>
            </a:r>
            <a:endParaRPr altLang="en-US" dirty="0" sz="2000" lang="zh-CN" spc="150">
              <a:solidFill>
                <a:schemeClr val="tx1">
                  <a:lumMod val="85000"/>
                  <a:lumOff val="15000"/>
                </a:schemeClr>
              </a:solidFill>
              <a:latin typeface="+mn-ea"/>
              <a:sym typeface="+mn-ea"/>
            </a:endParaRPr>
          </a:p>
        </p:txBody>
      </p:sp>
      <p:sp>
        <p:nvSpPr>
          <p:cNvPr id="1050530"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32"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34"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持续改进：不断寻求改进和创新的机会，持续提高企业的核心竞争力，以适应不断变化的市场环境。</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568" name="标题 2"/>
          <p:cNvSpPr>
            <a:spLocks noGrp="1"/>
          </p:cNvSpPr>
          <p:nvPr>
            <p:ph type="title" idx="2"/>
          </p:nvPr>
        </p:nvSpPr>
        <p:spPr/>
        <p:txBody>
          <a:bodyPr>
            <a:normAutofit fontScale="90000"/>
          </a:bodyPr>
          <a:p>
            <a:r>
              <a:rPr altLang="en-US" lang="zh-CN"/>
              <a:t>保持灵活性和创新性，不断适应市场变化和客户需求的变化</a:t>
            </a:r>
            <a:endParaRPr altLang="en-US" lang="zh-CN"/>
          </a:p>
        </p:txBody>
      </p:sp>
      <p:sp>
        <p:nvSpPr>
          <p:cNvPr id="1050570"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72"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74"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灵活调整战略目标：根据市场变化和客户需求，及时调整战略目标，确保企业始终保持竞争优势。</a:t>
            </a:r>
            <a:endParaRPr altLang="en-US" dirty="0" sz="2000" lang="zh-CN" spc="150">
              <a:solidFill>
                <a:schemeClr val="tx1">
                  <a:lumMod val="85000"/>
                  <a:lumOff val="15000"/>
                </a:schemeClr>
              </a:solidFill>
              <a:latin typeface="+mn-ea"/>
              <a:sym typeface="+mn-ea"/>
            </a:endParaRPr>
          </a:p>
        </p:txBody>
      </p:sp>
      <p:sp>
        <p:nvSpPr>
          <p:cNvPr id="1050576"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78"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0"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创新业务模式：通过创新业务模式，打破传统思维定势，寻找新的增长点，提高企业盈利能力。</a:t>
            </a:r>
            <a:endParaRPr altLang="en-US" dirty="0" sz="2000" lang="zh-CN" spc="150">
              <a:solidFill>
                <a:schemeClr val="tx1">
                  <a:lumMod val="85000"/>
                  <a:lumOff val="15000"/>
                </a:schemeClr>
              </a:solidFill>
              <a:latin typeface="+mn-ea"/>
              <a:sym typeface="+mn-ea"/>
            </a:endParaRPr>
          </a:p>
        </p:txBody>
      </p:sp>
      <p:sp>
        <p:nvSpPr>
          <p:cNvPr id="1050582"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4"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6"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持续改进运营流程：不断优化运营流程，提高生产效率和服务质量，满足客户需求的同时降低成本。</a:t>
            </a:r>
            <a:endParaRPr altLang="en-US" dirty="0" sz="2000" lang="zh-CN" spc="150">
              <a:solidFill>
                <a:schemeClr val="tx1">
                  <a:lumMod val="85000"/>
                  <a:lumOff val="15000"/>
                </a:schemeClr>
              </a:solidFill>
              <a:latin typeface="+mn-ea"/>
              <a:sym typeface="+mn-ea"/>
            </a:endParaRPr>
          </a:p>
        </p:txBody>
      </p:sp>
      <p:sp>
        <p:nvSpPr>
          <p:cNvPr id="1050588"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0"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2"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培养员工创新能力：鼓励员工提出新思路、新方法，激发团队创新活力，为企业发展注入源源不断的动力。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0626" name="标题 2"/>
          <p:cNvSpPr>
            <a:spLocks noGrp="1"/>
          </p:cNvSpPr>
          <p:nvPr>
            <p:ph type="title" idx="2"/>
          </p:nvPr>
        </p:nvSpPr>
        <p:spPr/>
        <p:txBody>
          <a:bodyPr>
            <a:normAutofit fontScale="90000"/>
          </a:bodyPr>
          <a:p>
            <a:r>
              <a:rPr altLang="en-US" lang="zh-CN"/>
              <a:t>加强风险管理和应对能力，确保企业稳健发展</a:t>
            </a:r>
            <a:endParaRPr altLang="en-US" lang="zh-CN"/>
          </a:p>
        </p:txBody>
      </p:sp>
      <p:sp>
        <p:nvSpPr>
          <p:cNvPr id="1050628" name="任意多边形: 形状 64"/>
          <p:cNvSpPr/>
          <p:nvPr>
            <p:custDataLst>
              <p:tags r:id="rId1"/>
            </p:custDataLst>
          </p:nvPr>
        </p:nvSpPr>
        <p:spPr>
          <a:xfrm rot="10800000">
            <a:off x="1339616"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630" name="矩形 65"/>
          <p:cNvSpPr/>
          <p:nvPr>
            <p:custDataLst>
              <p:tags r:id="rId2"/>
            </p:custDataLst>
          </p:nvPr>
        </p:nvSpPr>
        <p:spPr>
          <a:xfrm>
            <a:off x="1226179" y="1814222"/>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32" name="文本框 66"/>
          <p:cNvSpPr txBox="1"/>
          <p:nvPr>
            <p:custDataLst>
              <p:tags r:id="rId3"/>
            </p:custDataLst>
          </p:nvPr>
        </p:nvSpPr>
        <p:spPr>
          <a:xfrm>
            <a:off x="1605365"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建立完善的风险管理体系：包括风险识别、评估、监控和控制等方面，确保企业能够及时发现和应对各种风险。</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634" name="任意多边形: 形状 68"/>
          <p:cNvSpPr/>
          <p:nvPr>
            <p:custDataLst>
              <p:tags r:id="rId4"/>
            </p:custDataLst>
          </p:nvPr>
        </p:nvSpPr>
        <p:spPr>
          <a:xfrm rot="10800000">
            <a:off x="6506743"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636" name="矩形 69"/>
          <p:cNvSpPr/>
          <p:nvPr>
            <p:custDataLst>
              <p:tags r:id="rId5"/>
            </p:custDataLst>
          </p:nvPr>
        </p:nvSpPr>
        <p:spPr>
          <a:xfrm>
            <a:off x="6392669" y="1814222"/>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38" name="文本框 70"/>
          <p:cNvSpPr txBox="1"/>
          <p:nvPr>
            <p:custDataLst>
              <p:tags r:id="rId6"/>
            </p:custDataLst>
          </p:nvPr>
        </p:nvSpPr>
        <p:spPr>
          <a:xfrm>
            <a:off x="6772492" y="1715442"/>
            <a:ext cx="3863721" cy="126653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提高应对能力：通过加强培训、演练和预案制定等方式，提高企业在应对突发事件和危机时的快速反应和有效处置能力。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640" name="任意多边形: 形状 72"/>
          <p:cNvSpPr/>
          <p:nvPr>
            <p:custDataLst>
              <p:tags r:id="rId7"/>
            </p:custDataLst>
          </p:nvPr>
        </p:nvSpPr>
        <p:spPr>
          <a:xfrm rot="10800000">
            <a:off x="1339616"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642" name="文本框 74"/>
          <p:cNvSpPr txBox="1"/>
          <p:nvPr>
            <p:custDataLst>
              <p:tags r:id="rId8"/>
            </p:custDataLst>
          </p:nvPr>
        </p:nvSpPr>
        <p:spPr>
          <a:xfrm>
            <a:off x="1605365" y="4251847"/>
            <a:ext cx="3863721" cy="1266537"/>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强化跨部门协作：加强不同部门之间的沟通和协作，形成合力，确保企业在应对风险时能够快速响应和有效应对。</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644" name="矩形 73"/>
          <p:cNvSpPr/>
          <p:nvPr>
            <p:custDataLst>
              <p:tags r:id="rId9"/>
            </p:custDataLst>
          </p:nvPr>
        </p:nvSpPr>
        <p:spPr>
          <a:xfrm>
            <a:off x="1226179" y="4351264"/>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46" name="任意多边形: 形状 83"/>
          <p:cNvSpPr/>
          <p:nvPr>
            <p:custDataLst>
              <p:tags r:id="rId10"/>
            </p:custDataLst>
          </p:nvPr>
        </p:nvSpPr>
        <p:spPr>
          <a:xfrm rot="10800000">
            <a:off x="6564737"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648" name="矩形 84"/>
          <p:cNvSpPr/>
          <p:nvPr>
            <p:custDataLst>
              <p:tags r:id="rId11"/>
            </p:custDataLst>
          </p:nvPr>
        </p:nvSpPr>
        <p:spPr>
          <a:xfrm>
            <a:off x="6451299" y="4351264"/>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0" name="文本框 85"/>
          <p:cNvSpPr txBox="1"/>
          <p:nvPr>
            <p:custDataLst>
              <p:tags r:id="rId12"/>
            </p:custDataLst>
          </p:nvPr>
        </p:nvSpPr>
        <p:spPr>
          <a:xfrm>
            <a:off x="6830485" y="4251847"/>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持续改进：不断总结经验教训，对风险管理体系进行持续改进和优化，提高企业的风险管理水平。</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50684" name="标题 1"/>
          <p:cNvSpPr>
            <a:spLocks noGrp="1"/>
          </p:cNvSpPr>
          <p:nvPr>
            <p:ph type="title" idx="2"/>
            <p:custDataLst>
              <p:tags r:id="rId1"/>
            </p:custDataLst>
          </p:nvPr>
        </p:nvSpPr>
        <p:spPr>
          <a:xfrm>
            <a:off x="1336040" y="1631315"/>
            <a:ext cx="5967095" cy="3479165"/>
          </a:xfrm>
        </p:spPr>
        <p:txBody>
          <a:bodyPr/>
          <a:p>
            <a:r>
              <a:rPr altLang="en-US" lang="zh-CN"/>
              <a:t>人员管理的实践方法</a:t>
            </a:r>
            <a:endParaRPr altLang="en-US" lang="zh-CN"/>
          </a:p>
        </p:txBody>
      </p:sp>
      <p:sp>
        <p:nvSpPr>
          <p:cNvPr id="1050686" name="文本占位符 3"/>
          <p:cNvSpPr>
            <a:spLocks noGrp="1"/>
          </p:cNvSpPr>
          <p:nvPr>
            <p:ph type="body" idx="1"/>
            <p:custDataLst>
              <p:tags r:id="rId2"/>
            </p:custDataLst>
          </p:nvPr>
        </p:nvSpPr>
        <p:spPr>
          <a:xfrm>
            <a:off x="6690995" y="1631315"/>
            <a:ext cx="3646805" cy="3479165"/>
          </a:xfrm>
        </p:spPr>
        <p:txBody>
          <a:bodyPr/>
          <a:p>
            <a:r>
              <a:rPr altLang="en-US" dirty="0" lang="zh-CN"/>
              <a:t>07</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369" name=""/>
        <p:cNvGrpSpPr/>
        <p:nvPr/>
      </p:nvGrpSpPr>
      <p:grpSpPr>
        <a:xfrm>
          <a:off x="0" y="0"/>
          <a:ext cx="0" cy="0"/>
          <a:chOff x="0" y="0"/>
          <a:chExt cx="0" cy="0"/>
        </a:xfrm>
      </p:grpSpPr>
      <p:sp>
        <p:nvSpPr>
          <p:cNvPr id="1050748" name="标题 2"/>
          <p:cNvSpPr>
            <a:spLocks noGrp="1"/>
          </p:cNvSpPr>
          <p:nvPr>
            <p:ph type="title" idx="2"/>
          </p:nvPr>
        </p:nvSpPr>
        <p:spPr/>
        <p:txBody>
          <a:bodyPr>
            <a:normAutofit fontScale="90000"/>
          </a:bodyPr>
          <a:p>
            <a:r>
              <a:rPr altLang="en-US" lang="zh-CN"/>
              <a:t>制定科学合理的招聘和选拔流程，确保招聘到合适的人才</a:t>
            </a:r>
            <a:endParaRPr altLang="en-US" lang="zh-CN"/>
          </a:p>
        </p:txBody>
      </p:sp>
      <p:sp>
        <p:nvSpPr>
          <p:cNvPr id="1050750" name="对角圆角矩形 52"/>
          <p:cNvSpPr/>
          <p:nvPr>
            <p:custDataLst>
              <p:tags r:id="rId1"/>
            </p:custDataLst>
          </p:nvPr>
        </p:nvSpPr>
        <p:spPr>
          <a:xfrm>
            <a:off x="735337" y="1582497"/>
            <a:ext cx="5131656" cy="1249858"/>
          </a:xfrm>
          <a:prstGeom prst="round2DiagRect">
            <a:avLst>
              <a:gd name="adj1" fmla="val 18403"/>
              <a:gd name="adj2" fmla="val 15999"/>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52" name="对角圆角矩形 53"/>
          <p:cNvSpPr/>
          <p:nvPr>
            <p:custDataLst>
              <p:tags r:id="rId2"/>
            </p:custDataLst>
          </p:nvPr>
        </p:nvSpPr>
        <p:spPr>
          <a:xfrm>
            <a:off x="735337" y="1452880"/>
            <a:ext cx="513607" cy="49009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54" name="直角三角形 54"/>
          <p:cNvSpPr/>
          <p:nvPr>
            <p:custDataLst>
              <p:tags r:id="rId3"/>
            </p:custDataLst>
          </p:nvPr>
        </p:nvSpPr>
        <p:spPr>
          <a:xfrm>
            <a:off x="1249290" y="1453525"/>
            <a:ext cx="77383" cy="128972"/>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56" name="文本框 56"/>
          <p:cNvSpPr txBox="1"/>
          <p:nvPr>
            <p:custDataLst>
              <p:tags r:id="rId4"/>
            </p:custDataLst>
          </p:nvPr>
        </p:nvSpPr>
        <p:spPr>
          <a:xfrm>
            <a:off x="1282822" y="1634730"/>
            <a:ext cx="4383899" cy="1133470"/>
          </a:xfrm>
          <a:prstGeom prst="rect"/>
          <a:noFill/>
        </p:spPr>
        <p:txBody>
          <a:bodyPr anchor="ctr" anchorCtr="0" bIns="107950" rtlCol="0" tIns="0" wrap="square">
            <a:normAutofit fontScale="84444" lnSpcReduction="10000"/>
          </a:bodyPr>
          <a:p>
            <a:pPr>
              <a:lnSpc>
                <a:spcPct val="150000"/>
              </a:lnSpc>
            </a:pPr>
            <a:r>
              <a:rPr altLang="en-US" dirty="0" lang="zh-CN">
                <a:solidFill>
                  <a:schemeClr val="dk1">
                    <a:lumMod val="80000"/>
                    <a:lumOff val="20000"/>
                  </a:schemeClr>
                </a:solidFill>
                <a:latin typeface="+mn-ea"/>
                <a:sym typeface="+mn-ea"/>
              </a:rPr>
              <a:t>明确招聘需求：在招聘前，需要明确岗位需求和职责，确保招聘到的人才能够满足公司的需求。</a:t>
            </a:r>
            <a:endParaRPr altLang="en-US" dirty="0" lang="zh-CN">
              <a:solidFill>
                <a:schemeClr val="dk1">
                  <a:lumMod val="80000"/>
                  <a:lumOff val="20000"/>
                </a:schemeClr>
              </a:solidFill>
              <a:latin typeface="+mn-ea"/>
              <a:sym typeface="+mn-ea"/>
            </a:endParaRPr>
          </a:p>
        </p:txBody>
      </p:sp>
      <p:sp>
        <p:nvSpPr>
          <p:cNvPr id="1050758" name="对角圆角矩形 9"/>
          <p:cNvSpPr/>
          <p:nvPr>
            <p:custDataLst>
              <p:tags r:id="rId5"/>
            </p:custDataLst>
          </p:nvPr>
        </p:nvSpPr>
        <p:spPr>
          <a:xfrm>
            <a:off x="6318526" y="1582497"/>
            <a:ext cx="5131656" cy="1249858"/>
          </a:xfrm>
          <a:prstGeom prst="round2DiagRect">
            <a:avLst>
              <a:gd name="adj1" fmla="val 18419"/>
              <a:gd name="adj2" fmla="val 14126"/>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60" name="对角圆角矩形 10"/>
          <p:cNvSpPr/>
          <p:nvPr>
            <p:custDataLst>
              <p:tags r:id="rId6"/>
            </p:custDataLst>
          </p:nvPr>
        </p:nvSpPr>
        <p:spPr>
          <a:xfrm>
            <a:off x="6318526" y="1452880"/>
            <a:ext cx="513607" cy="49009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62" name="直角三角形 11"/>
          <p:cNvSpPr/>
          <p:nvPr>
            <p:custDataLst>
              <p:tags r:id="rId7"/>
            </p:custDataLst>
          </p:nvPr>
        </p:nvSpPr>
        <p:spPr>
          <a:xfrm>
            <a:off x="6831833" y="1453525"/>
            <a:ext cx="77383" cy="128972"/>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64" name="文本框 12"/>
          <p:cNvSpPr txBox="1"/>
          <p:nvPr>
            <p:custDataLst>
              <p:tags r:id="rId8"/>
            </p:custDataLst>
          </p:nvPr>
        </p:nvSpPr>
        <p:spPr>
          <a:xfrm>
            <a:off x="6865366" y="1641179"/>
            <a:ext cx="4383899" cy="1133470"/>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筛选简历：根据选拔标准，对收到的简历进行筛选，挑选出符合要求的候选人。</a:t>
            </a:r>
            <a:endParaRPr altLang="zh-CN" dirty="0" sz="1600" lang="en-US">
              <a:solidFill>
                <a:schemeClr val="dk1">
                  <a:lumMod val="80000"/>
                  <a:lumOff val="20000"/>
                </a:schemeClr>
              </a:solidFill>
              <a:latin typeface="+mn-ea"/>
              <a:sym typeface="+mn-ea"/>
            </a:endParaRPr>
          </a:p>
        </p:txBody>
      </p:sp>
      <p:sp>
        <p:nvSpPr>
          <p:cNvPr id="1050766" name="对角圆角矩形 5"/>
          <p:cNvSpPr/>
          <p:nvPr>
            <p:custDataLst>
              <p:tags r:id="rId9"/>
            </p:custDataLst>
          </p:nvPr>
        </p:nvSpPr>
        <p:spPr>
          <a:xfrm>
            <a:off x="735337" y="3281055"/>
            <a:ext cx="5131656" cy="1249858"/>
          </a:xfrm>
          <a:prstGeom prst="round2DiagRect">
            <a:avLst>
              <a:gd name="adj1" fmla="val 15411"/>
              <a:gd name="adj2" fmla="val 15070"/>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68" name="对角圆角矩形 6"/>
          <p:cNvSpPr/>
          <p:nvPr>
            <p:custDataLst>
              <p:tags r:id="rId10"/>
            </p:custDataLst>
          </p:nvPr>
        </p:nvSpPr>
        <p:spPr>
          <a:xfrm>
            <a:off x="735337" y="3151438"/>
            <a:ext cx="513607" cy="49009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70" name="直角三角形 7"/>
          <p:cNvSpPr/>
          <p:nvPr>
            <p:custDataLst>
              <p:tags r:id="rId11"/>
            </p:custDataLst>
          </p:nvPr>
        </p:nvSpPr>
        <p:spPr>
          <a:xfrm>
            <a:off x="1249290" y="3152083"/>
            <a:ext cx="77383" cy="128972"/>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72" name="文本框 8"/>
          <p:cNvSpPr txBox="1"/>
          <p:nvPr>
            <p:custDataLst>
              <p:tags r:id="rId12"/>
            </p:custDataLst>
          </p:nvPr>
        </p:nvSpPr>
        <p:spPr>
          <a:xfrm>
            <a:off x="1282822" y="3339737"/>
            <a:ext cx="4383899" cy="1133470"/>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制定选拔标准：根据岗位需求，制定相应的选拔标准，包括学历、工作经验、技能等方面。</a:t>
            </a:r>
            <a:endParaRPr altLang="en-US" dirty="0" lang="zh-CN">
              <a:solidFill>
                <a:schemeClr val="dk1">
                  <a:lumMod val="80000"/>
                  <a:lumOff val="20000"/>
                </a:schemeClr>
              </a:solidFill>
              <a:latin typeface="+mn-ea"/>
              <a:sym typeface="+mn-ea"/>
            </a:endParaRPr>
          </a:p>
        </p:txBody>
      </p:sp>
      <p:sp>
        <p:nvSpPr>
          <p:cNvPr id="1050774" name="对角圆角矩形 14"/>
          <p:cNvSpPr/>
          <p:nvPr>
            <p:custDataLst>
              <p:tags r:id="rId13"/>
            </p:custDataLst>
          </p:nvPr>
        </p:nvSpPr>
        <p:spPr>
          <a:xfrm>
            <a:off x="6318526" y="3281055"/>
            <a:ext cx="5131656" cy="1249858"/>
          </a:xfrm>
          <a:prstGeom prst="round2DiagRect">
            <a:avLst>
              <a:gd name="adj1" fmla="val 14446"/>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76" name="对角圆角矩形 18"/>
          <p:cNvSpPr/>
          <p:nvPr>
            <p:custDataLst>
              <p:tags r:id="rId14"/>
            </p:custDataLst>
          </p:nvPr>
        </p:nvSpPr>
        <p:spPr>
          <a:xfrm>
            <a:off x="6318526" y="3151438"/>
            <a:ext cx="513607" cy="490093"/>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78" name="直角三角形 19"/>
          <p:cNvSpPr/>
          <p:nvPr>
            <p:custDataLst>
              <p:tags r:id="rId15"/>
            </p:custDataLst>
          </p:nvPr>
        </p:nvSpPr>
        <p:spPr>
          <a:xfrm>
            <a:off x="6831833" y="3152083"/>
            <a:ext cx="77383" cy="128972"/>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80" name="文本框 20"/>
          <p:cNvSpPr txBox="1"/>
          <p:nvPr>
            <p:custDataLst>
              <p:tags r:id="rId16"/>
            </p:custDataLst>
          </p:nvPr>
        </p:nvSpPr>
        <p:spPr>
          <a:xfrm>
            <a:off x="6865366" y="3339737"/>
            <a:ext cx="4383899" cy="1133470"/>
          </a:xfrm>
          <a:prstGeom prst="rect"/>
          <a:noFill/>
        </p:spPr>
        <p:txBody>
          <a:bodyPr anchor="ctr" anchorCtr="0" bIns="107950" rtlCol="0" tIns="0" wrap="square">
            <a:normAutofit fontScale="78889" lnSpcReduction="10000"/>
          </a:bodyPr>
          <a:p>
            <a:pPr>
              <a:lnSpc>
                <a:spcPct val="150000"/>
              </a:lnSpc>
            </a:pPr>
            <a:r>
              <a:rPr altLang="zh-CN" dirty="0" lang="en-US">
                <a:solidFill>
                  <a:schemeClr val="dk1">
                    <a:lumMod val="80000"/>
                    <a:lumOff val="20000"/>
                  </a:schemeClr>
                </a:solidFill>
                <a:latin typeface="+mn-ea"/>
                <a:sym typeface="+mn-ea"/>
              </a:rPr>
              <a:t>面试和评估：对筛选出的候选人进行面试和评估，了解其能力、性格、价值观等方面是否符合公司的要求。</a:t>
            </a:r>
            <a:endParaRPr altLang="zh-CN" dirty="0" lang="en-US">
              <a:solidFill>
                <a:schemeClr val="dk1">
                  <a:lumMod val="80000"/>
                  <a:lumOff val="20000"/>
                </a:schemeClr>
              </a:solidFill>
              <a:latin typeface="+mn-ea"/>
              <a:sym typeface="+mn-ea"/>
            </a:endParaRPr>
          </a:p>
        </p:txBody>
      </p:sp>
      <p:sp>
        <p:nvSpPr>
          <p:cNvPr id="1050782" name="对角圆角矩形 15"/>
          <p:cNvSpPr/>
          <p:nvPr>
            <p:custDataLst>
              <p:tags r:id="rId17"/>
            </p:custDataLst>
          </p:nvPr>
        </p:nvSpPr>
        <p:spPr>
          <a:xfrm>
            <a:off x="735337" y="4979613"/>
            <a:ext cx="5131656" cy="1249858"/>
          </a:xfrm>
          <a:prstGeom prst="round2DiagRect">
            <a:avLst>
              <a:gd name="adj1" fmla="val 16339"/>
              <a:gd name="adj2" fmla="val 1703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84" name="对角圆角矩形 16"/>
          <p:cNvSpPr/>
          <p:nvPr>
            <p:custDataLst>
              <p:tags r:id="rId18"/>
            </p:custDataLst>
          </p:nvPr>
        </p:nvSpPr>
        <p:spPr>
          <a:xfrm>
            <a:off x="735337" y="4849352"/>
            <a:ext cx="513607" cy="49009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86" name="直角三角形 17"/>
          <p:cNvSpPr/>
          <p:nvPr>
            <p:custDataLst>
              <p:tags r:id="rId19"/>
            </p:custDataLst>
          </p:nvPr>
        </p:nvSpPr>
        <p:spPr>
          <a:xfrm>
            <a:off x="1249290" y="4845483"/>
            <a:ext cx="77383" cy="128972"/>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88" name="文本框 27"/>
          <p:cNvSpPr txBox="1"/>
          <p:nvPr>
            <p:custDataLst>
              <p:tags r:id="rId20"/>
            </p:custDataLst>
          </p:nvPr>
        </p:nvSpPr>
        <p:spPr>
          <a:xfrm>
            <a:off x="1282822" y="5038296"/>
            <a:ext cx="4383899" cy="1133470"/>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发布招聘信息：通过多种渠道发布招聘信息，吸引更多的人才前来应聘。</a:t>
            </a:r>
            <a:endParaRPr altLang="zh-CN" dirty="0" sz="1600" lang="en-US">
              <a:solidFill>
                <a:schemeClr val="dk1">
                  <a:lumMod val="80000"/>
                  <a:lumOff val="20000"/>
                </a:schemeClr>
              </a:solidFill>
              <a:latin typeface="+mn-ea"/>
              <a:sym typeface="+mn-ea"/>
            </a:endParaRPr>
          </a:p>
        </p:txBody>
      </p:sp>
      <p:sp>
        <p:nvSpPr>
          <p:cNvPr id="1050790" name="对角圆角矩形 22"/>
          <p:cNvSpPr/>
          <p:nvPr>
            <p:custDataLst>
              <p:tags r:id="rId21"/>
            </p:custDataLst>
          </p:nvPr>
        </p:nvSpPr>
        <p:spPr>
          <a:xfrm>
            <a:off x="6318526" y="4979613"/>
            <a:ext cx="5131656" cy="1249858"/>
          </a:xfrm>
          <a:prstGeom prst="round2DiagRect">
            <a:avLst>
              <a:gd name="adj1" fmla="val 13517"/>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50792" name="对角圆角矩形 23"/>
          <p:cNvSpPr/>
          <p:nvPr>
            <p:custDataLst>
              <p:tags r:id="rId22"/>
            </p:custDataLst>
          </p:nvPr>
        </p:nvSpPr>
        <p:spPr>
          <a:xfrm>
            <a:off x="6318526" y="4849352"/>
            <a:ext cx="513607" cy="490093"/>
          </a:xfrm>
          <a:prstGeom prst="round2DiagRect">
            <a:avLst>
              <a:gd name="adj1" fmla="val 26654"/>
              <a:gd name="adj2" fmla="val 0"/>
            </a:avLst>
          </a:prstGeom>
          <a:solidFill>
            <a:schemeClr val="accent6"/>
          </a:solidFill>
          <a:ln>
            <a:noFill/>
          </a:ln>
          <a:effectLst>
            <a:outerShdw algn="tl" blurRad="165100" dir="2700000" dist="25400" rotWithShape="0" sx="102000" sy="102000">
              <a:schemeClr val="accent6">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94" name="直角三角形 24"/>
          <p:cNvSpPr/>
          <p:nvPr>
            <p:custDataLst>
              <p:tags r:id="rId23"/>
            </p:custDataLst>
          </p:nvPr>
        </p:nvSpPr>
        <p:spPr>
          <a:xfrm>
            <a:off x="6831833" y="4845483"/>
            <a:ext cx="77383" cy="128972"/>
          </a:xfrm>
          <a:prstGeom prst="rtTriangle"/>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96" name="文本框 25"/>
          <p:cNvSpPr txBox="1"/>
          <p:nvPr>
            <p:custDataLst>
              <p:tags r:id="rId24"/>
            </p:custDataLst>
          </p:nvPr>
        </p:nvSpPr>
        <p:spPr>
          <a:xfrm>
            <a:off x="6865366" y="5038296"/>
            <a:ext cx="4383899" cy="1133470"/>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录用决策：根据面试和评估结果，做出录用决策，确保招聘到合适的人才。</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377" name=""/>
        <p:cNvGrpSpPr/>
        <p:nvPr/>
      </p:nvGrpSpPr>
      <p:grpSpPr>
        <a:xfrm>
          <a:off x="0" y="0"/>
          <a:ext cx="0" cy="0"/>
          <a:chOff x="0" y="0"/>
          <a:chExt cx="0" cy="0"/>
        </a:xfrm>
      </p:grpSpPr>
      <p:sp>
        <p:nvSpPr>
          <p:cNvPr id="1050830" name="标题 2"/>
          <p:cNvSpPr>
            <a:spLocks noGrp="1"/>
          </p:cNvSpPr>
          <p:nvPr>
            <p:ph type="title" idx="2"/>
          </p:nvPr>
        </p:nvSpPr>
        <p:spPr/>
        <p:txBody>
          <a:bodyPr>
            <a:normAutofit fontScale="90000"/>
          </a:bodyPr>
          <a:p>
            <a:r>
              <a:rPr altLang="en-US" lang="zh-CN"/>
              <a:t>加强员工培训和发展计划，提升员工的专业素质和综合能力</a:t>
            </a:r>
            <a:endParaRPr altLang="en-US" lang="zh-CN"/>
          </a:p>
        </p:txBody>
      </p:sp>
      <p:sp>
        <p:nvSpPr>
          <p:cNvPr id="1050832"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34"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36"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38"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40" name="文本框 3"/>
          <p:cNvSpPr txBox="1"/>
          <p:nvPr>
            <p:custDataLst>
              <p:tags r:id="rId5"/>
            </p:custDataLst>
          </p:nvPr>
        </p:nvSpPr>
        <p:spPr>
          <a:xfrm>
            <a:off x="3159565" y="4698136"/>
            <a:ext cx="3135508" cy="1373878"/>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提供多样化的培训方式：采用线上和线下相结合的方式，包括课堂讲授、案例分析、实践操作等，以满足不同员工的学习需求。</a:t>
            </a:r>
            <a:endParaRPr altLang="en-US" sz="1400" lang="zh-CN" spc="150">
              <a:solidFill>
                <a:schemeClr val="tx1"/>
              </a:solidFill>
              <a:effectLst/>
              <a:latin typeface="+mn-ea"/>
              <a:sym typeface="+mn-ea"/>
            </a:endParaRPr>
          </a:p>
        </p:txBody>
      </p:sp>
      <p:sp>
        <p:nvSpPr>
          <p:cNvPr id="1050842" name="文本框 6"/>
          <p:cNvSpPr txBox="1"/>
          <p:nvPr>
            <p:custDataLst>
              <p:tags r:id="rId6"/>
            </p:custDataLst>
          </p:nvPr>
        </p:nvSpPr>
        <p:spPr>
          <a:xfrm>
            <a:off x="608330" y="1611097"/>
            <a:ext cx="3135508" cy="1414415"/>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制定明确的培训计划：根据员工的职业发展需求和公司的战略目标，制定具体的培训计划，包括培训内容、时间、方式等。</a:t>
            </a:r>
            <a:endParaRPr altLang="en-US" dirty="0" sz="1400" lang="zh-CN" spc="150">
              <a:solidFill>
                <a:schemeClr val="tx1"/>
              </a:solidFill>
              <a:effectLst/>
              <a:latin typeface="+mn-ea"/>
              <a:sym typeface="+mn-ea"/>
            </a:endParaRPr>
          </a:p>
        </p:txBody>
      </p:sp>
      <p:sp>
        <p:nvSpPr>
          <p:cNvPr id="1050844"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建立激励机制：通过设立奖励机制，鼓励员工积极参加培训，提高员工的学习积极性和效果。</a:t>
            </a:r>
            <a:endParaRPr altLang="en-US" sz="1400" lang="zh-CN" spc="150">
              <a:solidFill>
                <a:schemeClr val="tx1"/>
              </a:solidFill>
              <a:effectLst/>
              <a:latin typeface="+mn-ea"/>
              <a:sym typeface="+mn-ea"/>
            </a:endParaRPr>
          </a:p>
        </p:txBody>
      </p:sp>
      <p:sp>
        <p:nvSpPr>
          <p:cNvPr id="1050846" name="文本框 8"/>
          <p:cNvSpPr txBox="1"/>
          <p:nvPr>
            <p:custDataLst>
              <p:tags r:id="rId8"/>
            </p:custDataLst>
          </p:nvPr>
        </p:nvSpPr>
        <p:spPr>
          <a:xfrm>
            <a:off x="8441812" y="4698136"/>
            <a:ext cx="3135508" cy="1373878"/>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定期评估和反馈：对培训效果进行定期评估，及时了解员工的学习情况和问题，并针对问题进行改进和调整。</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385" name=""/>
        <p:cNvGrpSpPr/>
        <p:nvPr/>
      </p:nvGrpSpPr>
      <p:grpSpPr>
        <a:xfrm>
          <a:off x="0" y="0"/>
          <a:ext cx="0" cy="0"/>
          <a:chOff x="0" y="0"/>
          <a:chExt cx="0" cy="0"/>
        </a:xfrm>
      </p:grpSpPr>
      <p:sp>
        <p:nvSpPr>
          <p:cNvPr id="1050880" name="标题 2"/>
          <p:cNvSpPr>
            <a:spLocks noGrp="1"/>
          </p:cNvSpPr>
          <p:nvPr>
            <p:ph type="title" idx="2"/>
          </p:nvPr>
        </p:nvSpPr>
        <p:spPr/>
        <p:txBody>
          <a:bodyPr>
            <a:normAutofit fontScale="90000"/>
          </a:bodyPr>
          <a:p>
            <a:r>
              <a:rPr altLang="en-US" lang="zh-CN"/>
              <a:t>建立完善的激励机制和福利制度，吸引和留住优秀人才</a:t>
            </a:r>
            <a:endParaRPr altLang="en-US" lang="zh-CN"/>
          </a:p>
        </p:txBody>
      </p:sp>
      <p:sp>
        <p:nvSpPr>
          <p:cNvPr id="1050882" name="矩形 15"/>
          <p:cNvSpPr/>
          <p:nvPr>
            <p:custDataLst>
              <p:tags r:id="rId1"/>
            </p:custDataLst>
          </p:nvPr>
        </p:nvSpPr>
        <p:spPr>
          <a:xfrm>
            <a:off x="2409922" y="153397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激励机制：通过设立明确的晋升通道、奖励制度、绩效评估等方式，激发员工的积极性和创造力，提高工作效率和质量。</a:t>
            </a:r>
            <a:endParaRPr altLang="en-US" dirty="0" sz="1200" lang="zh-CN" spc="150">
              <a:solidFill>
                <a:schemeClr val="tx1">
                  <a:lumMod val="85000"/>
                  <a:lumOff val="15000"/>
                </a:schemeClr>
              </a:solidFill>
              <a:latin typeface="+mn-ea"/>
              <a:sym typeface="+mn-ea"/>
            </a:endParaRPr>
          </a:p>
        </p:txBody>
      </p:sp>
      <p:sp>
        <p:nvSpPr>
          <p:cNvPr id="1050884" name="任意多边形 17"/>
          <p:cNvSpPr/>
          <p:nvPr>
            <p:custDataLst>
              <p:tags r:id="rId2"/>
            </p:custDataLst>
          </p:nvPr>
        </p:nvSpPr>
        <p:spPr>
          <a:xfrm flipV="1">
            <a:off x="2331283" y="145288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86" name="任意多边形 18"/>
          <p:cNvSpPr/>
          <p:nvPr>
            <p:custDataLst>
              <p:tags r:id="rId3"/>
            </p:custDataLst>
          </p:nvPr>
        </p:nvSpPr>
        <p:spPr>
          <a:xfrm flipH="1">
            <a:off x="8537172" y="201563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88" name="矩形 27"/>
          <p:cNvSpPr/>
          <p:nvPr>
            <p:custDataLst>
              <p:tags r:id="rId4"/>
            </p:custDataLst>
          </p:nvPr>
        </p:nvSpPr>
        <p:spPr>
          <a:xfrm>
            <a:off x="2409922" y="285608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福利制度：提供具有竞争力的薪酬、福利待遇和工作环境，满足员工的生活和工作需求，增强员工的归属感和忠诚度。</a:t>
            </a:r>
            <a:endParaRPr altLang="en-US" dirty="0" sz="1200" lang="zh-CN" spc="150">
              <a:solidFill>
                <a:schemeClr val="tx1">
                  <a:lumMod val="85000"/>
                  <a:lumOff val="15000"/>
                </a:schemeClr>
              </a:solidFill>
              <a:latin typeface="+mn-ea"/>
              <a:sym typeface="+mn-ea"/>
            </a:endParaRPr>
          </a:p>
        </p:txBody>
      </p:sp>
      <p:sp>
        <p:nvSpPr>
          <p:cNvPr id="1050890" name="任意多边形 29"/>
          <p:cNvSpPr/>
          <p:nvPr>
            <p:custDataLst>
              <p:tags r:id="rId5"/>
            </p:custDataLst>
          </p:nvPr>
        </p:nvSpPr>
        <p:spPr>
          <a:xfrm flipV="1">
            <a:off x="2331283" y="277499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92" name="任意多边形 30"/>
          <p:cNvSpPr/>
          <p:nvPr>
            <p:custDataLst>
              <p:tags r:id="rId6"/>
            </p:custDataLst>
          </p:nvPr>
        </p:nvSpPr>
        <p:spPr>
          <a:xfrm flipH="1">
            <a:off x="8537172" y="333774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94" name="矩形 5"/>
          <p:cNvSpPr/>
          <p:nvPr>
            <p:custDataLst>
              <p:tags r:id="rId7"/>
            </p:custDataLst>
          </p:nvPr>
        </p:nvSpPr>
        <p:spPr>
          <a:xfrm>
            <a:off x="2409922" y="417819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吸引优秀人才：通过招聘、选拔和培养等方式，吸引具有潜力和能力的优秀人才加入公司，为公司的发展注入新的活力和动力。</a:t>
            </a:r>
            <a:endParaRPr altLang="en-US" dirty="0" sz="1200" lang="zh-CN" spc="150">
              <a:solidFill>
                <a:schemeClr val="tx1">
                  <a:lumMod val="85000"/>
                  <a:lumOff val="15000"/>
                </a:schemeClr>
              </a:solidFill>
              <a:latin typeface="+mn-ea"/>
              <a:sym typeface="+mn-ea"/>
            </a:endParaRPr>
          </a:p>
        </p:txBody>
      </p:sp>
      <p:sp>
        <p:nvSpPr>
          <p:cNvPr id="1050896" name="任意多边形 7"/>
          <p:cNvSpPr/>
          <p:nvPr>
            <p:custDataLst>
              <p:tags r:id="rId8"/>
            </p:custDataLst>
          </p:nvPr>
        </p:nvSpPr>
        <p:spPr>
          <a:xfrm flipV="1">
            <a:off x="2331283" y="409710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98" name="任意多边形 8"/>
          <p:cNvSpPr/>
          <p:nvPr>
            <p:custDataLst>
              <p:tags r:id="rId9"/>
            </p:custDataLst>
          </p:nvPr>
        </p:nvSpPr>
        <p:spPr>
          <a:xfrm flipH="1">
            <a:off x="8537172" y="465985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900" name="矩形 10"/>
          <p:cNvSpPr/>
          <p:nvPr>
            <p:custDataLst>
              <p:tags r:id="rId10"/>
            </p:custDataLst>
          </p:nvPr>
        </p:nvSpPr>
        <p:spPr>
          <a:xfrm>
            <a:off x="2409922" y="550030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留住优秀人才：通过提供良好的工作环境、福利待遇和发展机会，留住优秀人才，避免人才流失对公司造成损失。</a:t>
            </a:r>
            <a:endParaRPr altLang="en-US" dirty="0" sz="1200" lang="zh-CN" spc="150">
              <a:solidFill>
                <a:schemeClr val="tx1">
                  <a:lumMod val="85000"/>
                  <a:lumOff val="15000"/>
                </a:schemeClr>
              </a:solidFill>
              <a:latin typeface="+mn-ea"/>
              <a:sym typeface="+mn-ea"/>
            </a:endParaRPr>
          </a:p>
        </p:txBody>
      </p:sp>
      <p:sp>
        <p:nvSpPr>
          <p:cNvPr id="1050902" name="任意多边形 12"/>
          <p:cNvSpPr/>
          <p:nvPr>
            <p:custDataLst>
              <p:tags r:id="rId11"/>
            </p:custDataLst>
          </p:nvPr>
        </p:nvSpPr>
        <p:spPr>
          <a:xfrm flipV="1">
            <a:off x="2331283" y="541921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904" name="任意多边形 13"/>
          <p:cNvSpPr/>
          <p:nvPr>
            <p:custDataLst>
              <p:tags r:id="rId12"/>
            </p:custDataLst>
          </p:nvPr>
        </p:nvSpPr>
        <p:spPr>
          <a:xfrm flipH="1">
            <a:off x="8537172" y="5981966"/>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393" name=""/>
        <p:cNvGrpSpPr/>
        <p:nvPr/>
      </p:nvGrpSpPr>
      <p:grpSpPr>
        <a:xfrm>
          <a:off x="0" y="0"/>
          <a:ext cx="0" cy="0"/>
          <a:chOff x="0" y="0"/>
          <a:chExt cx="0" cy="0"/>
        </a:xfrm>
      </p:grpSpPr>
      <p:sp>
        <p:nvSpPr>
          <p:cNvPr id="1050938" name="内容占位符 1"/>
          <p:cNvSpPr>
            <a:spLocks noGrp="1"/>
          </p:cNvSpPr>
          <p:nvPr>
            <p:ph idx="3"/>
          </p:nvPr>
        </p:nvSpPr>
        <p:spPr/>
        <p:txBody>
          <a:bodyPr>
            <a:normAutofit fontScale="73750"/>
          </a:bodyPr>
          <a:p>
            <a:r>
              <a:rPr altLang="en-US" lang="zh-CN"/>
              <a:t>建立共同价值观和使命感：通过培训和宣传，让员工理解和认同企业的价值观和使命，形成共同的目标和追求。</a:t>
            </a:r>
            <a:endParaRPr altLang="en-US" lang="zh-CN"/>
          </a:p>
          <a:p>
            <a:r>
              <a:rPr altLang="en-US" lang="zh-CN"/>
              <a:t>鼓励团队合作：通过团队建设活动和跨部门合作，增强员工之间的沟通和协作，形成团队合力。</a:t>
            </a:r>
            <a:endParaRPr altLang="en-US" lang="zh-CN"/>
          </a:p>
          <a:p>
            <a:r>
              <a:rPr altLang="en-US" lang="zh-CN"/>
              <a:t>建立激励机制：通过合理的薪酬、晋升和奖励制度，激发员工的工作积极性和创造力。</a:t>
            </a:r>
            <a:endParaRPr altLang="en-US" lang="zh-CN"/>
          </a:p>
          <a:p>
            <a:r>
              <a:rPr altLang="en-US" lang="zh-CN"/>
              <a:t>提供发展机会：通过培训、轮岗和职业规划，为员工提供个人成长和发展的机会，增强员工的归属感和凝聚力。  增强员工的归属感和凝聚力</a:t>
            </a:r>
            <a:endParaRPr altLang="en-US" lang="zh-CN"/>
          </a:p>
          <a:p>
            <a:pPr lvl="1"/>
            <a:r>
              <a:rPr altLang="en-US" lang="zh-CN"/>
              <a:t>增强员工的归属感和凝聚力</a:t>
            </a:r>
            <a:endParaRPr altLang="en-US" lang="zh-CN"/>
          </a:p>
          <a:p>
            <a:r>
              <a:rPr altLang="en-US" lang="zh-CN"/>
              <a:t>关注员工需求：通过了解员工的需求和关注点，提供个性化的关怀和支持，让员工感受到企业的温暖和关怀。</a:t>
            </a:r>
            <a:endParaRPr altLang="en-US" lang="zh-CN"/>
          </a:p>
          <a:p>
            <a:r>
              <a:rPr altLang="en-US" lang="zh-CN"/>
              <a:t>建立良好的沟通机制：通过定期的会议、座谈和调查，及时了解员工的意见和建议，让员工参与到企业的决策和管理中。</a:t>
            </a:r>
            <a:endParaRPr altLang="en-US" lang="zh-CN"/>
          </a:p>
          <a:p>
            <a:r>
              <a:rPr altLang="en-US" lang="zh-CN"/>
              <a:t>鼓励员工参与：通过参与项目、提出建议和分享经验，让员工感受到自己的价值和重要性，增强员工的归属感和凝聚力。</a:t>
            </a:r>
            <a:endParaRPr altLang="en-US" lang="zh-CN"/>
          </a:p>
          <a:p>
            <a:r>
              <a:rPr altLang="en-US" lang="zh-CN"/>
              <a:t>营造积极的工作氛围：通过鼓励创新、表彰优秀和树立榜样，营造积极向上、团结协作的工作氛围，让员工感受到企业的活力和凝聚力。</a:t>
            </a:r>
            <a:endParaRPr altLang="en-US" lang="zh-CN"/>
          </a:p>
        </p:txBody>
      </p:sp>
      <p:sp>
        <p:nvSpPr>
          <p:cNvPr id="1050940" name="标题 2"/>
          <p:cNvSpPr>
            <a:spLocks noGrp="1"/>
          </p:cNvSpPr>
          <p:nvPr>
            <p:ph type="title" idx="2"/>
          </p:nvPr>
        </p:nvSpPr>
        <p:spPr/>
        <p:txBody>
          <a:bodyPr>
            <a:normAutofit fontScale="90000"/>
          </a:bodyPr>
          <a:p>
            <a:r>
              <a:rPr altLang="en-US" lang="zh-CN"/>
              <a:t>营造良好的企业文化氛围，增强员工的归属感和凝聚力</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401" name=""/>
        <p:cNvGrpSpPr/>
        <p:nvPr/>
      </p:nvGrpSpPr>
      <p:grpSpPr>
        <a:xfrm>
          <a:off x="0" y="0"/>
          <a:ext cx="0" cy="0"/>
          <a:chOff x="0" y="0"/>
          <a:chExt cx="0" cy="0"/>
        </a:xfrm>
      </p:grpSpPr>
      <p:sp>
        <p:nvSpPr>
          <p:cNvPr id="1050974" name="内容占位符 1"/>
          <p:cNvSpPr>
            <a:spLocks noGrp="1"/>
          </p:cNvSpPr>
          <p:nvPr>
            <p:ph idx="3"/>
          </p:nvPr>
        </p:nvSpPr>
        <p:spPr/>
        <p:txBody>
          <a:bodyPr>
            <a:normAutofit fontScale="81250" lnSpcReduction="20000"/>
          </a:bodyPr>
          <a:p>
            <a:r>
              <a:rPr altLang="en-US" lang="zh-CN"/>
              <a:t>建立高效沟通机制：通过定期会议、团队讨论等方式，促进团队成员之间的信息交流和意见分享，提高团队协作效率。</a:t>
            </a:r>
            <a:endParaRPr altLang="en-US" lang="zh-CN"/>
          </a:p>
          <a:p>
            <a:r>
              <a:rPr altLang="en-US" lang="zh-CN"/>
              <a:t>明确职责分工：根据团队成员的特长和优势，合理分配工作任务，确保每个成员都能够发挥自己的专长，提高工作效率。</a:t>
            </a:r>
            <a:endParaRPr altLang="en-US" lang="zh-CN"/>
          </a:p>
          <a:p>
            <a:r>
              <a:rPr altLang="en-US" lang="zh-CN"/>
              <a:t>建立激励机制：通过设立奖励制度、提供培训机会等方式，激发团队成员的工作积极性和创造力，提高团队整体绩效水平。</a:t>
            </a:r>
            <a:endParaRPr altLang="en-US" lang="zh-CN"/>
          </a:p>
          <a:p>
            <a:r>
              <a:rPr altLang="en-US" lang="zh-CN"/>
              <a:t>加强团队建设：通过团队活动、团建等方式，增强团队成员之间的凝聚力和归属感，提高团队协作能力。</a:t>
            </a:r>
            <a:endParaRPr altLang="en-US" lang="zh-CN"/>
          </a:p>
          <a:p>
            <a:r>
              <a:rPr altLang="en-US" lang="zh-CN"/>
              <a:t>培养协作能力：通过培训、实践等方式，提高团队成员之间的协作能力和配合度，确保团队工作的高效推进。  通过以上实践方法，可以加强团队建设和协作能力培养，提升团队整体绩效水平，为构建高效执行力的关键要素与战略调整以及人员管理提供有力支持。</a:t>
            </a:r>
            <a:endParaRPr altLang="en-US" lang="zh-CN"/>
          </a:p>
          <a:p>
            <a:pPr lvl="1"/>
            <a:r>
              <a:rPr altLang="en-US" lang="zh-CN"/>
              <a:t>通过以上实践方法，可以加强团队建设和协作能力培养，提升团队整体绩效水平，为构建高效执行力的关键要素与战略调整以及人员管理提供有力支持。</a:t>
            </a:r>
            <a:endParaRPr altLang="en-US" lang="zh-CN"/>
          </a:p>
        </p:txBody>
      </p:sp>
      <p:sp>
        <p:nvSpPr>
          <p:cNvPr id="1050976" name="标题 2"/>
          <p:cNvSpPr>
            <a:spLocks noGrp="1"/>
          </p:cNvSpPr>
          <p:nvPr>
            <p:ph type="title" idx="2"/>
          </p:nvPr>
        </p:nvSpPr>
        <p:spPr/>
        <p:txBody>
          <a:bodyPr>
            <a:normAutofit fontScale="90000"/>
          </a:bodyPr>
          <a:p>
            <a:r>
              <a:rPr altLang="en-US" lang="zh-CN"/>
              <a:t>加强团队建设和协作能力培养，提升团队整体绩效水平</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409" name=""/>
        <p:cNvGrpSpPr/>
        <p:nvPr/>
      </p:nvGrpSpPr>
      <p:grpSpPr>
        <a:xfrm>
          <a:off x="0" y="0"/>
          <a:ext cx="0" cy="0"/>
          <a:chOff x="0" y="0"/>
          <a:chExt cx="0" cy="0"/>
        </a:xfrm>
      </p:grpSpPr>
      <p:sp>
        <p:nvSpPr>
          <p:cNvPr id="1051010"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51012" name="文本占位符 2"/>
          <p:cNvSpPr>
            <a:spLocks noGrp="1"/>
          </p:cNvSpPr>
          <p:nvPr>
            <p:ph type="body" idx="2"/>
            <p:custDataLst>
              <p:tags r:id="rId2"/>
            </p:custDataLst>
          </p:nvPr>
        </p:nvSpPr>
        <p:spPr>
          <a:xfrm>
            <a:off x="1182370" y="4164965"/>
            <a:ext cx="1770380" cy="427355"/>
          </a:xfrm>
        </p:spPr>
        <p:txBody>
          <a:bodyPr/>
          <a:p>
            <a:r>
              <a:rPr altLang="en-US" lang="zh-CN"/>
              <a:t>汇报人：xxx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6*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6*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6*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6*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6*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6*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2"/>
  <p:tag name="KSO_WM_UNIT_TYPE" val="l_h_a"/>
  <p:tag name="KSO_WM_UNIT_ID" val="custom20230231_6*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6*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0"/>
  <p:tag name="KSO_WM_UNIT_TYPE" val="l_h_a"/>
  <p:tag name="KSO_WM_UNIT_ID" val="custom20230231_6*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6*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8"/>
  <p:tag name="KSO_WM_UNIT_TYPE" val="l_h_a"/>
  <p:tag name="KSO_WM_UNIT_ID" val="custom20230231_6*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6*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custom20230231_6*l_h_i*1_6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6*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6"/>
  <p:tag name="KSO_WM_UNIT_TYPE" val="l_h_a"/>
  <p:tag name="KSO_WM_UNIT_ID" val="custom20230231_6*l_h_a*1_4_1"/>
  <p:tag name="KSO_WM_DIAGRAM_VERSION" val="3"/>
  <p:tag name="KSO_WM_UNIT_PRESET_TEXT" val="单击此处添加文本"/>
  <p:tag name="KSO_WM_DIAGRAM_COLOR_TRICK" val="1"/>
  <p:tag name="KSO_WM_DIAGRAM_COLOR_TEXT_CAN_REMOVE" val="n"/>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6*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6*l_h_a*1_5_1"/>
  <p:tag name="KSO_WM_DIAGRAM_VERSION" val="3"/>
  <p:tag name="KSO_WM_UNIT_PRESET_TEXT" val="单击此处添加文本"/>
  <p:tag name="KSO_WM_DIAGRAM_COLOR_TRICK" val="1"/>
  <p:tag name="KSO_WM_DIAGRAM_COLOR_TEXT_CAN_REMOVE" val="n"/>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31_6*l_h_i*1_6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2"/>
  <p:tag name="KSO_WM_UNIT_TYPE" val="l_h_a"/>
  <p:tag name="KSO_WM_UNIT_ID" val="custom20230231_6*l_h_a*1_6_1"/>
  <p:tag name="KSO_WM_DIAGRAM_VERSION" val="3"/>
  <p:tag name="KSO_WM_UNIT_PRESET_TEXT" val="单击此处添加文本"/>
  <p:tag name="KSO_WM_DIAGRAM_COLOR_TRICK" val="1"/>
  <p:tag name="KSO_WM_DIAGRAM_COLOR_TEXT_CAN_REMOVE" val="n"/>
</p:tagLst>
</file>

<file path=ppt/tags/tag107.xml><?xml version="1.0" encoding="utf-8"?>
<p:tagLst xmlns:p="http://schemas.openxmlformats.org/presentationml/2006/main">
  <p:tag name="KSO_WM_SLIDE_ID" val="custom20230231_6"/>
  <p:tag name="KSO_WM_TEMPLATE_SUBCATEGORY" val="29"/>
  <p:tag name="KSO_WM_TEMPLATE_MASTER_TYPE" val="0"/>
  <p:tag name="KSO_WM_TEMPLATE_COLOR_TYPE" val="0"/>
  <p:tag name="KSO_WM_SLIDE_ITEM_CNT" val="6"/>
  <p:tag name="KSO_WM_SLIDE_INDEX" val="6"/>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1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13.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6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68.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5*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5*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5*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5*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5*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262_5*l_h_f*1_6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1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219.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4*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4*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4*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4*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4*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4*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4*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4*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4*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4*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4*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4*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4*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4*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4*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5*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5*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5*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5*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5*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5*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5*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5*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5*l_h_f*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5*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5*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5*l_h_f*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5*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5*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5*l_h_f*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9_5*l_h_i*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9_5*l_h_i*1_6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9_5*l_h_f*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9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95.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4*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4*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4*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4*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4*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5*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5*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5*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5*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5*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5*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5*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5*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5*l_h_f*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5*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5*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5*l_h_f*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5*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5*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5*l_h_f*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9_5*l_h_i*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9_5*l_h_i*1_6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9_5*l_h_f*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447_5*l_h_i*1_6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47_5*l_h_i*1_6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47_5*l_h_f*1_6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5*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447_5*l_h_i*1_5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47_5*l_h_i*1_5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47_5*l_h_f*1_5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5*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5*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5*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5*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5*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5*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5*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5*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5*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5*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5*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5*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5*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5*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5*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5*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5*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5*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5*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5*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5*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5*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5*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5*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5*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5*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5*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5*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20_5*l_h_i*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10,&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20_5*l_h_i*1_6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10,&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20_5*l_h_f*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37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6"/>
</p:tagLst>
</file>

<file path=ppt/tags/tag371.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3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7_5*l_h_f*1_1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VALUE" val="64"/>
  <p:tag name="KSO_WM_UNIT_PRESET_TEXT" val="单击此处输入你的项正文，文字是您思想的提炼，请尽量言简意赅的阐述观点"/>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7_5*l_h_i*1_1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5"/>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7_5*l_h_f*1_2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7_5*l_h_i*1_2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6"/>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4000000059604645,&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FILL_FORE_SCHEMECOLOR_INDEX_BRIGHTNESS" val="0"/>
  <p:tag name="KSO_WM_UNIT_FILL_TYPE" val="1"/>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87_5*l_h_i*1_1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5"/>
  <p:tag name="KSO_WM_DIAGRAM_MAX_ITEMCNT" val="6"/>
  <p:tag name="KSO_WM_DIAGRAM_MIN_ITEMCNT" val="1"/>
  <p:tag name="KSO_WM_DIAGRAM_VIRTUALLY_FRAME" val="{&quot;height&quot;:317.5,&quot;width&quot;:940.750000000000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487_5*l_h_a*1_1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VALUE" val="6"/>
  <p:tag name="KSO_WM_UNIT_PRESET_TEXT" val="添加标题"/>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87_5*l_h_i*1_1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5"/>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87_5*l_h_i*1_2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6"/>
  <p:tag name="KSO_WM_DIAGRAM_MAX_ITEMCNT" val="6"/>
  <p:tag name="KSO_WM_DIAGRAM_MIN_ITEMCNT" val="1"/>
  <p:tag name="KSO_WM_DIAGRAM_VIRTUALLY_FRAME" val="{&quot;height&quot;:317.5,&quot;width&quot;:940.7500000000001}"/>
  <p:tag name="KSO_WM_DIAGRAM_COLOR_MATCH_VALUE" val="{&quot;shape&quot;:{&quot;fill&quot;:{&quot;solid&quot;:{&quot;brightness&quot;:0.400000005960464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487_5*l_h_a*1_2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VALUE" val="6"/>
  <p:tag name="KSO_WM_UNIT_PRESET_TEXT" val="添加标题"/>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87_5*l_h_i*1_2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6"/>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800000011920929,&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FILL_FORE_SCHEMECOLOR_INDEX_BRIGHTNESS" val="0"/>
  <p:tag name="KSO_WM_UNIT_FILL_TYPE" val="1"/>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87_5*l_h_i*1_3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10"/>
  <p:tag name="KSO_WM_DIAGRAM_MAX_ITEMCNT" val="6"/>
  <p:tag name="KSO_WM_DIAGRAM_MIN_ITEMCNT" val="1"/>
  <p:tag name="KSO_WM_DIAGRAM_VIRTUALLY_FRAME" val="{&quot;height&quot;:317.5,&quot;width&quot;:940.7500000000001}"/>
  <p:tag name="KSO_WM_DIAGRAM_COLOR_MATCH_VALUE" val="{&quot;shape&quot;:{&quot;fill&quot;:{&quot;solid&quot;:{&quot;brightness&quot;:0.400000005960464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487_5*l_h_a*1_3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VALUE" val="6"/>
  <p:tag name="KSO_WM_UNIT_PRESET_TEXT" val="添加标题"/>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87_5*l_h_i*1_3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80000001192092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87_5*l_h_i*1_4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7"/>
  <p:tag name="KSO_WM_DIAGRAM_MAX_ITEMCNT" val="6"/>
  <p:tag name="KSO_WM_DIAGRAM_MIN_ITEMCNT" val="1"/>
  <p:tag name="KSO_WM_DIAGRAM_VIRTUALLY_FRAME" val="{&quot;height&quot;:317.5,&quot;width&quot;:940.7500000000001}"/>
  <p:tag name="KSO_WM_DIAGRAM_COLOR_MATCH_VALUE" val="{&quot;shape&quot;:{&quot;fill&quot;:{&quot;solid&quot;:{&quot;brightness&quot;:0.400000005960464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487_5*l_h_a*1_4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VALUE" val="6"/>
  <p:tag name="KSO_WM_UNIT_PRESET_TEXT" val="添加标题"/>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87_5*l_h_i*1_4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80000001192092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FILL_FORE_SCHEMECOLOR_INDEX_BRIGHTNESS" val="0"/>
  <p:tag name="KSO_WM_UNIT_FILL_TYPE" val="1"/>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87_5*l_h_i*1_5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8"/>
  <p:tag name="KSO_WM_DIAGRAM_MAX_ITEMCNT" val="6"/>
  <p:tag name="KSO_WM_DIAGRAM_MIN_ITEMCNT" val="1"/>
  <p:tag name="KSO_WM_DIAGRAM_VIRTUALLY_FRAME" val="{&quot;height&quot;:317.5,&quot;width&quot;:940.7500000000001}"/>
  <p:tag name="KSO_WM_DIAGRAM_COLOR_MATCH_VALUE" val="{&quot;shape&quot;:{&quot;fill&quot;:{&quot;solid&quot;:{&quot;brightness&quot;:0.400000005960464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5_1"/>
  <p:tag name="KSO_WM_UNIT_ID" val="diagram20231487_5*l_h_a*1_5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VALUE" val="6"/>
  <p:tag name="KSO_WM_UNIT_PRESET_TEXT" val="添加标题"/>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87_5*l_h_i*1_5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8"/>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800000011920929,&quot;colorType&quot;:1,&quot;foreColorIndex&quot;:8,&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7_5*l_h_f*1_4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7_5*l_h_i*1_4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10"/>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4000000059604645,&quot;colorType&quot;:1,&quot;foreColorIndex&quot;:10,&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7_5*l_h_f*1_3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7_5*l_h_i*1_3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600000023841857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487_5*l_h_f*1_5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487_5*l_h_i*1_5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8"/>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6000000238418579,&quot;colorType&quot;:1,&quot;foreColorIndex&quot;:8,&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43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7"/>
</p:tagLst>
</file>

<file path=ppt/tags/tag439.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5*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5*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5*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5*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5*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5*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5*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5*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5*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5*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5*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5*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5*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5*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5*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5*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5*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5*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5*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5*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1_5*l_h_i*1_6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301_5*l_h_i*1_6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10,&quot;transparency&quot;:0},&quot;type&quot;:1},&quot;glow&quot;:{&quot;colorType&quot;:0},&quot;line&quot;:{&quot;type&quot;:0},&quot;shadow&quot;:{&quot;brightness&quot;:0,&quot;colorType&quot;:1,&quot;foreColorIndex&quot;:10,&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1_5*l_h_i*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1_5*l_h_f*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48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486.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DLT-A0</dc:creator>
  <dcterms:created xsi:type="dcterms:W3CDTF">2023-12-19T18:51:25Z</dcterms:created>
  <dcterms:modified xsi:type="dcterms:W3CDTF">2023-12-19T18:51:25Z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4eea62ed039e47dc9b0d20bcdecd7c5b_21</vt:lpwstr>
  </property>
</Properties>
</file>