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867" r:id="rId1"/>
    <p:sldMasterId id="2147496904" r:id="rId2"/>
  </p:sldMasterIdLst>
  <p:notesMasterIdLst>
    <p:notesMasterId r:id="rId3"/>
  </p:notesMasterIdLst>
  <p:sldIdLst>
    <p:sldId id="6378" r:id="rId4"/>
    <p:sldId id="6383" r:id="rId5"/>
    <p:sldId id="6387" r:id="rId6"/>
    <p:sldId id="6390" r:id="rId7"/>
    <p:sldId id="6393" r:id="rId8"/>
    <p:sldId id="6396" r:id="rId9"/>
    <p:sldId id="6399" r:id="rId10"/>
    <p:sldId id="6402" r:id="rId11"/>
    <p:sldId id="6405" r:id="rId12"/>
    <p:sldId id="6408" r:id="rId13"/>
    <p:sldId id="6411" r:id="rId14"/>
    <p:sldId id="6414" r:id="rId15"/>
    <p:sldId id="6417" r:id="rId16"/>
    <p:sldId id="6420" r:id="rId17"/>
    <p:sldId id="6423" r:id="rId18"/>
    <p:sldId id="6426" r:id="rId19"/>
    <p:sldId id="6429" r:id="rId20"/>
    <p:sldId id="6432" r:id="rId21"/>
    <p:sldId id="6435" r:id="rId22"/>
    <p:sldId id="6438" r:id="rId23"/>
    <p:sldId id="6441" r:id="rId24"/>
    <p:sldId id="6444" r:id="rId25"/>
    <p:sldId id="6447" r:id="rId26"/>
    <p:sldId id="6450" r:id="rId27"/>
    <p:sldId id="6453" r:id="rId28"/>
    <p:sldId id="6456" r:id="rId29"/>
    <p:sldId id="6459" r:id="rId30"/>
    <p:sldId id="6462" r:id="rId31"/>
    <p:sldId id="6466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68" r:id="rId1"/>
    <p:sldLayoutId id="2147496869" r:id="rId2"/>
    <p:sldLayoutId id="2147496870" r:id="rId3"/>
    <p:sldLayoutId id="2147496871" r:id="rId4"/>
    <p:sldLayoutId id="2147496872" r:id="rId5"/>
    <p:sldLayoutId id="2147496873" r:id="rId6"/>
    <p:sldLayoutId id="2147496874" r:id="rId7"/>
    <p:sldLayoutId id="2147496875" r:id="rId8"/>
    <p:sldLayoutId id="2147496876" r:id="rId9"/>
    <p:sldLayoutId id="2147496877" r:id="rId10"/>
    <p:sldLayoutId id="214749687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905" r:id="rId1"/>
    <p:sldLayoutId id="2147496906" r:id="rId2"/>
    <p:sldLayoutId id="2147496907" r:id="rId3"/>
    <p:sldLayoutId id="2147496908" r:id="rId4"/>
    <p:sldLayoutId id="2147496909" r:id="rId5"/>
    <p:sldLayoutId id="2147496910" r:id="rId6"/>
    <p:sldLayoutId id="2147496911" r:id="rId7"/>
    <p:sldLayoutId id="2147496912" r:id="rId8"/>
    <p:sldLayoutId id="2147496913" r:id="rId9"/>
    <p:sldLayoutId id="2147496914" r:id="rId10"/>
    <p:sldLayoutId id="214749691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tags" Target="../tags/tag260.xml"/><Relationship Id="rId22" Type="http://schemas.openxmlformats.org/officeDocument/2006/relationships/tags" Target="../tags/tag261.xml"/><Relationship Id="rId23" Type="http://schemas.openxmlformats.org/officeDocument/2006/relationships/tags" Target="../tags/tag262.xml"/><Relationship Id="rId24" Type="http://schemas.openxmlformats.org/officeDocument/2006/relationships/tags" Target="../tags/tag263.xml"/><Relationship Id="rId25" Type="http://schemas.openxmlformats.org/officeDocument/2006/relationships/tags" Target="../tags/tag264.xml"/><Relationship Id="rId26" Type="http://schemas.openxmlformats.org/officeDocument/2006/relationships/tags" Target="../tags/tag265.xml"/><Relationship Id="rId27" Type="http://schemas.openxmlformats.org/officeDocument/2006/relationships/tags" Target="../tags/tag266.xml"/><Relationship Id="rId28" Type="http://schemas.openxmlformats.org/officeDocument/2006/relationships/tags" Target="../tags/tag267.xml"/><Relationship Id="rId29" Type="http://schemas.openxmlformats.org/officeDocument/2006/relationships/tags" Target="../tags/tag268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tags" Target="../tags/tag328.xml"/><Relationship Id="rId18" Type="http://schemas.openxmlformats.org/officeDocument/2006/relationships/tags" Target="../tags/tag329.xml"/><Relationship Id="rId19" Type="http://schemas.openxmlformats.org/officeDocument/2006/relationships/tags" Target="../tags/tag330.xml"/><Relationship Id="rId20" Type="http://schemas.openxmlformats.org/officeDocument/2006/relationships/tags" Target="../tags/tag331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tags" Target="../tags/tag395.xml"/><Relationship Id="rId14" Type="http://schemas.openxmlformats.org/officeDocument/2006/relationships/tags" Target="../tags/tag396.xml"/><Relationship Id="rId15" Type="http://schemas.openxmlformats.org/officeDocument/2006/relationships/tags" Target="../tags/tag397.xml"/><Relationship Id="rId16" Type="http://schemas.openxmlformats.org/officeDocument/2006/relationships/tags" Target="../tags/tag398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tags" Target="../tags/tag411.xml"/><Relationship Id="rId14" Type="http://schemas.openxmlformats.org/officeDocument/2006/relationships/tags" Target="../tags/tag412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tags" Target="../tags/tag428.xml"/><Relationship Id="rId14" Type="http://schemas.openxmlformats.org/officeDocument/2006/relationships/tags" Target="../tags/tag429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tags" Target="../tags/tag433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tags" Target="../tags/tag437.xml"/><Relationship Id="rId5" Type="http://schemas.openxmlformats.org/officeDocument/2006/relationships/tags" Target="../tags/tag438.xml"/><Relationship Id="rId6" Type="http://schemas.openxmlformats.org/officeDocument/2006/relationships/tags" Target="../tags/tag439.xml"/><Relationship Id="rId7" Type="http://schemas.openxmlformats.org/officeDocument/2006/relationships/tags" Target="../tags/tag440.xml"/><Relationship Id="rId8" Type="http://schemas.openxmlformats.org/officeDocument/2006/relationships/tags" Target="../tags/tag441.xml"/><Relationship Id="rId9" Type="http://schemas.openxmlformats.org/officeDocument/2006/relationships/tags" Target="../tags/tag442.xml"/><Relationship Id="rId10" Type="http://schemas.openxmlformats.org/officeDocument/2006/relationships/tags" Target="../tags/tag443.xml"/><Relationship Id="rId11" Type="http://schemas.openxmlformats.org/officeDocument/2006/relationships/tags" Target="../tags/tag444.xml"/><Relationship Id="rId12" Type="http://schemas.openxmlformats.org/officeDocument/2006/relationships/tags" Target="../tags/tag445.xml"/><Relationship Id="rId13" Type="http://schemas.openxmlformats.org/officeDocument/2006/relationships/tags" Target="../tags/tag446.xml"/><Relationship Id="rId14" Type="http://schemas.openxmlformats.org/officeDocument/2006/relationships/tags" Target="../tags/tag447.xml"/><Relationship Id="rId15" Type="http://schemas.openxmlformats.org/officeDocument/2006/relationships/tags" Target="../tags/tag448.xml"/><Relationship Id="rId16" Type="http://schemas.openxmlformats.org/officeDocument/2006/relationships/tags" Target="../tags/tag449.xml"/><Relationship Id="rId17" Type="http://schemas.openxmlformats.org/officeDocument/2006/relationships/tags" Target="../tags/tag450.xml"/><Relationship Id="rId18" Type="http://schemas.openxmlformats.org/officeDocument/2006/relationships/tags" Target="../tags/tag451.xml"/><Relationship Id="rId19" Type="http://schemas.openxmlformats.org/officeDocument/2006/relationships/tags" Target="../tags/tag452.xml"/><Relationship Id="rId20" Type="http://schemas.openxmlformats.org/officeDocument/2006/relationships/tags" Target="../tags/tag453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54.xml"/><Relationship Id="rId2" Type="http://schemas.openxmlformats.org/officeDocument/2006/relationships/tags" Target="../tags/tag455.xml"/><Relationship Id="rId3" Type="http://schemas.openxmlformats.org/officeDocument/2006/relationships/tags" Target="../tags/tag456.xml"/><Relationship Id="rId4" Type="http://schemas.openxmlformats.org/officeDocument/2006/relationships/tags" Target="../tags/tag457.xml"/><Relationship Id="rId5" Type="http://schemas.openxmlformats.org/officeDocument/2006/relationships/tags" Target="../tags/tag458.xml"/><Relationship Id="rId6" Type="http://schemas.openxmlformats.org/officeDocument/2006/relationships/tags" Target="../tags/tag459.xml"/><Relationship Id="rId7" Type="http://schemas.openxmlformats.org/officeDocument/2006/relationships/tags" Target="../tags/tag460.xml"/><Relationship Id="rId8" Type="http://schemas.openxmlformats.org/officeDocument/2006/relationships/tags" Target="../tags/tag461.xml"/><Relationship Id="rId9" Type="http://schemas.openxmlformats.org/officeDocument/2006/relationships/tags" Target="../tags/tag462.xml"/><Relationship Id="rId10" Type="http://schemas.openxmlformats.org/officeDocument/2006/relationships/tags" Target="../tags/tag463.xml"/><Relationship Id="rId11" Type="http://schemas.openxmlformats.org/officeDocument/2006/relationships/tags" Target="../tags/tag464.xml"/><Relationship Id="rId12" Type="http://schemas.openxmlformats.org/officeDocument/2006/relationships/tags" Target="../tags/tag465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2024年电子行业技术革新趋势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9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5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2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电子行业技术革新的背景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58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2024年电子行业技术革新的重点领域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技术革新对电子行业的影响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84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69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800" y="319849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80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电子行业技术革新的挑战与机遇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752919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63905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7717155" y="4956175"/>
            <a:ext cx="209486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771715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58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未来电子行业技术革新的趋势展望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电子行业技术革新的背景</a:t>
            </a:r>
            <a:endParaRPr altLang="en-US" lang="zh-CN"/>
          </a:p>
        </p:txBody>
      </p:sp>
      <p:sp>
        <p:nvSpPr>
          <p:cNvPr id="104899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市场需求的变化</a:t>
            </a:r>
            <a:endParaRPr altLang="en-US" lang="zh-CN"/>
          </a:p>
        </p:txBody>
      </p:sp>
      <p:sp>
        <p:nvSpPr>
          <p:cNvPr id="104906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用户对电子产品性能要求的提高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5G、物联网等新技术的普及和应用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人工智能、机器学习等技术的快速发展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环保、节能等社会需求的增加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技术发展的推动力</a:t>
            </a:r>
            <a:endParaRPr altLang="en-US" lang="zh-CN"/>
          </a:p>
        </p:txBody>
      </p:sp>
      <p:sp>
        <p:nvSpPr>
          <p:cNvPr id="10491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互联网技术的普及和升级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5G通信技术的快速发展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云计算技术的广泛应用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人工智能技术的广泛应用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政策支持的影响</a:t>
            </a:r>
            <a:endParaRPr altLang="en-US" lang="zh-CN"/>
          </a:p>
        </p:txBody>
      </p:sp>
      <p:sp>
        <p:nvSpPr>
          <p:cNvPr id="10492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政策支持推动产学研合作，加速技术革新进程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政策支持为电子行业技术革新提供良好的发展环境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政府出台相关政策，鼓励电子行业技术革新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政策支持为企业研发创新提供资金支持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产业链的协同创新</a:t>
            </a:r>
            <a:endParaRPr altLang="en-US" lang="zh-CN"/>
          </a:p>
        </p:txBody>
      </p:sp>
      <p:sp>
        <p:nvSpPr>
          <p:cNvPr id="10492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政府支持，为产业链协同创新提供政策保障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市场需求驱动，促进产业链各环节的创新与优化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产业链上下游企业合作，共同推动技术革新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跨界合作，实现资源共享和技术互补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2024年电子行业技术革新的重点领域</a:t>
            </a:r>
            <a:endParaRPr altLang="en-US" lang="zh-CN"/>
          </a:p>
        </p:txBody>
      </p:sp>
      <p:sp>
        <p:nvSpPr>
          <p:cNvPr id="104936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人工智能与机器学习</a:t>
            </a:r>
            <a:endParaRPr altLang="en-US" lang="zh-CN"/>
          </a:p>
        </p:txBody>
      </p:sp>
      <p:sp>
        <p:nvSpPr>
          <p:cNvPr id="104943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3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人工智能与机器学习在电子行业的应用场景不断拓展，为产品创新提供强大支持。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2024年，基于人工智能与机器学习的智能硬件和软件将取得突破性进展，引领电子行业变革。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人工智能与机器学习技术将助力电子行业实现智能化生产、个性化定制和智能化服务，提升用户体验。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人工智能与机器学习技术将推动电子行业与其他行业的融合发展，催生更多创新业态。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物联网与智能家居</a:t>
            </a:r>
            <a:endParaRPr altLang="en-US" lang="zh-CN"/>
          </a:p>
        </p:txBody>
      </p:sp>
      <p:sp>
        <p:nvSpPr>
          <p:cNvPr id="104950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物联网技术将进一步发展，实现更广泛的设备连接和数据共享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安全和隐私保护将成为物联网与智能家居的重要挑战和机遇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物联网与智能家居将带来更丰富的应用场景和商业模式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智能家居将成为重点领域，实现家庭生活的智能化和便捷化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云计算与大数据</a:t>
            </a:r>
            <a:endParaRPr altLang="en-US" lang="zh-CN"/>
          </a:p>
        </p:txBody>
      </p:sp>
      <p:sp>
        <p:nvSpPr>
          <p:cNvPr id="104959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云计算在电子行业的应用将更加广泛，实现数据共享和远程协作。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大数据技术将助力电子企业进行数据分析和预测，提升决策效率和产品竞争力。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云计算与大数据的结合将推动电子行业的技术创新和业务变革，加速数字化转型。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企业需加强云计算与大数据技术的研发和应用，以适应不断变化的市场需求和竞争环境。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5G通信与物联网</a:t>
            </a:r>
            <a:endParaRPr altLang="en-US" lang="zh-CN"/>
          </a:p>
        </p:txBody>
      </p:sp>
      <p:sp>
        <p:nvSpPr>
          <p:cNvPr id="10496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5G通信与物联网将推动智能家居、智能交通等领域的发展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5G通信技术将进一步普及，提升网络速度和稳定性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物联网技术将与5G通信技术结合，实现万物互联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5G通信与物联网将为工业互联网、云计算等领域提供有力支持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半导体技术与集成电路</a:t>
            </a:r>
            <a:endParaRPr altLang="en-US" lang="zh-CN"/>
          </a:p>
        </p:txBody>
      </p:sp>
      <p:sp>
        <p:nvSpPr>
          <p:cNvPr id="104974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简介：半导体技术和集成电路是2024年电子行业技术革新的重点领域之一，主要涉及芯片的设计、制造和封装等环节。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技术突破：随着摩尔定律的延续，半导体技术不断突破物理极限，新材料、新结构和新工艺的应用成为研究热点。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集成电路发展趋势：集成电路向更高集成度、更低功耗和更可靠性的方向发展，为各类电子产品的性能提升和功能创新提供支持。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行业影响：半导体技术和集成电路的发展将进一步推动电子行业的创新和变革，对5G、物联网、人工智能等领域产生重要影响。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技术革新对电子行业的影响</a:t>
            </a:r>
            <a:endParaRPr altLang="en-US" lang="zh-CN"/>
          </a:p>
        </p:txBody>
      </p:sp>
      <p:sp>
        <p:nvSpPr>
          <p:cNvPr id="104981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产业格局的变化</a:t>
            </a:r>
            <a:endParaRPr altLang="en-US" lang="zh-CN"/>
          </a:p>
        </p:txBody>
      </p:sp>
      <p:sp>
        <p:nvSpPr>
          <p:cNvPr id="10498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技术革新推动产业升级，提高生产效率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技术革新加速产业融合，推动跨界合作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技术革新对传统产业格局产生冲击，促使企业转型升级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新的技术应用催生新的产业领域，拓展市场空间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企业竞争格局的调整</a:t>
            </a:r>
            <a:endParaRPr altLang="en-US" lang="zh-CN"/>
          </a:p>
        </p:txBody>
      </p:sp>
      <p:sp>
        <p:nvSpPr>
          <p:cNvPr id="10499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技术革新推动电子行业的企业重新洗牌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技术革新加速行业整合，企业并购成为常态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技术革新引领企业创新，提升企业核心竞争力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传统企业面临转型压力，新兴企业崭露头角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产品创新与升级</a:t>
            </a:r>
            <a:endParaRPr altLang="en-US" lang="zh-CN"/>
          </a:p>
        </p:txBody>
      </p:sp>
      <p:sp>
        <p:nvSpPr>
          <p:cNvPr id="105005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技术革新推动电子行业产品创新与升级，提高产品性能和用户体验。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技术革新加速产品迭代，满足不断变化的市场需求，提升企业竞争力。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技术革新降低生产成本，提高生产效率，推动电子行业向智能化、自动化方向发展。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技术革新促进跨界合作，推动电子行业与其他行业的融合发展，拓展市场空间。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商业模式与生态系统的变革</a:t>
            </a:r>
            <a:endParaRPr altLang="en-US" lang="zh-CN"/>
          </a:p>
        </p:txBody>
      </p:sp>
      <p:sp>
        <p:nvSpPr>
          <p:cNvPr id="10501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技术革新推动电子行业商业模式变革，从产品为中心转向以用户为中心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技术革新加速生态系统融合，跨界合作成为常态，从竞争走向竞合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人工智能、物联网等技术革新引领电子行业生态系统变革，实现智能化、个性化、高效化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商业模式与生态系统变革为电子行业带来新的发展机遇和挑战，企业需不断创新以适应变革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电子行业技术革新的挑战与机遇</a:t>
            </a:r>
            <a:endParaRPr altLang="en-US" lang="zh-CN"/>
          </a:p>
        </p:txBody>
      </p:sp>
      <p:sp>
        <p:nvSpPr>
          <p:cNvPr id="105017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技术瓶颈与创新难题</a:t>
            </a:r>
            <a:endParaRPr altLang="en-US" lang="zh-CN"/>
          </a:p>
        </p:txBody>
      </p:sp>
      <p:sp>
        <p:nvSpPr>
          <p:cNvPr id="105025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高技术人才短缺，影响企业研发能力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技术更新速度过快，企业难以跟上发展步伐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资金投入大，风险较高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市场竞争激烈，企业需不断创新以保持竞争优势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跨界融合的风险与机遇</a:t>
            </a:r>
            <a:endParaRPr altLang="en-US" lang="zh-CN"/>
          </a:p>
        </p:txBody>
      </p:sp>
      <p:sp>
        <p:nvSpPr>
          <p:cNvPr id="105031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风险：不同领域的技术融合可能存在兼容性问题，需要克服技术障碍和协调各方利益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机遇：跨界融合可以带来创新的产品和服务，满足消费者多样化的需求，创造新的市场机会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挑战：跨界融合需要企业具备跨领域的人才和技术储备，同时需要建立全新的商业模式和生态系统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建议：企业应积极探索跨界合作的可能性，通过合作创新、资源共享等方式降低风险、抓住机遇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知识产权保护与技术转让</a:t>
            </a:r>
            <a:endParaRPr altLang="en-US" lang="zh-CN"/>
          </a:p>
        </p:txBody>
      </p:sp>
      <p:sp>
        <p:nvSpPr>
          <p:cNvPr id="10503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知识产权保护的重要性：保护知识产权可以促进技术创新和产业发展，提高企业的竞争力和盈利能力。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电子行业技术革新的挑战：知识产权保护问题日益突出，需要加强法律监管和技术保护措施，防止侵权行为的发生。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技术转让的机遇：通过技术转让和合作，企业可以获得更多的技术支持和市场份额，实现互利共赢。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技术转让的风险和注意事项：在技术转让过程中，需要注意技术的合法性和可行性，以及转让后的技术支持和服务等问题。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国际合作与竞争格局的变化</a:t>
            </a:r>
            <a:endParaRPr altLang="en-US" lang="zh-CN"/>
          </a:p>
        </p:txBody>
      </p:sp>
      <p:sp>
        <p:nvSpPr>
          <p:cNvPr id="105044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国际政策与法规对电子行业技术革新的影响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5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跨国公司在电子行业技术革新中的地位与作用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技术创新与知识产权保护的国际合作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6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全球产业链的调整与重塑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未来电子行业技术革新的趋势展望</a:t>
            </a:r>
            <a:endParaRPr altLang="en-US" lang="zh-CN"/>
          </a:p>
        </p:txBody>
      </p:sp>
      <p:sp>
        <p:nvSpPr>
          <p:cNvPr id="105051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前沿技术的探索与突破</a:t>
            </a:r>
            <a:endParaRPr altLang="en-US" lang="zh-CN"/>
          </a:p>
        </p:txBody>
      </p:sp>
      <p:sp>
        <p:nvSpPr>
          <p:cNvPr id="105059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区块链技术在电子行业的创新应用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60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物联网与智能家居的融合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5G/6G通信技术的进一步发展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61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人工智能与机器学习在电子行业的应用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可持续发展与绿色制造</a:t>
            </a:r>
            <a:endParaRPr altLang="en-US" lang="zh-CN"/>
          </a:p>
        </p:txBody>
      </p:sp>
      <p:sp>
        <p:nvSpPr>
          <p:cNvPr id="105066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电子行业将更加注重可持续发展，推动绿色制造技术的研究和应用。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未来电子行业将采用更环保的材料和生产工艺，减少对环境的负面影响。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循环经济将成为电子行业的重要发展方向，推动废旧电子产品的回收和再利用。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电子行业将加强与环保组织的合作，共同推动绿色制造的普及和发展。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数字化转型与智能制造</a:t>
            </a:r>
            <a:endParaRPr altLang="en-US" lang="zh-CN"/>
          </a:p>
        </p:txBody>
      </p:sp>
      <p:sp>
        <p:nvSpPr>
          <p:cNvPr id="10507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数字化转型：利用数字技术提升企业效率和竞争力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物联网技术：实现设备间的互联互通，提升生产协同效率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云计算技术：为企业提供高效、灵活的计算资源和服务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智能制造：实现生产自动化和智能化，提高生产效率和品质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创新生态系统的构建与完善</a:t>
            </a:r>
            <a:endParaRPr altLang="en-US" lang="zh-CN"/>
          </a:p>
        </p:txBody>
      </p:sp>
      <p:sp>
        <p:nvSpPr>
          <p:cNvPr id="105080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0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0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开放创新：鼓励企业与外部创新者合作，共同推动技术革新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1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1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跨界融合：不同产业领域之间的技术交流与合作，激发创新灵感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1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1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2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人才培养：加强电子行业人才队伍建设，提高技术创新能力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2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2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2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政策支持：政府出台相关政策，支持企业进行技术研发和创新活动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72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87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5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5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5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5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5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5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5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5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5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5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SLIDE_ID" val="custom2023025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68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227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311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370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41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4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4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68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2024-01-03T13:02:34Z</dcterms:created>
  <dcterms:modified xsi:type="dcterms:W3CDTF">2024-01-03T13:02:34Z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30098f8cc1374b94ac760dcff5e7cf4c_21</vt:lpwstr>
  </property>
</Properties>
</file>